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7" r:id="rId1"/>
  </p:sldMasterIdLst>
  <p:notesMasterIdLst>
    <p:notesMasterId r:id="rId42"/>
  </p:notesMasterIdLst>
  <p:sldIdLst>
    <p:sldId id="256" r:id="rId2"/>
    <p:sldId id="278" r:id="rId3"/>
    <p:sldId id="257" r:id="rId4"/>
    <p:sldId id="261" r:id="rId5"/>
    <p:sldId id="260" r:id="rId6"/>
    <p:sldId id="264" r:id="rId7"/>
    <p:sldId id="279" r:id="rId8"/>
    <p:sldId id="262" r:id="rId9"/>
    <p:sldId id="263" r:id="rId10"/>
    <p:sldId id="265" r:id="rId11"/>
    <p:sldId id="281" r:id="rId12"/>
    <p:sldId id="282" r:id="rId13"/>
    <p:sldId id="266" r:id="rId14"/>
    <p:sldId id="267" r:id="rId15"/>
    <p:sldId id="280" r:id="rId16"/>
    <p:sldId id="269" r:id="rId17"/>
    <p:sldId id="270" r:id="rId18"/>
    <p:sldId id="283" r:id="rId19"/>
    <p:sldId id="284" r:id="rId20"/>
    <p:sldId id="268" r:id="rId21"/>
    <p:sldId id="285" r:id="rId22"/>
    <p:sldId id="271" r:id="rId23"/>
    <p:sldId id="272" r:id="rId24"/>
    <p:sldId id="274" r:id="rId25"/>
    <p:sldId id="275" r:id="rId26"/>
    <p:sldId id="296" r:id="rId27"/>
    <p:sldId id="277" r:id="rId28"/>
    <p:sldId id="276" r:id="rId29"/>
    <p:sldId id="259" r:id="rId30"/>
    <p:sldId id="295" r:id="rId31"/>
    <p:sldId id="286" r:id="rId32"/>
    <p:sldId id="289" r:id="rId33"/>
    <p:sldId id="288" r:id="rId34"/>
    <p:sldId id="290" r:id="rId35"/>
    <p:sldId id="291" r:id="rId36"/>
    <p:sldId id="287" r:id="rId37"/>
    <p:sldId id="292" r:id="rId38"/>
    <p:sldId id="293" r:id="rId39"/>
    <p:sldId id="273" r:id="rId40"/>
    <p:sldId id="294"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626" autoAdjust="0"/>
  </p:normalViewPr>
  <p:slideViewPr>
    <p:cSldViewPr snapToGrid="0" snapToObjects="1">
      <p:cViewPr>
        <p:scale>
          <a:sx n="150" d="100"/>
          <a:sy n="150" d="100"/>
        </p:scale>
        <p:origin x="-1592" y="-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CE0C67-94A9-8042-8B72-62DE745E9547}" type="datetimeFigureOut">
              <a:rPr lang="en-US" smtClean="0"/>
              <a:t>1/25/16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EDB96A-6993-954B-8A57-C7267B45EBA3}" type="slidenum">
              <a:rPr lang="en-US" smtClean="0"/>
              <a:t>‹#›</a:t>
            </a:fld>
            <a:endParaRPr lang="en-US"/>
          </a:p>
        </p:txBody>
      </p:sp>
    </p:spTree>
    <p:extLst>
      <p:ext uri="{BB962C8B-B14F-4D97-AF65-F5344CB8AC3E}">
        <p14:creationId xmlns:p14="http://schemas.microsoft.com/office/powerpoint/2010/main" val="1614538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EDB96A-6993-954B-8A57-C7267B45EBA3}" type="slidenum">
              <a:rPr lang="en-US" smtClean="0"/>
              <a:t>1</a:t>
            </a:fld>
            <a:endParaRPr lang="en-US"/>
          </a:p>
        </p:txBody>
      </p:sp>
    </p:spTree>
    <p:extLst>
      <p:ext uri="{BB962C8B-B14F-4D97-AF65-F5344CB8AC3E}">
        <p14:creationId xmlns:p14="http://schemas.microsoft.com/office/powerpoint/2010/main" val="3736486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state was built on Gold and Farming.</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a:t>
            </a:fld>
            <a:endParaRPr lang="en-US"/>
          </a:p>
        </p:txBody>
      </p:sp>
    </p:spTree>
    <p:extLst>
      <p:ext uri="{BB962C8B-B14F-4D97-AF65-F5344CB8AC3E}">
        <p14:creationId xmlns:p14="http://schemas.microsoft.com/office/powerpoint/2010/main" val="2886528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1848 gold was discovered near Sacramento.  Between</a:t>
            </a:r>
            <a:r>
              <a:rPr lang="en-US" baseline="0" dirty="0" smtClean="0"/>
              <a:t> 1850 and 1860 an equivalent of $10 billion in today’s currency was taken out of the goldfields. </a:t>
            </a:r>
          </a:p>
          <a:p>
            <a:r>
              <a:rPr lang="en-US" baseline="0" dirty="0" smtClean="0"/>
              <a:t>In many ways, the gold miners were the first entrepreneurs in CA.  The fee-simple title system (aka claim-patent system) established a way for land of the gov’t to be transferred to an individual (much like an idea is patented).  The key is that development of the land is in the interest of the state.  As long as you work your claim, the land is there for the taking (even if it did “belong” to the natives).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a:t>
            </a:fld>
            <a:endParaRPr lang="en-US"/>
          </a:p>
        </p:txBody>
      </p:sp>
    </p:spTree>
    <p:extLst>
      <p:ext uri="{BB962C8B-B14F-4D97-AF65-F5344CB8AC3E}">
        <p14:creationId xmlns:p14="http://schemas.microsoft.com/office/powerpoint/2010/main" val="2886528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 answer to problem 4a</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12</a:t>
            </a:fld>
            <a:endParaRPr lang="en-US"/>
          </a:p>
        </p:txBody>
      </p:sp>
    </p:spTree>
    <p:extLst>
      <p:ext uri="{BB962C8B-B14F-4D97-AF65-F5344CB8AC3E}">
        <p14:creationId xmlns:p14="http://schemas.microsoft.com/office/powerpoint/2010/main" val="2886528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the</a:t>
            </a:r>
            <a:r>
              <a:rPr lang="en-US" baseline="0" dirty="0" smtClean="0"/>
              <a:t> gold nuggets were plucked out of the streams a more mechanized system was needed.  Placer deposits were mined by hydraulic mining (see photos).</a:t>
            </a:r>
          </a:p>
          <a:p>
            <a:r>
              <a:rPr lang="en-US" baseline="0" dirty="0" smtClean="0"/>
              <a:t>Environmental damage: Hg contamination (still dealing with it today); gravel in rivers for &gt; 100 years.</a:t>
            </a:r>
          </a:p>
          <a:p>
            <a:r>
              <a:rPr lang="en-US" baseline="0" dirty="0" smtClean="0"/>
              <a:t>Effect of future development: Water rights system—diversions for working claims become rights; forestry, farming, cities. </a:t>
            </a:r>
          </a:p>
          <a:p>
            <a:r>
              <a:rPr lang="en-US" baseline="0" dirty="0" smtClean="0"/>
              <a:t>Not too many miners became rich and not too many stayed in the mountains.  The people who sold them stuff, like Levi Strauss, Mark Hopkins and Leland Stanford made fortunes.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13</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Pretty</a:t>
            </a:r>
            <a:r>
              <a:rPr lang="en-US" baseline="0" dirty="0" smtClean="0"/>
              <a:t> quickly the miners “left” the hills and became farmers.  By 1879, </a:t>
            </a:r>
            <a:r>
              <a:rPr lang="en-US" baseline="0" dirty="0" err="1" smtClean="0"/>
              <a:t>ag</a:t>
            </a:r>
            <a:r>
              <a:rPr lang="en-US" baseline="0" dirty="0" smtClean="0"/>
              <a:t> had replaced mining as the top economic sector in the state.  Export market for grain and canned fruits/vegetables.  Man of those other goods and non-recreational services were initially in support of </a:t>
            </a:r>
            <a:r>
              <a:rPr lang="en-US" baseline="0" dirty="0" err="1" smtClean="0"/>
              <a:t>ag</a:t>
            </a:r>
            <a:r>
              <a:rPr lang="en-US" baseline="0" dirty="0" smtClean="0"/>
              <a:t>—will come back to them later.</a:t>
            </a:r>
          </a:p>
        </p:txBody>
      </p:sp>
      <p:sp>
        <p:nvSpPr>
          <p:cNvPr id="4" name="Slide Number Placeholder 3"/>
          <p:cNvSpPr>
            <a:spLocks noGrp="1"/>
          </p:cNvSpPr>
          <p:nvPr>
            <p:ph type="sldNum" sz="quarter" idx="10"/>
          </p:nvPr>
        </p:nvSpPr>
        <p:spPr/>
        <p:txBody>
          <a:bodyPr/>
          <a:lstStyle/>
          <a:p>
            <a:fld id="{2FEDB96A-6993-954B-8A57-C7267B45EBA3}" type="slidenum">
              <a:rPr lang="en-US" smtClean="0"/>
              <a:t>14</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those early years, most of the food was grown near the people, which was why the Santa Clara Valley which was called the Valley of Heart’s Delight until the 1930s, wheat was grown in the Sac Valley and ranches were the way that people farmed in the arid south.  Some fruit in current day LA.</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15</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period</a:t>
            </a:r>
            <a:r>
              <a:rPr lang="en-US" baseline="0" dirty="0" smtClean="0"/>
              <a:t> thirsty farmers in the central valley and SoCal began to get imaginative about irrigation, coming together in irrigation districts to move water out of rivers and onto their nearby farms via canals.  Prof Silver already mentioned the Salton Sea.  I want to take a diversion to show you how it came to being during this era.  In 1904  the muddy sediments from the CO river were clogging the inlet to the canal that diverted the river into the valley.  To clean out the sediments the engineers punctured a hole in the canal.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16</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results were the Salton Sea;</a:t>
            </a:r>
            <a:r>
              <a:rPr lang="en-US" baseline="0" dirty="0" smtClean="0"/>
              <a:t> an environmental disaster that we still don’t really know how to fix today.  See video and New Yorker article (optional reading).</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17</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next piece of the puzzle was the discovery of oil and growth of the oil industry in CA.  Although you can still see remnants of it today, few people recognize that SoCal was built on oil.  The discovery of oil in SoCal by Edward </a:t>
            </a:r>
            <a:r>
              <a:rPr lang="en-US" baseline="0" dirty="0" err="1" smtClean="0"/>
              <a:t>Doheny</a:t>
            </a:r>
            <a:r>
              <a:rPr lang="en-US" baseline="0" dirty="0" smtClean="0"/>
              <a:t> (who was fictionalized as by Daniel Day Lewis in “There Must be Blood” in 2007, fundamentally altered the state.  Top oil producer nationally and top economy of the state.  Also key to development of automobile and industry in </a:t>
            </a:r>
            <a:r>
              <a:rPr lang="en-US" baseline="0" dirty="0" err="1" smtClean="0"/>
              <a:t>socal</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18</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Oil production in CA follows peak oil curve.  It helps illustrate how</a:t>
            </a:r>
            <a:r>
              <a:rPr lang="en-US" baseline="0" dirty="0" smtClean="0"/>
              <a:t> long it takes for peak oil to pass.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19</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the first 25 years of my life I had a myopic view of the world.</a:t>
            </a:r>
            <a:r>
              <a:rPr lang="en-US" baseline="0" dirty="0" smtClean="0"/>
              <a:t>  And among the many places that were far away, California was the furthest.  It was a remote place.  My first recollection was of a baseball stadium where players wore long sleeves in July and fans sipped hot chocolate.  Then it was Hollywood.  And finally, Yosemite and the Golden Gate Bridge.  I visited after college but never thought I would get a chance to live here.  And it was not until I moved here 22 years ago that I came to appreciate and later love the place.  Starr’s preface captures the dream and the contradictions: 5</a:t>
            </a:r>
            <a:r>
              <a:rPr lang="en-US" baseline="30000" dirty="0" smtClean="0"/>
              <a:t>th</a:t>
            </a:r>
            <a:r>
              <a:rPr lang="en-US" baseline="0" dirty="0" smtClean="0"/>
              <a:t> largest economy on the planet.  Home to the second and fourth largest metro areas, unmatched beauty and cultural energy unrivaled worldwide.</a:t>
            </a:r>
          </a:p>
          <a:p>
            <a:r>
              <a:rPr lang="en-US" baseline="0" dirty="0" smtClean="0"/>
              <a:t>Following up on yesterday’s lecture, let’s put some people on the map</a:t>
            </a:r>
            <a:r>
              <a:rPr lang="is-IS" baseline="0" dirty="0" smtClean="0"/>
              <a: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a:t>
            </a:fld>
            <a:endParaRPr lang="en-US"/>
          </a:p>
        </p:txBody>
      </p:sp>
    </p:spTree>
    <p:extLst>
      <p:ext uri="{BB962C8B-B14F-4D97-AF65-F5344CB8AC3E}">
        <p14:creationId xmlns:p14="http://schemas.microsoft.com/office/powerpoint/2010/main" val="27960311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a:t>
            </a:r>
            <a:r>
              <a:rPr lang="en-US" baseline="0" dirty="0" smtClean="0"/>
              <a:t> the years of the great depression and the expansion that followed a number of forces conspired to convert the state to the most prosperous and advanced state in the country.  Pictured here are the CA aqueduct, the Kaiser shipyard in Richmond, Edwards Air Force Base and of course, Hollywood.  All pieces of the CA mega-state puzzle.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20</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Aroun</a:t>
            </a:r>
            <a:r>
              <a:rPr lang="en-US" baseline="0" dirty="0" smtClean="0"/>
              <a:t>d 1900 wheat gave way to hay (meat, dairy).  After 1930 fruits, vegetables and cotton took off—al water-intensive crops with higher value.  Much of this growth was spurred by Federal and state government projects.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21</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discuss the state’s plumbing later.</a:t>
            </a:r>
            <a:r>
              <a:rPr lang="en-US" baseline="0" dirty="0" smtClean="0"/>
              <a:t>  For now, it’s enough to see Hoover Dam (1928); Federal Central Valley Project (1944) and State project (1966).  Greatly increased availability of water.  Farmers, being rational actors switched to high water crops.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22</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locking us into a battle fo</a:t>
            </a:r>
            <a:r>
              <a:rPr lang="en-US" baseline="0" dirty="0" smtClean="0"/>
              <a:t>r water rights and subsidies for </a:t>
            </a:r>
            <a:r>
              <a:rPr lang="en-US" baseline="0" dirty="0" err="1" smtClean="0"/>
              <a:t>ag</a:t>
            </a:r>
            <a:r>
              <a:rPr lang="en-US" baseline="0" dirty="0" smtClean="0"/>
              <a:t>, it did a lot of environmental damage including: loss of remaining wetlands (figure); problems with fish migrations as dams started to control flow of water.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23</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Mining and </a:t>
            </a:r>
            <a:r>
              <a:rPr lang="en-US" dirty="0" err="1" smtClean="0"/>
              <a:t>ag</a:t>
            </a:r>
            <a:r>
              <a:rPr lang="en-US" baseline="0" dirty="0" smtClean="0"/>
              <a:t> technologies created the know-how to build imported water projects for cities.  LA aqueduct (1913); </a:t>
            </a:r>
            <a:r>
              <a:rPr lang="en-US" baseline="0" dirty="0" err="1" smtClean="0"/>
              <a:t>Hetch-Hetchy</a:t>
            </a:r>
            <a:r>
              <a:rPr lang="en-US" baseline="0" dirty="0" smtClean="0"/>
              <a:t> system 1923; </a:t>
            </a:r>
            <a:r>
              <a:rPr lang="en-US" baseline="0" dirty="0" err="1" smtClean="0"/>
              <a:t>Mokulmne</a:t>
            </a:r>
            <a:r>
              <a:rPr lang="en-US" baseline="0" dirty="0" smtClean="0"/>
              <a:t> System(1929) .  Provided more than enough water for the metropolitan areas.  Also provided power (public buses in SF and LADWP).</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24</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ample water</a:t>
            </a:r>
            <a:r>
              <a:rPr lang="en-US" baseline="0" dirty="0" smtClean="0"/>
              <a:t> and power and a thriving oil industry, LA’s economy and population grew quickly.  In addition to Hollywood—a topic with which you probably already have a vague knowledge, three other industries dominated.  Manufacturing (e.g., CA was the second largest center for manufacturing automobiles and tires); aviation and aerospace, especially during WWII and cold war.  Lockheed’s famous skunk works or NASA’s JPL are examples of how the industry leaders et up shop in LA.   It was the proximity of the factories to the places where they were tested and deployed, like Edwards Air Force Base in the Mojave desert, that built the relationship between aerospace and military.</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25</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the many</a:t>
            </a:r>
            <a:r>
              <a:rPr lang="en-US" baseline="0" dirty="0" smtClean="0"/>
              <a:t> industries in </a:t>
            </a:r>
            <a:r>
              <a:rPr lang="en-US" baseline="0" dirty="0" err="1" smtClean="0"/>
              <a:t>SOCal</a:t>
            </a:r>
            <a:r>
              <a:rPr lang="en-US" baseline="0" dirty="0" smtClean="0"/>
              <a:t> none was as important aviation/ aerospace.  During WWII development of fighter planes was instrumental to war effort.  Burbank was home to Lockheed.  Photos show hiding of factory from bombers in Oakland Museum.  Actually industry started well before the war with Glenn Martin and Donald Douglas had been building industry after Wright Brothers.  By 1960s 40% of US R&amp;D on aviation/aerospace was in SoCal.  Alliance between companies and bases for testing (Right Stuff).  Role of Caltech and UCLA.</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26</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postwar period, LA’s population outstripped SF’s,</a:t>
            </a:r>
            <a:r>
              <a:rPr lang="en-US" baseline="0" dirty="0" smtClean="0"/>
              <a:t> but SF continued to grow, too.  What were the economic drivers in SF Bay Area (recall, no oil, Hollywood, aerospace).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27</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how did</a:t>
            </a:r>
            <a:r>
              <a:rPr lang="en-US" baseline="0" dirty="0" smtClean="0"/>
              <a:t> the Bay Area grow?  First, were the military bases that remained here.  SF was Pacific hub.  Alameda Naval Air Station, Moffett Field, Presidio etc. For example, Alameda Island was a company town.  Much of the open space and parks on the coast can be traced back to military ownership, which reverted after the cold war.  We still had the steelmakers and shipyards after the war.  The electronics industry got started around 1957 when Fairchild Camera and Instrument was formed in San Jose. (Gordon Moore furthest to left.)  This would later become silicon valley (would also contaminate the region’s groundwater supply).</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28</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Jerry Brown has been governor of CA twice—1975 and 2016.</a:t>
            </a:r>
            <a:r>
              <a:rPr lang="en-US" baseline="0" dirty="0" smtClean="0"/>
              <a:t>  This is also a convenient way to look at the most recent era.  From an idealistic, rebellious time to a time when limits and the need to plan for the future were recognized.  From a time of naïve optimism about the capacity to change to a time when we recognized the need to be pragmatic when talking about change.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29</a:t>
            </a:fld>
            <a:endParaRPr lang="en-US"/>
          </a:p>
        </p:txBody>
      </p:sp>
    </p:spTree>
    <p:extLst>
      <p:ext uri="{BB962C8B-B14F-4D97-AF65-F5344CB8AC3E}">
        <p14:creationId xmlns:p14="http://schemas.microsoft.com/office/powerpoint/2010/main" val="3268799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 of the people live</a:t>
            </a:r>
            <a:r>
              <a:rPr lang="en-US" baseline="0" dirty="0" smtClean="0"/>
              <a:t> on 20% of the area.  We’ll talk about the two triangles later.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Smog</a:t>
            </a:r>
            <a:r>
              <a:rPr lang="en-US" baseline="0" dirty="0" smtClean="0"/>
              <a:t> had been a concern to Californians for since WWII but it had been dismissed as the cost of progress and a quirk of CA geography.  The whole time people like </a:t>
            </a:r>
            <a:r>
              <a:rPr lang="en-US" baseline="0" dirty="0" err="1" smtClean="0"/>
              <a:t>Arie</a:t>
            </a:r>
            <a:r>
              <a:rPr lang="en-US" baseline="0" dirty="0" smtClean="0"/>
              <a:t> </a:t>
            </a:r>
            <a:r>
              <a:rPr lang="en-US" baseline="0" dirty="0" err="1" smtClean="0"/>
              <a:t>Haagan-Smit</a:t>
            </a:r>
            <a:r>
              <a:rPr lang="en-US" baseline="0" dirty="0" smtClean="0"/>
              <a:t>, Caltech professor studied the problem and identified the cause (mainly cars) and the steps needed to correct them.  Environmental awareness of the later 1960s led to enough is enough and emission controls were instituted.  Chief among them was the catalytic converter which also removed lead from air.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30</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awareness was kindled in the late 1960s by several very prominent events in SoCal.  First, there was the recognition that DDT had caused the near collapse of Brown Pelicans and Bald Eagles.  In LA the main US factory for DDT (Montrose Chemical) used to wash its residual DDT down the sewer every night.  It went into Santa Monica Bay and contributed to the problem.  And then in Jan/Feb 1969 the third largest oil spill in the US happened at Santa Barbara.  Response at the Federal level created spill control response.  At the state level it created the CA coastal commission which we will learn about—an organization that has power over developments along the coast.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31</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Following</a:t>
            </a:r>
            <a:r>
              <a:rPr lang="en-US" baseline="0" dirty="0" smtClean="0"/>
              <a:t> the drought of 1977, </a:t>
            </a:r>
            <a:r>
              <a:rPr lang="en-US" baseline="0" dirty="0" err="1" smtClean="0"/>
              <a:t>Gov</a:t>
            </a:r>
            <a:r>
              <a:rPr lang="en-US" baseline="0" dirty="0" smtClean="0"/>
              <a:t> Brown and the legislature pushed through the peripheral canal, a $1.3 billion project to move water around the Delta (TBD).  It was rejected by No Cal voters who saw it as a grab of resources (see map).  It is back as the twin tunnels for reasons related to climate change that we will discuss.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32</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1989 the Berlin</a:t>
            </a:r>
            <a:r>
              <a:rPr lang="en-US" baseline="0" dirty="0" smtClean="0"/>
              <a:t> fall, bringing about the end of the cold war.  At about the same time, the US started reducing military expenditures for aerospace and bases in CA.  About $10 billion hit to state’s economy.  </a:t>
            </a:r>
            <a:r>
              <a:rPr lang="en-US" baseline="0" dirty="0" err="1" smtClean="0"/>
              <a:t>DoD</a:t>
            </a:r>
            <a:r>
              <a:rPr lang="en-US" baseline="0" dirty="0" smtClean="0"/>
              <a:t> still spends about $40 billion/</a:t>
            </a:r>
            <a:r>
              <a:rPr lang="en-US" baseline="0" dirty="0" err="1" smtClean="0"/>
              <a:t>yr</a:t>
            </a:r>
            <a:r>
              <a:rPr lang="en-US" baseline="0" dirty="0" smtClean="0"/>
              <a:t> in state.  IN 2005, CA was 16</a:t>
            </a:r>
            <a:r>
              <a:rPr lang="en-US" baseline="30000" dirty="0" smtClean="0"/>
              <a:t>th</a:t>
            </a:r>
            <a:r>
              <a:rPr lang="en-US" baseline="0" dirty="0" smtClean="0"/>
              <a:t> nationally in defense procurement on a per capita basis—much had moved to states that lobbied harder</a:t>
            </a:r>
            <a:r>
              <a:rPr lang="is-IS" baseline="0" dirty="0" smtClean="0"/>
              <a: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33</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thinking about the current state of the CA economy it is pretty easy to trace the development of Silicon Valley back to Stanford’s Dean of Engineering Frederick </a:t>
            </a:r>
            <a:r>
              <a:rPr lang="en-US" baseline="0" dirty="0" err="1" smtClean="0"/>
              <a:t>Terman</a:t>
            </a:r>
            <a:r>
              <a:rPr lang="en-US" baseline="0" dirty="0" smtClean="0"/>
              <a:t>, who, after helping the US defense industry in WWII pushed for his students to start companies like HP in the 1950s at Stanford industrial park.  This later became silicon valley.  In fact, we can trace Bill Gates and Steve Jobs to the environment created there and perhaps, the fall of the defense industry in the 1990s.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34</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UC</a:t>
            </a:r>
            <a:r>
              <a:rPr lang="en-US" baseline="0" dirty="0" smtClean="0"/>
              <a:t> Berkeley and LBNL are hubs of innovation for energy.  It is interesting to note the historic progression from the Manhattan project, where Berkeley Profs Oppenheimer, Glenn </a:t>
            </a:r>
            <a:r>
              <a:rPr lang="en-US" baseline="0" dirty="0" err="1" smtClean="0"/>
              <a:t>Seborg</a:t>
            </a:r>
            <a:r>
              <a:rPr lang="en-US" baseline="0" dirty="0" smtClean="0"/>
              <a:t> and Ernest Lawrence launched the secret project to make an atomic bomb in WWII.  Explains why great physics people were here when energy crisis of 1974 hit.  Art Rosenfeld defected from high energy physics and became head of CEC explaining “Rosenfeld Curve” from beginning of lecture.  Inspired people like Steven Chu and John </a:t>
            </a:r>
            <a:r>
              <a:rPr lang="en-US" baseline="0" dirty="0" err="1" smtClean="0"/>
              <a:t>Holdren</a:t>
            </a:r>
            <a:r>
              <a:rPr lang="en-US" baseline="0" dirty="0" smtClean="0"/>
              <a:t> who are leading climate change response today.</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35</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Thinking back to all of the developments that we have seen, the state’s</a:t>
            </a:r>
            <a:r>
              <a:rPr lang="en-US" baseline="0" dirty="0" smtClean="0"/>
              <a:t> population grew slowly up until the turn of the century.  Uptick from turn of century to 1930s with oil boom.  Rapid growth in postwar industrial/military growth and now silicon valley era.</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36</a:t>
            </a:fld>
            <a:endParaRPr lang="en-US"/>
          </a:p>
        </p:txBody>
      </p:sp>
    </p:spTree>
    <p:extLst>
      <p:ext uri="{BB962C8B-B14F-4D97-AF65-F5344CB8AC3E}">
        <p14:creationId xmlns:p14="http://schemas.microsoft.com/office/powerpoint/2010/main" val="8604691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Looking ahead,</a:t>
            </a:r>
            <a:r>
              <a:rPr lang="en-US" baseline="0" dirty="0" smtClean="0"/>
              <a:t> the state projects that the population will continue to grow from 38.8 million today to about 50 million by 2050.  That means more GHG emissions, more urban water demand and more impacts on the environment.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37</a:t>
            </a:fld>
            <a:endParaRPr lang="en-US"/>
          </a:p>
        </p:txBody>
      </p:sp>
    </p:spTree>
    <p:extLst>
      <p:ext uri="{BB962C8B-B14F-4D97-AF65-F5344CB8AC3E}">
        <p14:creationId xmlns:p14="http://schemas.microsoft.com/office/powerpoint/2010/main" val="19363338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Fulton and </a:t>
            </a:r>
            <a:r>
              <a:rPr lang="en-US" dirty="0" err="1" smtClean="0"/>
              <a:t>Shigley</a:t>
            </a:r>
            <a:r>
              <a:rPr lang="en-US" baseline="0" dirty="0" smtClean="0"/>
              <a:t> discuss life in the two metropolitan triangles.  The important issue here is urban infill.  The suburban world of the 1970s is long gone.  The auto culture is changing and the way that California moves forward will change.  Will it be movement into the central valley and foothills or is it densification that is livable for people?  What does this mean in terms of control?</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38</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we are going to have an intelligent discussion about the future of CA we need to keep</a:t>
            </a:r>
            <a:r>
              <a:rPr lang="en-US" baseline="0" dirty="0" smtClean="0"/>
              <a:t> in mind that we are in the middle of a period of incredible global ECONOMIC change, especially with the growth of China and India.  This is a screenshot from Hans </a:t>
            </a:r>
            <a:r>
              <a:rPr lang="en-US" baseline="0" dirty="0" err="1" smtClean="0"/>
              <a:t>Rosling’s</a:t>
            </a:r>
            <a:r>
              <a:rPr lang="en-US" baseline="0" dirty="0" smtClean="0"/>
              <a:t> website </a:t>
            </a:r>
            <a:r>
              <a:rPr lang="en-US" baseline="0" dirty="0" smtClean="0"/>
              <a:t>illustrates </a:t>
            </a:r>
            <a:r>
              <a:rPr lang="en-US" baseline="0" dirty="0" smtClean="0"/>
              <a:t>the dramatic rise in purchasing power in these countries.  Will affect economy, migration and flow of knowledge.  It also means that solving climate change is impossible without solving the global problem.  </a:t>
            </a:r>
          </a:p>
          <a:p>
            <a:r>
              <a:rPr lang="en-US" baseline="0" dirty="0" smtClean="0"/>
              <a:t>Does that mean that we shouldn’t think about dear CA?  No.  As we will see, this special place has always had a disproportionate impact on the world.</a:t>
            </a:r>
          </a:p>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39</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Half of the nation’s fresh fruit and vegetables.  90% of the wine in the US (Napa is synonymous with US wine).</a:t>
            </a:r>
            <a:r>
              <a:rPr lang="en-US" baseline="0" dirty="0" smtClean="0"/>
              <a:t>  More dairy than Wisconsin.</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a:t>
            </a:fld>
            <a:endParaRPr lang="en-US"/>
          </a:p>
        </p:txBody>
      </p:sp>
    </p:spTree>
    <p:extLst>
      <p:ext uri="{BB962C8B-B14F-4D97-AF65-F5344CB8AC3E}">
        <p14:creationId xmlns:p14="http://schemas.microsoft.com/office/powerpoint/2010/main" val="18915101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we are going to have an intelligent discussion about the future of CA we need to keep</a:t>
            </a:r>
            <a:r>
              <a:rPr lang="en-US" baseline="0" dirty="0" smtClean="0"/>
              <a:t> in mind that we are in the middle of a period of incredible global ECONOMIC change, especially with the growth of China and India.  This is a screenshot from Hans </a:t>
            </a:r>
            <a:r>
              <a:rPr lang="en-US" baseline="0" dirty="0" err="1" smtClean="0"/>
              <a:t>Rosling’s</a:t>
            </a:r>
            <a:r>
              <a:rPr lang="en-US" baseline="0" dirty="0" smtClean="0"/>
              <a:t> </a:t>
            </a:r>
            <a:r>
              <a:rPr lang="en-US" baseline="0" smtClean="0"/>
              <a:t>website </a:t>
            </a:r>
            <a:r>
              <a:rPr lang="en-US" baseline="0" smtClean="0"/>
              <a:t>illustrates </a:t>
            </a:r>
            <a:r>
              <a:rPr lang="en-US" baseline="0" dirty="0" smtClean="0"/>
              <a:t>the dramatic rise in purchasing power in these countries.  Will affect economy, migration and flow of knowledge.  It also means that solving climate change is impossible without solving the global problem.  </a:t>
            </a:r>
          </a:p>
          <a:p>
            <a:r>
              <a:rPr lang="en-US" baseline="0" dirty="0" smtClean="0"/>
              <a:t>Does that mean that we shouldn’t think about dear CA?  No.  As we will see, this special place has always had a disproportionate impact on the world.</a:t>
            </a:r>
          </a:p>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40</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of top 20</a:t>
            </a:r>
            <a:r>
              <a:rPr lang="en-US" baseline="0" dirty="0" smtClean="0"/>
              <a:t> universities in the world are in CA.  More than 10% of the Nobel prize winners in the world were affiliated with a CA university at the time they received the award.  10X than Texas despite similar size.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a:t>
            </a:fld>
            <a:endParaRPr lang="en-US"/>
          </a:p>
        </p:txBody>
      </p:sp>
    </p:spTree>
    <p:extLst>
      <p:ext uri="{BB962C8B-B14F-4D97-AF65-F5344CB8AC3E}">
        <p14:creationId xmlns:p14="http://schemas.microsoft.com/office/powerpoint/2010/main" val="1434741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leader on issues related to the environment as shown in this</a:t>
            </a:r>
            <a:r>
              <a:rPr lang="en-US" baseline="0" dirty="0" smtClean="0"/>
              <a:t> figure—Over a 40 year period we held the line while the rest of the country doubled. </a:t>
            </a:r>
          </a:p>
          <a:p>
            <a:r>
              <a:rPr lang="en-US" baseline="0" dirty="0" smtClean="0"/>
              <a:t>There is something different about this place.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a:t>
            </a:fld>
            <a:endParaRPr lang="en-US"/>
          </a:p>
        </p:txBody>
      </p:sp>
    </p:spTree>
    <p:extLst>
      <p:ext uri="{BB962C8B-B14F-4D97-AF65-F5344CB8AC3E}">
        <p14:creationId xmlns:p14="http://schemas.microsoft.com/office/powerpoint/2010/main" val="3437455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purpose of today’s lecture is not to review the</a:t>
            </a:r>
            <a:r>
              <a:rPr lang="en-US" baseline="0" dirty="0" smtClean="0"/>
              <a:t> </a:t>
            </a:r>
            <a:r>
              <a:rPr lang="en-US" dirty="0" smtClean="0"/>
              <a:t>history</a:t>
            </a:r>
            <a:r>
              <a:rPr lang="en-US" baseline="0" dirty="0" smtClean="0"/>
              <a:t> of the entire state or to review 5</a:t>
            </a:r>
            <a:r>
              <a:rPr lang="en-US" baseline="30000" dirty="0" smtClean="0"/>
              <a:t>th</a:t>
            </a:r>
            <a:r>
              <a:rPr lang="en-US" baseline="0" dirty="0" smtClean="0"/>
              <a:t> grade curriculum.  Rather it is to think about the way in which the geography of the place and the events that happened, mainly over the past 150 years, relate to our big idea.    </a:t>
            </a:r>
          </a:p>
          <a:p>
            <a:r>
              <a:rPr lang="en-US" baseline="0" dirty="0" smtClean="0"/>
              <a:t>I’m going to make some broad generalizations about five eras in CA history and I’ll round off numbers to give you an approximate feeling for the place.  I want to focus on the more recent history b/c that determines where we are today.</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7</a:t>
            </a:fld>
            <a:endParaRPr lang="en-US"/>
          </a:p>
        </p:txBody>
      </p:sp>
    </p:spTree>
    <p:extLst>
      <p:ext uri="{BB962C8B-B14F-4D97-AF65-F5344CB8AC3E}">
        <p14:creationId xmlns:p14="http://schemas.microsoft.com/office/powerpoint/2010/main" val="3437455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people</a:t>
            </a:r>
            <a:r>
              <a:rPr lang="en-US" baseline="0" dirty="0" smtClean="0"/>
              <a:t> arrived here around 15,000 years ago when the land bridge connected US to Asia. Remember those </a:t>
            </a:r>
            <a:r>
              <a:rPr lang="en-US" baseline="0" dirty="0" err="1" smtClean="0"/>
              <a:t>macrofauna</a:t>
            </a:r>
            <a:r>
              <a:rPr lang="en-US" baseline="0" dirty="0" smtClean="0"/>
              <a:t> from Friday?  Well, these big-brained predators wiped played a big role in hunting them to extinction.  Connection to guns, germs and steel.  In addition to hunting, these people managed the land with fire and established trading routes.  I like this map from the Oakland museum and can’t find a better one so here it is.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8</a:t>
            </a:fld>
            <a:endParaRPr lang="en-US"/>
          </a:p>
        </p:txBody>
      </p:sp>
    </p:spTree>
    <p:extLst>
      <p:ext uri="{BB962C8B-B14F-4D97-AF65-F5344CB8AC3E}">
        <p14:creationId xmlns:p14="http://schemas.microsoft.com/office/powerpoint/2010/main" val="2202988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predicted thos</a:t>
            </a:r>
            <a:r>
              <a:rPr lang="en-US" baseline="0" dirty="0" smtClean="0"/>
              <a:t>e Europeans arrived eventually, in the form of Jesuits around 1700.  Replaced by Franciscans (</a:t>
            </a:r>
            <a:r>
              <a:rPr lang="en-US" baseline="0" dirty="0" err="1" smtClean="0"/>
              <a:t>Junipero</a:t>
            </a:r>
            <a:r>
              <a:rPr lang="en-US" baseline="0" dirty="0" smtClean="0"/>
              <a:t> Serra) in 1768 who set up in San Diego and moved North.  The Royal Road or El Camino Real is essentially today’s highway 101 running along the coast (see map).  Note that the Presidio were located in the places with better ports: San Diego, Santa Barbara, </a:t>
            </a:r>
            <a:r>
              <a:rPr lang="en-US" baseline="0" dirty="0" err="1" smtClean="0"/>
              <a:t>Monetrey</a:t>
            </a:r>
            <a:r>
              <a:rPr lang="en-US" baseline="0" dirty="0" smtClean="0"/>
              <a:t> and San Francisco (hence the city’s names).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a:t>
            </a:fld>
            <a:endParaRPr lang="en-US"/>
          </a:p>
        </p:txBody>
      </p:sp>
    </p:spTree>
    <p:extLst>
      <p:ext uri="{BB962C8B-B14F-4D97-AF65-F5344CB8AC3E}">
        <p14:creationId xmlns:p14="http://schemas.microsoft.com/office/powerpoint/2010/main" val="3805611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279597-0066-FC44-BAB6-5515F11D92A9}" type="datetimeFigureOut">
              <a:rPr lang="en-US" smtClean="0"/>
              <a:t>1/25/16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614918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279597-0066-FC44-BAB6-5515F11D92A9}" type="datetimeFigureOut">
              <a:rPr lang="en-US" smtClean="0"/>
              <a:t>1/25/16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827334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279597-0066-FC44-BAB6-5515F11D92A9}" type="datetimeFigureOut">
              <a:rPr lang="en-US" smtClean="0"/>
              <a:t>1/25/16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3495891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8279597-0066-FC44-BAB6-5515F11D92A9}" type="datetimeFigureOut">
              <a:rPr lang="en-US" smtClean="0"/>
              <a:t>1/25/16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pic>
        <p:nvPicPr>
          <p:cNvPr id="12" name="Picture 11" descr="CCFC Logo (2).png"/>
          <p:cNvPicPr>
            <a:picLocks noChangeAspect="1"/>
          </p:cNvPicPr>
          <p:nvPr userDrawn="1"/>
        </p:nvPicPr>
        <p:blipFill rotWithShape="1">
          <a:blip r:embed="rId2">
            <a:extLst>
              <a:ext uri="{28A0092B-C50C-407E-A947-70E740481C1C}">
                <a14:useLocalDpi xmlns:a14="http://schemas.microsoft.com/office/drawing/2010/main" val="0"/>
              </a:ext>
            </a:extLst>
          </a:blip>
          <a:srcRect l="24427" t="10029" r="24805" b="11407"/>
          <a:stretch/>
        </p:blipFill>
        <p:spPr>
          <a:xfrm>
            <a:off x="8230776" y="5807075"/>
            <a:ext cx="787855" cy="914400"/>
          </a:xfrm>
          <a:prstGeom prst="rect">
            <a:avLst/>
          </a:prstGeom>
        </p:spPr>
      </p:pic>
    </p:spTree>
    <p:extLst>
      <p:ext uri="{BB962C8B-B14F-4D97-AF65-F5344CB8AC3E}">
        <p14:creationId xmlns:p14="http://schemas.microsoft.com/office/powerpoint/2010/main" val="1282728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279597-0066-FC44-BAB6-5515F11D92A9}" type="datetimeFigureOut">
              <a:rPr lang="en-US" smtClean="0"/>
              <a:t>1/25/16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030813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279597-0066-FC44-BAB6-5515F11D92A9}" type="datetimeFigureOut">
              <a:rPr lang="en-US" smtClean="0"/>
              <a:t>1/25/16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pic>
        <p:nvPicPr>
          <p:cNvPr id="12" name="Picture 11" descr="CCFC Logo (2).png"/>
          <p:cNvPicPr>
            <a:picLocks noChangeAspect="1"/>
          </p:cNvPicPr>
          <p:nvPr userDrawn="1"/>
        </p:nvPicPr>
        <p:blipFill rotWithShape="1">
          <a:blip r:embed="rId2">
            <a:extLst>
              <a:ext uri="{28A0092B-C50C-407E-A947-70E740481C1C}">
                <a14:useLocalDpi xmlns:a14="http://schemas.microsoft.com/office/drawing/2010/main" val="0"/>
              </a:ext>
            </a:extLst>
          </a:blip>
          <a:srcRect l="24427" t="10029" r="24805" b="11407"/>
          <a:stretch/>
        </p:blipFill>
        <p:spPr>
          <a:xfrm>
            <a:off x="8230776" y="5807075"/>
            <a:ext cx="787855" cy="914400"/>
          </a:xfrm>
          <a:prstGeom prst="rect">
            <a:avLst/>
          </a:prstGeom>
        </p:spPr>
      </p:pic>
    </p:spTree>
    <p:extLst>
      <p:ext uri="{BB962C8B-B14F-4D97-AF65-F5344CB8AC3E}">
        <p14:creationId xmlns:p14="http://schemas.microsoft.com/office/powerpoint/2010/main" val="4199585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279597-0066-FC44-BAB6-5515F11D92A9}" type="datetimeFigureOut">
              <a:rPr lang="en-US" smtClean="0"/>
              <a:t>1/25/16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F27CDA-479E-C94F-9867-D045CA4A1D0E}" type="slidenum">
              <a:rPr lang="en-US" smtClean="0"/>
              <a:t>‹#›</a:t>
            </a:fld>
            <a:endParaRPr lang="en-US"/>
          </a:p>
        </p:txBody>
      </p:sp>
      <p:pic>
        <p:nvPicPr>
          <p:cNvPr id="12" name="Picture 11" descr="CCFC Logo (2).png"/>
          <p:cNvPicPr>
            <a:picLocks noChangeAspect="1"/>
          </p:cNvPicPr>
          <p:nvPr userDrawn="1"/>
        </p:nvPicPr>
        <p:blipFill rotWithShape="1">
          <a:blip r:embed="rId2">
            <a:extLst>
              <a:ext uri="{28A0092B-C50C-407E-A947-70E740481C1C}">
                <a14:useLocalDpi xmlns:a14="http://schemas.microsoft.com/office/drawing/2010/main" val="0"/>
              </a:ext>
            </a:extLst>
          </a:blip>
          <a:srcRect l="24427" t="10029" r="24805" b="11407"/>
          <a:stretch/>
        </p:blipFill>
        <p:spPr>
          <a:xfrm>
            <a:off x="8230776" y="5807075"/>
            <a:ext cx="787855" cy="914400"/>
          </a:xfrm>
          <a:prstGeom prst="rect">
            <a:avLst/>
          </a:prstGeom>
        </p:spPr>
      </p:pic>
    </p:spTree>
    <p:extLst>
      <p:ext uri="{BB962C8B-B14F-4D97-AF65-F5344CB8AC3E}">
        <p14:creationId xmlns:p14="http://schemas.microsoft.com/office/powerpoint/2010/main" val="113356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28279597-0066-FC44-BAB6-5515F11D92A9}" type="datetimeFigureOut">
              <a:rPr lang="en-US" smtClean="0"/>
              <a:t>1/25/16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4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279597-0066-FC44-BAB6-5515F11D92A9}" type="datetimeFigureOut">
              <a:rPr lang="en-US" smtClean="0"/>
              <a:t>1/25/16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231249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279597-0066-FC44-BAB6-5515F11D92A9}" type="datetimeFigureOut">
              <a:rPr lang="en-US" smtClean="0"/>
              <a:t>1/25/16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270865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279597-0066-FC44-BAB6-5515F11D92A9}" type="datetimeFigureOut">
              <a:rPr lang="en-US" smtClean="0"/>
              <a:t>1/25/16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41805438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279597-0066-FC44-BAB6-5515F11D92A9}" type="datetimeFigureOut">
              <a:rPr lang="en-US" smtClean="0"/>
              <a:t>1/25/16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F27CDA-479E-C94F-9867-D045CA4A1D0E}" type="slidenum">
              <a:rPr lang="en-US" smtClean="0"/>
              <a:t>‹#›</a:t>
            </a:fld>
            <a:endParaRPr lang="en-US"/>
          </a:p>
        </p:txBody>
      </p:sp>
    </p:spTree>
    <p:extLst>
      <p:ext uri="{BB962C8B-B14F-4D97-AF65-F5344CB8AC3E}">
        <p14:creationId xmlns:p14="http://schemas.microsoft.com/office/powerpoint/2010/main" val="410791591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tif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0.jpg"/><Relationship Id="rId5"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tiff"/></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jpg"/><Relationship Id="rId5" Type="http://schemas.openxmlformats.org/officeDocument/2006/relationships/image" Target="../media/image4.jpg"/><Relationship Id="rId6" Type="http://schemas.openxmlformats.org/officeDocument/2006/relationships/image" Target="../media/image11.tiff"/><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otIU6Py4K_A" TargetMode="External"/><Relationship Id="rId4" Type="http://schemas.openxmlformats.org/officeDocument/2006/relationships/image" Target="../media/image21.tiff"/><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jpg"/><Relationship Id="rId5" Type="http://schemas.openxmlformats.org/officeDocument/2006/relationships/image" Target="../media/image24.jp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image" Target="../media/image27.jpg"/><Relationship Id="rId5" Type="http://schemas.openxmlformats.org/officeDocument/2006/relationships/image" Target="../media/image28.jpg"/><Relationship Id="rId6" Type="http://schemas.openxmlformats.org/officeDocument/2006/relationships/image" Target="../media/image29.jp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0.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2.tiff"/></Relationships>
</file>

<file path=ppt/slides/_rels/slide24.xml.rels><?xml version="1.0" encoding="UTF-8" standalone="yes"?>
<Relationships xmlns="http://schemas.openxmlformats.org/package/2006/relationships"><Relationship Id="rId3" Type="http://schemas.openxmlformats.org/officeDocument/2006/relationships/image" Target="../media/image33.gif"/><Relationship Id="rId4" Type="http://schemas.openxmlformats.org/officeDocument/2006/relationships/image" Target="../media/image34.jpg"/><Relationship Id="rId5" Type="http://schemas.openxmlformats.org/officeDocument/2006/relationships/image" Target="../media/image35.jp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4" Type="http://schemas.openxmlformats.org/officeDocument/2006/relationships/image" Target="../media/image37.jpg"/><Relationship Id="rId5" Type="http://schemas.openxmlformats.org/officeDocument/2006/relationships/image" Target="../media/image29.jpg"/><Relationship Id="rId6" Type="http://schemas.openxmlformats.org/officeDocument/2006/relationships/image" Target="../media/image38.jp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4" Type="http://schemas.openxmlformats.org/officeDocument/2006/relationships/image" Target="../media/image39.jpg"/><Relationship Id="rId5" Type="http://schemas.openxmlformats.org/officeDocument/2006/relationships/image" Target="../media/image40.jpg"/><Relationship Id="rId6" Type="http://schemas.openxmlformats.org/officeDocument/2006/relationships/image" Target="../media/image41.jpg"/><Relationship Id="rId7" Type="http://schemas.openxmlformats.org/officeDocument/2006/relationships/image" Target="../media/image42.jp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4.jpg"/><Relationship Id="rId4" Type="http://schemas.openxmlformats.org/officeDocument/2006/relationships/image" Target="../media/image45.jpg"/><Relationship Id="rId5" Type="http://schemas.openxmlformats.org/officeDocument/2006/relationships/image" Target="../media/image27.jp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g"/><Relationship Id="rId4" Type="http://schemas.openxmlformats.org/officeDocument/2006/relationships/image" Target="../media/image47.jp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48.jpg"/><Relationship Id="rId4" Type="http://schemas.openxmlformats.org/officeDocument/2006/relationships/image" Target="../media/image49.jpg"/><Relationship Id="rId5" Type="http://schemas.openxmlformats.org/officeDocument/2006/relationships/image" Target="../media/image50.gif"/><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51.jpg"/><Relationship Id="rId4" Type="http://schemas.openxmlformats.org/officeDocument/2006/relationships/image" Target="../media/image52.jpg"/><Relationship Id="rId5" Type="http://schemas.openxmlformats.org/officeDocument/2006/relationships/image" Target="../media/image53.jp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54.jpg"/><Relationship Id="rId4" Type="http://schemas.openxmlformats.org/officeDocument/2006/relationships/image" Target="../media/image55.jpg"/><Relationship Id="rId5" Type="http://schemas.openxmlformats.org/officeDocument/2006/relationships/image" Target="../media/image56.jp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57.tiff"/><Relationship Id="rId4" Type="http://schemas.openxmlformats.org/officeDocument/2006/relationships/image" Target="../media/image58.tiff"/><Relationship Id="rId5" Type="http://schemas.openxmlformats.org/officeDocument/2006/relationships/image" Target="../media/image59.jp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60.jpg"/><Relationship Id="rId4" Type="http://schemas.openxmlformats.org/officeDocument/2006/relationships/image" Target="../media/image61.jpg"/><Relationship Id="rId5" Type="http://schemas.openxmlformats.org/officeDocument/2006/relationships/image" Target="../media/image62.jp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63.jpg"/><Relationship Id="rId4" Type="http://schemas.openxmlformats.org/officeDocument/2006/relationships/image" Target="../media/image64.jpg"/><Relationship Id="rId5" Type="http://schemas.openxmlformats.org/officeDocument/2006/relationships/image" Target="../media/image65.jpg"/><Relationship Id="rId6"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66.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66.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hyperlink" Target="https://www.ted.com/talks/hans_rosling_asia_s_rise_how_and_when?language=en%23t-817721" TargetMode="External"/><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latin typeface="Source Sans Pro"/>
                <a:cs typeface="Source Sans Pro"/>
              </a:rPr>
              <a:t>LECTURES 3/4. </a:t>
            </a:r>
            <a:br>
              <a:rPr lang="en-US" dirty="0" smtClean="0">
                <a:latin typeface="Source Sans Pro"/>
                <a:cs typeface="Source Sans Pro"/>
              </a:rPr>
            </a:br>
            <a:r>
              <a:rPr lang="en-US" dirty="0" smtClean="0">
                <a:latin typeface="Source Sans Pro"/>
                <a:cs typeface="Source Sans Pro"/>
              </a:rPr>
              <a:t>The People of California:</a:t>
            </a:r>
            <a:br>
              <a:rPr lang="en-US" dirty="0" smtClean="0">
                <a:latin typeface="Source Sans Pro"/>
                <a:cs typeface="Source Sans Pro"/>
              </a:rPr>
            </a:br>
            <a:r>
              <a:rPr lang="en-US" dirty="0" smtClean="0">
                <a:latin typeface="Source Sans Pro"/>
                <a:cs typeface="Source Sans Pro"/>
              </a:rPr>
              <a:t>Past, Present and Future</a:t>
            </a:r>
            <a:endParaRPr lang="en-US" dirty="0">
              <a:latin typeface="Source Sans Pro"/>
              <a:cs typeface="Source Sans Pro"/>
            </a:endParaRPr>
          </a:p>
        </p:txBody>
      </p:sp>
      <p:sp>
        <p:nvSpPr>
          <p:cNvPr id="3" name="Subtitle 2"/>
          <p:cNvSpPr>
            <a:spLocks noGrp="1"/>
          </p:cNvSpPr>
          <p:nvPr>
            <p:ph type="subTitle" idx="1"/>
          </p:nvPr>
        </p:nvSpPr>
        <p:spPr/>
        <p:txBody>
          <a:bodyPr/>
          <a:lstStyle/>
          <a:p>
            <a:r>
              <a:rPr lang="en-US" dirty="0" smtClean="0">
                <a:latin typeface="Source Sans Pro"/>
                <a:cs typeface="Source Sans Pro"/>
              </a:rPr>
              <a:t>David Sedlak	</a:t>
            </a:r>
            <a:r>
              <a:rPr lang="en-US" dirty="0">
                <a:latin typeface="Source Sans Pro"/>
                <a:cs typeface="Source Sans Pro"/>
              </a:rPr>
              <a:t>	</a:t>
            </a:r>
            <a:r>
              <a:rPr lang="en-US" dirty="0" smtClean="0">
                <a:latin typeface="Source Sans Pro"/>
                <a:cs typeface="Source Sans Pro"/>
              </a:rPr>
              <a:t>			01/25/16</a:t>
            </a:r>
            <a:endParaRPr lang="en-US" dirty="0">
              <a:latin typeface="Source Sans Pro"/>
              <a:cs typeface="Source Sans Pro"/>
            </a:endParaRPr>
          </a:p>
        </p:txBody>
      </p:sp>
    </p:spTree>
    <p:extLst>
      <p:ext uri="{BB962C8B-B14F-4D97-AF65-F5344CB8AC3E}">
        <p14:creationId xmlns:p14="http://schemas.microsoft.com/office/powerpoint/2010/main" val="320390453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pPr algn="l"/>
            <a:r>
              <a:rPr lang="en-US" dirty="0" smtClean="0"/>
              <a:t>3. The Dream is Born (1850-1930)</a:t>
            </a:r>
            <a:endParaRPr lang="en-US" u="sng" dirty="0"/>
          </a:p>
        </p:txBody>
      </p:sp>
      <p:pic>
        <p:nvPicPr>
          <p:cNvPr id="7" name="Picture 6" descr="800px-Henry_Sandham_-_The_Crad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398" y="1545602"/>
            <a:ext cx="3413225" cy="4607855"/>
          </a:xfrm>
          <a:prstGeom prst="rect">
            <a:avLst/>
          </a:prstGeom>
        </p:spPr>
      </p:pic>
      <p:pic>
        <p:nvPicPr>
          <p:cNvPr id="6" name="Picture 5" descr="thresehr.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7205" y="1842401"/>
            <a:ext cx="4069595" cy="3266721"/>
          </a:xfrm>
          <a:prstGeom prst="rect">
            <a:avLst/>
          </a:prstGeom>
        </p:spPr>
      </p:pic>
    </p:spTree>
    <p:extLst>
      <p:ext uri="{BB962C8B-B14F-4D97-AF65-F5344CB8AC3E}">
        <p14:creationId xmlns:p14="http://schemas.microsoft.com/office/powerpoint/2010/main" val="397186718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The Gold Rush (1850-1880)</a:t>
            </a:r>
            <a:endParaRPr lang="en-US" u="sng" dirty="0"/>
          </a:p>
        </p:txBody>
      </p:sp>
      <p:pic>
        <p:nvPicPr>
          <p:cNvPr id="5" name="Picture 4" descr="california-gold-rush-ma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71" y="1545603"/>
            <a:ext cx="3134207" cy="4638626"/>
          </a:xfrm>
          <a:prstGeom prst="rect">
            <a:avLst/>
          </a:prstGeom>
        </p:spPr>
      </p:pic>
      <p:pic>
        <p:nvPicPr>
          <p:cNvPr id="7" name="Picture 6" descr="800px-Henry_Sandham_-_The_Cradl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4327" y="1545602"/>
            <a:ext cx="3413225" cy="4607855"/>
          </a:xfrm>
          <a:prstGeom prst="rect">
            <a:avLst/>
          </a:prstGeom>
        </p:spPr>
      </p:pic>
    </p:spTree>
    <p:extLst>
      <p:ext uri="{BB962C8B-B14F-4D97-AF65-F5344CB8AC3E}">
        <p14:creationId xmlns:p14="http://schemas.microsoft.com/office/powerpoint/2010/main" val="369252695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The Gold Rush (1850-1880)</a:t>
            </a:r>
            <a:endParaRPr lang="en-US" u="sng" dirty="0"/>
          </a:p>
        </p:txBody>
      </p:sp>
      <p:pic>
        <p:nvPicPr>
          <p:cNvPr id="5" name="Picture 4" descr="california-gold-rush-ma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71" y="1545603"/>
            <a:ext cx="3134207" cy="4638626"/>
          </a:xfrm>
          <a:prstGeom prst="rect">
            <a:avLst/>
          </a:prstGeom>
        </p:spPr>
      </p:pic>
      <p:pic>
        <p:nvPicPr>
          <p:cNvPr id="7" name="Picture 6" descr="800px-Henry_Sandham_-_The_Cradl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4327" y="1545602"/>
            <a:ext cx="3413225" cy="4607855"/>
          </a:xfrm>
          <a:prstGeom prst="rect">
            <a:avLst/>
          </a:prstGeom>
        </p:spPr>
      </p:pic>
      <p:pic>
        <p:nvPicPr>
          <p:cNvPr id="3" name="Picture 2" descr="IMG_253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4327" y="1545603"/>
            <a:ext cx="1698161" cy="2264214"/>
          </a:xfrm>
          <a:prstGeom prst="rect">
            <a:avLst/>
          </a:prstGeom>
        </p:spPr>
      </p:pic>
    </p:spTree>
    <p:extLst>
      <p:ext uri="{BB962C8B-B14F-4D97-AF65-F5344CB8AC3E}">
        <p14:creationId xmlns:p14="http://schemas.microsoft.com/office/powerpoint/2010/main" val="306718963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Placer Mining</a:t>
            </a:r>
            <a:endParaRPr lang="en-US" u="sng" dirty="0"/>
          </a:p>
        </p:txBody>
      </p:sp>
      <p:pic>
        <p:nvPicPr>
          <p:cNvPr id="7" name="Picture 6" descr="hydraulic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896145"/>
            <a:ext cx="4162152" cy="3725126"/>
          </a:xfrm>
          <a:prstGeom prst="rect">
            <a:avLst/>
          </a:prstGeom>
        </p:spPr>
      </p:pic>
      <p:pic>
        <p:nvPicPr>
          <p:cNvPr id="8" name="Picture 7" descr="hydraulic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2470" y="1878032"/>
            <a:ext cx="4193390" cy="3753084"/>
          </a:xfrm>
          <a:prstGeom prst="rect">
            <a:avLst/>
          </a:prstGeom>
        </p:spPr>
      </p:pic>
      <p:sp>
        <p:nvSpPr>
          <p:cNvPr id="9" name="Rectangle 8"/>
          <p:cNvSpPr/>
          <p:nvPr/>
        </p:nvSpPr>
        <p:spPr>
          <a:xfrm>
            <a:off x="1232532" y="5697157"/>
            <a:ext cx="6210659" cy="307777"/>
          </a:xfrm>
          <a:prstGeom prst="rect">
            <a:avLst/>
          </a:prstGeom>
        </p:spPr>
        <p:txBody>
          <a:bodyPr wrap="square">
            <a:spAutoFit/>
          </a:bodyPr>
          <a:lstStyle/>
          <a:p>
            <a:r>
              <a:rPr lang="en-US" sz="1400" dirty="0"/>
              <a:t>http://</a:t>
            </a:r>
            <a:r>
              <a:rPr lang="en-US" sz="1400" dirty="0" err="1"/>
              <a:t>www.sierracollege.edu</a:t>
            </a:r>
            <a:r>
              <a:rPr lang="en-US" sz="1400" dirty="0"/>
              <a:t>/</a:t>
            </a:r>
            <a:r>
              <a:rPr lang="en-US" sz="1400" dirty="0" err="1"/>
              <a:t>ejournals</a:t>
            </a:r>
            <a:r>
              <a:rPr lang="en-US" sz="1400" dirty="0"/>
              <a:t>/</a:t>
            </a:r>
            <a:r>
              <a:rPr lang="en-US" sz="1400" dirty="0" err="1"/>
              <a:t>jsnhb</a:t>
            </a:r>
            <a:r>
              <a:rPr lang="en-US" sz="1400" dirty="0"/>
              <a:t>/v2n1/</a:t>
            </a:r>
            <a:r>
              <a:rPr lang="en-US" sz="1400" dirty="0" err="1"/>
              <a:t>monitors.html</a:t>
            </a:r>
            <a:endParaRPr lang="en-US" sz="1400" dirty="0"/>
          </a:p>
        </p:txBody>
      </p:sp>
    </p:spTree>
    <p:extLst>
      <p:ext uri="{BB962C8B-B14F-4D97-AF65-F5344CB8AC3E}">
        <p14:creationId xmlns:p14="http://schemas.microsoft.com/office/powerpoint/2010/main" val="26486118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A Shifting Economy</a:t>
            </a:r>
            <a:endParaRPr lang="en-US" u="sng" dirty="0"/>
          </a:p>
        </p:txBody>
      </p:sp>
      <p:pic>
        <p:nvPicPr>
          <p:cNvPr id="3" name="Picture 2" descr="CAeconmichistory.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4970" y="1309343"/>
            <a:ext cx="5886756" cy="5025279"/>
          </a:xfrm>
          <a:prstGeom prst="rect">
            <a:avLst/>
          </a:prstGeom>
        </p:spPr>
      </p:pic>
      <p:sp>
        <p:nvSpPr>
          <p:cNvPr id="5" name="TextBox 4"/>
          <p:cNvSpPr txBox="1"/>
          <p:nvPr/>
        </p:nvSpPr>
        <p:spPr>
          <a:xfrm>
            <a:off x="457200" y="6462606"/>
            <a:ext cx="2174694" cy="369332"/>
          </a:xfrm>
          <a:prstGeom prst="rect">
            <a:avLst/>
          </a:prstGeom>
          <a:noFill/>
        </p:spPr>
        <p:txBody>
          <a:bodyPr wrap="none" rtlCol="0">
            <a:spAutoFit/>
          </a:bodyPr>
          <a:lstStyle/>
          <a:p>
            <a:r>
              <a:rPr lang="en-US" dirty="0" err="1" smtClean="0"/>
              <a:t>Hanak</a:t>
            </a:r>
            <a:r>
              <a:rPr lang="en-US" dirty="0" smtClean="0"/>
              <a:t> et al. (2015)</a:t>
            </a:r>
            <a:endParaRPr lang="en-US" dirty="0"/>
          </a:p>
        </p:txBody>
      </p:sp>
    </p:spTree>
    <p:extLst>
      <p:ext uri="{BB962C8B-B14F-4D97-AF65-F5344CB8AC3E}">
        <p14:creationId xmlns:p14="http://schemas.microsoft.com/office/powerpoint/2010/main" val="76268520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scvalley-postcard-about-lr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461" y="366281"/>
            <a:ext cx="4560718" cy="2873252"/>
          </a:xfrm>
          <a:prstGeom prst="rect">
            <a:avLst/>
          </a:prstGeom>
        </p:spPr>
      </p:pic>
      <p:pic>
        <p:nvPicPr>
          <p:cNvPr id="7" name="Picture 6" descr="San DiegoRanc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0793" y="4447415"/>
            <a:ext cx="4394444" cy="2281269"/>
          </a:xfrm>
          <a:prstGeom prst="rect">
            <a:avLst/>
          </a:prstGeom>
        </p:spPr>
      </p:pic>
      <p:pic>
        <p:nvPicPr>
          <p:cNvPr id="9" name="Picture 8" descr="agri 20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6367" y="207230"/>
            <a:ext cx="3247584" cy="4024784"/>
          </a:xfrm>
          <a:prstGeom prst="rect">
            <a:avLst/>
          </a:prstGeom>
        </p:spPr>
      </p:pic>
      <p:pic>
        <p:nvPicPr>
          <p:cNvPr id="10" name="Picture 9" descr="thresehr.tif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8461" y="3684377"/>
            <a:ext cx="3565929" cy="2862421"/>
          </a:xfrm>
          <a:prstGeom prst="rect">
            <a:avLst/>
          </a:prstGeom>
        </p:spPr>
      </p:pic>
    </p:spTree>
    <p:extLst>
      <p:ext uri="{BB962C8B-B14F-4D97-AF65-F5344CB8AC3E}">
        <p14:creationId xmlns:p14="http://schemas.microsoft.com/office/powerpoint/2010/main" val="222527953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Irrigated Agriculture in SoCal</a:t>
            </a:r>
            <a:endParaRPr lang="en-US" u="sng" dirty="0"/>
          </a:p>
        </p:txBody>
      </p:sp>
      <p:pic>
        <p:nvPicPr>
          <p:cNvPr id="3" name="Picture 2" descr="Saltonseadrainagema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448" y="1348997"/>
            <a:ext cx="5492749" cy="5162622"/>
          </a:xfrm>
          <a:prstGeom prst="rect">
            <a:avLst/>
          </a:prstGeom>
        </p:spPr>
      </p:pic>
      <p:pic>
        <p:nvPicPr>
          <p:cNvPr id="7" name="Picture 6" descr="800px-Alamo_Canal_190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1940" y="1465748"/>
            <a:ext cx="3300627" cy="4950940"/>
          </a:xfrm>
          <a:prstGeom prst="rect">
            <a:avLst/>
          </a:prstGeom>
        </p:spPr>
      </p:pic>
    </p:spTree>
    <p:extLst>
      <p:ext uri="{BB962C8B-B14F-4D97-AF65-F5344CB8AC3E}">
        <p14:creationId xmlns:p14="http://schemas.microsoft.com/office/powerpoint/2010/main" val="203101513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The Salton Sea</a:t>
            </a:r>
            <a:endParaRPr lang="en-US" u="sng" dirty="0"/>
          </a:p>
        </p:txBody>
      </p:sp>
      <p:pic>
        <p:nvPicPr>
          <p:cNvPr id="5" name="Picture 4" descr="saltonseamovie.tiff">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032" y="1402148"/>
            <a:ext cx="7767179" cy="4421131"/>
          </a:xfrm>
          <a:prstGeom prst="rect">
            <a:avLst/>
          </a:prstGeom>
        </p:spPr>
      </p:pic>
      <p:sp>
        <p:nvSpPr>
          <p:cNvPr id="7" name="TextBox 6"/>
          <p:cNvSpPr txBox="1"/>
          <p:nvPr/>
        </p:nvSpPr>
        <p:spPr>
          <a:xfrm>
            <a:off x="2022329" y="5823279"/>
            <a:ext cx="5339923" cy="369332"/>
          </a:xfrm>
          <a:prstGeom prst="rect">
            <a:avLst/>
          </a:prstGeom>
          <a:noFill/>
        </p:spPr>
        <p:txBody>
          <a:bodyPr wrap="none" rtlCol="0">
            <a:spAutoFit/>
          </a:bodyPr>
          <a:lstStyle/>
          <a:p>
            <a:r>
              <a:rPr lang="en-US" dirty="0">
                <a:hlinkClick r:id="rId3"/>
              </a:rPr>
              <a:t>https://</a:t>
            </a:r>
            <a:r>
              <a:rPr lang="en-US" dirty="0" err="1">
                <a:hlinkClick r:id="rId3"/>
              </a:rPr>
              <a:t>www.youtube.com</a:t>
            </a:r>
            <a:r>
              <a:rPr lang="en-US" dirty="0">
                <a:hlinkClick r:id="rId3"/>
              </a:rPr>
              <a:t>/</a:t>
            </a:r>
            <a:r>
              <a:rPr lang="en-US" dirty="0" err="1">
                <a:hlinkClick r:id="rId3"/>
              </a:rPr>
              <a:t>watch?v</a:t>
            </a:r>
            <a:r>
              <a:rPr lang="en-US" dirty="0">
                <a:hlinkClick r:id="rId3"/>
              </a:rPr>
              <a:t>=otIU6Py4K_A</a:t>
            </a:r>
            <a:endParaRPr lang="en-US" dirty="0"/>
          </a:p>
        </p:txBody>
      </p:sp>
      <p:sp>
        <p:nvSpPr>
          <p:cNvPr id="8" name="TextBox 7"/>
          <p:cNvSpPr txBox="1"/>
          <p:nvPr/>
        </p:nvSpPr>
        <p:spPr>
          <a:xfrm>
            <a:off x="1068704" y="6254569"/>
            <a:ext cx="7046971" cy="369332"/>
          </a:xfrm>
          <a:prstGeom prst="rect">
            <a:avLst/>
          </a:prstGeom>
          <a:noFill/>
        </p:spPr>
        <p:txBody>
          <a:bodyPr wrap="none" rtlCol="0">
            <a:spAutoFit/>
          </a:bodyPr>
          <a:lstStyle/>
          <a:p>
            <a:r>
              <a:rPr lang="en-US" dirty="0"/>
              <a:t>http://</a:t>
            </a:r>
            <a:r>
              <a:rPr lang="en-US" dirty="0" err="1"/>
              <a:t>www.newyorker.com</a:t>
            </a:r>
            <a:r>
              <a:rPr lang="en-US" dirty="0"/>
              <a:t>/magazine/2015/05/04/the-dying-sea</a:t>
            </a:r>
          </a:p>
        </p:txBody>
      </p:sp>
    </p:spTree>
    <p:extLst>
      <p:ext uri="{BB962C8B-B14F-4D97-AF65-F5344CB8AC3E}">
        <p14:creationId xmlns:p14="http://schemas.microsoft.com/office/powerpoint/2010/main" val="63501824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0" y="218616"/>
            <a:ext cx="8229600" cy="1143000"/>
          </a:xfrm>
        </p:spPr>
        <p:txBody>
          <a:bodyPr>
            <a:normAutofit/>
          </a:bodyPr>
          <a:lstStyle/>
          <a:p>
            <a:pPr algn="l"/>
            <a:r>
              <a:rPr lang="en-US" dirty="0" smtClean="0"/>
              <a:t>Kuwait of the Jazz Age</a:t>
            </a:r>
            <a:endParaRPr lang="en-US" u="sng" dirty="0"/>
          </a:p>
        </p:txBody>
      </p:sp>
      <p:pic>
        <p:nvPicPr>
          <p:cNvPr id="3" name="Picture 2" descr="VeniceBeachOilwell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5807" y="3578433"/>
            <a:ext cx="4289758" cy="3211929"/>
          </a:xfrm>
          <a:prstGeom prst="rect">
            <a:avLst/>
          </a:prstGeom>
        </p:spPr>
      </p:pic>
      <p:pic>
        <p:nvPicPr>
          <p:cNvPr id="6" name="Picture 5" descr="THE_OIL_DISTRICT,_LOS_ANGEL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928" y="1348997"/>
            <a:ext cx="4509266" cy="2878180"/>
          </a:xfrm>
          <a:prstGeom prst="rect">
            <a:avLst/>
          </a:prstGeom>
        </p:spPr>
      </p:pic>
      <p:sp>
        <p:nvSpPr>
          <p:cNvPr id="9" name="TextBox 8"/>
          <p:cNvSpPr txBox="1"/>
          <p:nvPr/>
        </p:nvSpPr>
        <p:spPr>
          <a:xfrm>
            <a:off x="2385807" y="6331065"/>
            <a:ext cx="2935607" cy="369332"/>
          </a:xfrm>
          <a:prstGeom prst="rect">
            <a:avLst/>
          </a:prstGeom>
          <a:noFill/>
        </p:spPr>
        <p:txBody>
          <a:bodyPr wrap="none" rtlCol="0">
            <a:spAutoFit/>
          </a:bodyPr>
          <a:lstStyle/>
          <a:p>
            <a:r>
              <a:rPr lang="en-US" dirty="0" smtClean="0"/>
              <a:t>Venice Beach (USC library) </a:t>
            </a:r>
            <a:endParaRPr lang="en-US" dirty="0"/>
          </a:p>
        </p:txBody>
      </p:sp>
      <p:sp>
        <p:nvSpPr>
          <p:cNvPr id="10" name="TextBox 9"/>
          <p:cNvSpPr txBox="1"/>
          <p:nvPr/>
        </p:nvSpPr>
        <p:spPr>
          <a:xfrm>
            <a:off x="334308" y="1309175"/>
            <a:ext cx="4295580" cy="369332"/>
          </a:xfrm>
          <a:prstGeom prst="rect">
            <a:avLst/>
          </a:prstGeom>
          <a:noFill/>
        </p:spPr>
        <p:txBody>
          <a:bodyPr wrap="none" rtlCol="0">
            <a:spAutoFit/>
          </a:bodyPr>
          <a:lstStyle/>
          <a:p>
            <a:r>
              <a:rPr lang="en-US" dirty="0" smtClean="0"/>
              <a:t>Long Beach (Loyola Marymount library) </a:t>
            </a:r>
            <a:endParaRPr lang="en-US" dirty="0"/>
          </a:p>
        </p:txBody>
      </p:sp>
      <p:pic>
        <p:nvPicPr>
          <p:cNvPr id="12" name="Picture 11" descr="therewillbeblood.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6835" y="1348997"/>
            <a:ext cx="2401434" cy="3602152"/>
          </a:xfrm>
          <a:prstGeom prst="rect">
            <a:avLst/>
          </a:prstGeom>
        </p:spPr>
      </p:pic>
      <p:sp>
        <p:nvSpPr>
          <p:cNvPr id="11" name="TextBox 10"/>
          <p:cNvSpPr txBox="1"/>
          <p:nvPr/>
        </p:nvSpPr>
        <p:spPr>
          <a:xfrm>
            <a:off x="6558927" y="992246"/>
            <a:ext cx="2237249" cy="369332"/>
          </a:xfrm>
          <a:prstGeom prst="rect">
            <a:avLst/>
          </a:prstGeom>
          <a:noFill/>
        </p:spPr>
        <p:txBody>
          <a:bodyPr wrap="none" rtlCol="0">
            <a:spAutoFit/>
          </a:bodyPr>
          <a:lstStyle/>
          <a:p>
            <a:r>
              <a:rPr lang="en-US" dirty="0" smtClean="0"/>
              <a:t>AKA Edward </a:t>
            </a:r>
            <a:r>
              <a:rPr lang="en-US" dirty="0" err="1" smtClean="0"/>
              <a:t>Doheny</a:t>
            </a:r>
            <a:endParaRPr lang="en-US" dirty="0"/>
          </a:p>
        </p:txBody>
      </p:sp>
    </p:spTree>
    <p:extLst>
      <p:ext uri="{BB962C8B-B14F-4D97-AF65-F5344CB8AC3E}">
        <p14:creationId xmlns:p14="http://schemas.microsoft.com/office/powerpoint/2010/main" val="402781391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0"/>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Peak Oil in California</a:t>
            </a:r>
            <a:endParaRPr lang="en-US" u="sng" dirty="0"/>
          </a:p>
        </p:txBody>
      </p:sp>
      <p:pic>
        <p:nvPicPr>
          <p:cNvPr id="5" name="Picture 4" descr="CAoilproduction.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0" y="1438491"/>
            <a:ext cx="8247575" cy="5068822"/>
          </a:xfrm>
          <a:prstGeom prst="rect">
            <a:avLst/>
          </a:prstGeom>
        </p:spPr>
      </p:pic>
      <p:sp>
        <p:nvSpPr>
          <p:cNvPr id="7" name="TextBox 6"/>
          <p:cNvSpPr txBox="1"/>
          <p:nvPr/>
        </p:nvSpPr>
        <p:spPr>
          <a:xfrm>
            <a:off x="4444773" y="6488668"/>
            <a:ext cx="3976832" cy="369332"/>
          </a:xfrm>
          <a:prstGeom prst="rect">
            <a:avLst/>
          </a:prstGeom>
          <a:noFill/>
        </p:spPr>
        <p:txBody>
          <a:bodyPr wrap="none" rtlCol="0">
            <a:spAutoFit/>
          </a:bodyPr>
          <a:lstStyle/>
          <a:p>
            <a:r>
              <a:rPr lang="en-US" dirty="0" smtClean="0"/>
              <a:t>Brandt, 2011 </a:t>
            </a:r>
            <a:r>
              <a:rPr lang="fi-FI" dirty="0"/>
              <a:t>doi:10.3390/su3101833</a:t>
            </a:r>
            <a:endParaRPr lang="en-US" dirty="0"/>
          </a:p>
        </p:txBody>
      </p:sp>
    </p:spTree>
    <p:extLst>
      <p:ext uri="{BB962C8B-B14F-4D97-AF65-F5344CB8AC3E}">
        <p14:creationId xmlns:p14="http://schemas.microsoft.com/office/powerpoint/2010/main" val="411281883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Standing East/Looking West</a:t>
            </a:r>
            <a:endParaRPr lang="en-US" u="sng" dirty="0"/>
          </a:p>
        </p:txBody>
      </p:sp>
      <p:pic>
        <p:nvPicPr>
          <p:cNvPr id="4" name="Picture 3" descr="MapCarte296_newyorker_detai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4059" y="1558978"/>
            <a:ext cx="5881205" cy="3681635"/>
          </a:xfrm>
          <a:prstGeom prst="rect">
            <a:avLst/>
          </a:prstGeom>
        </p:spPr>
      </p:pic>
    </p:spTree>
    <p:extLst>
      <p:ext uri="{BB962C8B-B14F-4D97-AF65-F5344CB8AC3E}">
        <p14:creationId xmlns:p14="http://schemas.microsoft.com/office/powerpoint/2010/main" val="228035522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34265" y="191042"/>
            <a:ext cx="8934389" cy="1143000"/>
          </a:xfrm>
        </p:spPr>
        <p:txBody>
          <a:bodyPr>
            <a:normAutofit/>
          </a:bodyPr>
          <a:lstStyle/>
          <a:p>
            <a:pPr algn="l"/>
            <a:r>
              <a:rPr lang="en-US" sz="3600" dirty="0" smtClean="0"/>
              <a:t>4. Building the Mega-State (1930-1975)</a:t>
            </a:r>
            <a:endParaRPr lang="en-US" sz="3600" u="sng" dirty="0"/>
          </a:p>
        </p:txBody>
      </p:sp>
      <p:pic>
        <p:nvPicPr>
          <p:cNvPr id="3" name="Picture 2" descr="aqueduct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265" y="1334042"/>
            <a:ext cx="3748222" cy="2487540"/>
          </a:xfrm>
          <a:prstGeom prst="rect">
            <a:avLst/>
          </a:prstGeom>
        </p:spPr>
      </p:pic>
      <p:pic>
        <p:nvPicPr>
          <p:cNvPr id="7" name="Picture 6" descr="kaiser_page_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1191" y="1235410"/>
            <a:ext cx="3723565" cy="2874593"/>
          </a:xfrm>
          <a:prstGeom prst="rect">
            <a:avLst/>
          </a:prstGeom>
        </p:spPr>
      </p:pic>
      <p:pic>
        <p:nvPicPr>
          <p:cNvPr id="9" name="Picture 8" descr="Edwards_Air_Force_Base_-_Main_-_200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6500" y="3945275"/>
            <a:ext cx="2853821" cy="2777105"/>
          </a:xfrm>
          <a:prstGeom prst="rect">
            <a:avLst/>
          </a:prstGeom>
        </p:spPr>
      </p:pic>
      <p:pic>
        <p:nvPicPr>
          <p:cNvPr id="10" name="Picture 9" descr="Hollywood.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9318" y="4354612"/>
            <a:ext cx="3503750" cy="2367768"/>
          </a:xfrm>
          <a:prstGeom prst="rect">
            <a:avLst/>
          </a:prstGeom>
        </p:spPr>
      </p:pic>
    </p:spTree>
    <p:extLst>
      <p:ext uri="{BB962C8B-B14F-4D97-AF65-F5344CB8AC3E}">
        <p14:creationId xmlns:p14="http://schemas.microsoft.com/office/powerpoint/2010/main" val="82053557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65016"/>
            <a:ext cx="8686794" cy="1143000"/>
          </a:xfrm>
        </p:spPr>
        <p:txBody>
          <a:bodyPr>
            <a:normAutofit/>
          </a:bodyPr>
          <a:lstStyle/>
          <a:p>
            <a:pPr algn="l"/>
            <a:r>
              <a:rPr lang="en-US" dirty="0" smtClean="0"/>
              <a:t>CA  Agriculture Matures</a:t>
            </a:r>
            <a:endParaRPr lang="en-US" u="sng" dirty="0"/>
          </a:p>
        </p:txBody>
      </p:sp>
      <p:pic>
        <p:nvPicPr>
          <p:cNvPr id="6" name="Picture 5" descr="CAcrophistory.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 y="1205897"/>
            <a:ext cx="9144000" cy="5456903"/>
          </a:xfrm>
          <a:prstGeom prst="rect">
            <a:avLst/>
          </a:prstGeom>
        </p:spPr>
      </p:pic>
      <p:sp>
        <p:nvSpPr>
          <p:cNvPr id="5" name="TextBox 4"/>
          <p:cNvSpPr txBox="1"/>
          <p:nvPr/>
        </p:nvSpPr>
        <p:spPr>
          <a:xfrm>
            <a:off x="457200" y="6462606"/>
            <a:ext cx="3122595" cy="369332"/>
          </a:xfrm>
          <a:prstGeom prst="rect">
            <a:avLst/>
          </a:prstGeom>
          <a:noFill/>
        </p:spPr>
        <p:txBody>
          <a:bodyPr wrap="none" rtlCol="0">
            <a:spAutoFit/>
          </a:bodyPr>
          <a:lstStyle/>
          <a:p>
            <a:r>
              <a:rPr lang="en-US" dirty="0" smtClean="0"/>
              <a:t>Olmstead and Rhode (2004)</a:t>
            </a:r>
            <a:endParaRPr lang="en-US" dirty="0"/>
          </a:p>
        </p:txBody>
      </p:sp>
    </p:spTree>
    <p:extLst>
      <p:ext uri="{BB962C8B-B14F-4D97-AF65-F5344CB8AC3E}">
        <p14:creationId xmlns:p14="http://schemas.microsoft.com/office/powerpoint/2010/main" val="102044508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Big Water</a:t>
            </a:r>
            <a:endParaRPr lang="en-US" u="sng" dirty="0"/>
          </a:p>
        </p:txBody>
      </p:sp>
      <p:pic>
        <p:nvPicPr>
          <p:cNvPr id="3" name="Picture 2" descr="water-map.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0456" y="1308362"/>
            <a:ext cx="4782870" cy="5549638"/>
          </a:xfrm>
          <a:prstGeom prst="rect">
            <a:avLst/>
          </a:prstGeom>
        </p:spPr>
      </p:pic>
    </p:spTree>
    <p:extLst>
      <p:ext uri="{BB962C8B-B14F-4D97-AF65-F5344CB8AC3E}">
        <p14:creationId xmlns:p14="http://schemas.microsoft.com/office/powerpoint/2010/main" val="91943313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CAwetland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526" y="136334"/>
            <a:ext cx="5368259" cy="6721665"/>
          </a:xfrm>
          <a:prstGeom prst="rect">
            <a:avLst/>
          </a:prstGeom>
        </p:spPr>
      </p:pic>
    </p:spTree>
    <p:extLst>
      <p:ext uri="{BB962C8B-B14F-4D97-AF65-F5344CB8AC3E}">
        <p14:creationId xmlns:p14="http://schemas.microsoft.com/office/powerpoint/2010/main" val="376412828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LAA_Map_1.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340" y="1444281"/>
            <a:ext cx="3329028" cy="4336734"/>
          </a:xfrm>
          <a:prstGeom prst="rect">
            <a:avLst/>
          </a:prstGeom>
        </p:spPr>
      </p:pic>
      <p:pic>
        <p:nvPicPr>
          <p:cNvPr id="3" name="Picture 2" descr="460px-Hetchhetchyprojma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1501" y="1475407"/>
            <a:ext cx="4599813" cy="2119914"/>
          </a:xfrm>
          <a:prstGeom prst="rect">
            <a:avLst/>
          </a:prstGeom>
        </p:spPr>
      </p:pic>
      <p:sp>
        <p:nvSpPr>
          <p:cNvPr id="6" name="Title 1"/>
          <p:cNvSpPr>
            <a:spLocks noGrp="1"/>
          </p:cNvSpPr>
          <p:nvPr>
            <p:ph type="title"/>
          </p:nvPr>
        </p:nvSpPr>
        <p:spPr>
          <a:xfrm>
            <a:off x="457200" y="274638"/>
            <a:ext cx="8229600" cy="1143000"/>
          </a:xfrm>
        </p:spPr>
        <p:txBody>
          <a:bodyPr/>
          <a:lstStyle/>
          <a:p>
            <a:pPr algn="l"/>
            <a:r>
              <a:rPr lang="en-US" dirty="0" smtClean="0"/>
              <a:t>Water &amp; Power</a:t>
            </a:r>
            <a:endParaRPr lang="en-US" u="sng" dirty="0"/>
          </a:p>
        </p:txBody>
      </p:sp>
      <p:pic>
        <p:nvPicPr>
          <p:cNvPr id="7" name="Picture 6" descr="Hetch_Hetchy_Valley.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3283" y="3866214"/>
            <a:ext cx="3884368" cy="2767673"/>
          </a:xfrm>
          <a:prstGeom prst="rect">
            <a:avLst/>
          </a:prstGeom>
        </p:spPr>
      </p:pic>
    </p:spTree>
    <p:extLst>
      <p:ext uri="{BB962C8B-B14F-4D97-AF65-F5344CB8AC3E}">
        <p14:creationId xmlns:p14="http://schemas.microsoft.com/office/powerpoint/2010/main" val="332112396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57200" y="274638"/>
            <a:ext cx="8229600" cy="1143000"/>
          </a:xfrm>
        </p:spPr>
        <p:txBody>
          <a:bodyPr>
            <a:normAutofit/>
          </a:bodyPr>
          <a:lstStyle/>
          <a:p>
            <a:pPr algn="l"/>
            <a:r>
              <a:rPr lang="en-US" dirty="0" smtClean="0"/>
              <a:t>LA Grows Up</a:t>
            </a:r>
            <a:endParaRPr lang="en-US" u="sng" dirty="0"/>
          </a:p>
        </p:txBody>
      </p:sp>
      <p:pic>
        <p:nvPicPr>
          <p:cNvPr id="5" name="Picture 4" descr="17-Skunk-Work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253" y="4321728"/>
            <a:ext cx="3334256" cy="1992218"/>
          </a:xfrm>
          <a:prstGeom prst="rect">
            <a:avLst/>
          </a:prstGeom>
        </p:spPr>
      </p:pic>
      <p:pic>
        <p:nvPicPr>
          <p:cNvPr id="8" name="Picture 7" descr="JPL-Space-Flight-Operations-Facility-19641-br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7643" y="4327709"/>
            <a:ext cx="2567566" cy="2008419"/>
          </a:xfrm>
          <a:prstGeom prst="rect">
            <a:avLst/>
          </a:prstGeom>
        </p:spPr>
      </p:pic>
      <p:sp>
        <p:nvSpPr>
          <p:cNvPr id="10" name="TextBox 9"/>
          <p:cNvSpPr txBox="1"/>
          <p:nvPr/>
        </p:nvSpPr>
        <p:spPr>
          <a:xfrm>
            <a:off x="1660197" y="4403450"/>
            <a:ext cx="1459880" cy="369332"/>
          </a:xfrm>
          <a:prstGeom prst="rect">
            <a:avLst/>
          </a:prstGeom>
          <a:noFill/>
        </p:spPr>
        <p:txBody>
          <a:bodyPr wrap="none" rtlCol="0">
            <a:spAutoFit/>
          </a:bodyPr>
          <a:lstStyle/>
          <a:p>
            <a:r>
              <a:rPr lang="en-US" dirty="0" smtClean="0">
                <a:solidFill>
                  <a:schemeClr val="bg1"/>
                </a:solidFill>
              </a:rPr>
              <a:t>Skunk Works</a:t>
            </a:r>
            <a:endParaRPr lang="en-US" dirty="0">
              <a:solidFill>
                <a:schemeClr val="bg1"/>
              </a:solidFill>
            </a:endParaRPr>
          </a:p>
        </p:txBody>
      </p:sp>
      <p:sp>
        <p:nvSpPr>
          <p:cNvPr id="11" name="TextBox 10"/>
          <p:cNvSpPr txBox="1"/>
          <p:nvPr/>
        </p:nvSpPr>
        <p:spPr>
          <a:xfrm>
            <a:off x="5849021" y="6333363"/>
            <a:ext cx="1243813" cy="369332"/>
          </a:xfrm>
          <a:prstGeom prst="rect">
            <a:avLst/>
          </a:prstGeom>
          <a:noFill/>
        </p:spPr>
        <p:txBody>
          <a:bodyPr wrap="none" rtlCol="0">
            <a:spAutoFit/>
          </a:bodyPr>
          <a:lstStyle/>
          <a:p>
            <a:r>
              <a:rPr lang="en-US" dirty="0" smtClean="0"/>
              <a:t>Aerospace</a:t>
            </a:r>
            <a:endParaRPr lang="en-US" dirty="0"/>
          </a:p>
        </p:txBody>
      </p:sp>
      <p:pic>
        <p:nvPicPr>
          <p:cNvPr id="12" name="Picture 11" descr="Hollywood.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9309" y="1560376"/>
            <a:ext cx="3101072" cy="2095646"/>
          </a:xfrm>
          <a:prstGeom prst="rect">
            <a:avLst/>
          </a:prstGeom>
        </p:spPr>
      </p:pic>
      <p:pic>
        <p:nvPicPr>
          <p:cNvPr id="14" name="Picture 13" descr="1913_Assembly_Line_of_FMC.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40013" y="1560377"/>
            <a:ext cx="3343146" cy="2131256"/>
          </a:xfrm>
          <a:prstGeom prst="rect">
            <a:avLst/>
          </a:prstGeom>
        </p:spPr>
      </p:pic>
      <p:sp>
        <p:nvSpPr>
          <p:cNvPr id="15" name="TextBox 14"/>
          <p:cNvSpPr txBox="1"/>
          <p:nvPr/>
        </p:nvSpPr>
        <p:spPr>
          <a:xfrm>
            <a:off x="1447330" y="3693918"/>
            <a:ext cx="1685077" cy="369332"/>
          </a:xfrm>
          <a:prstGeom prst="rect">
            <a:avLst/>
          </a:prstGeom>
          <a:noFill/>
        </p:spPr>
        <p:txBody>
          <a:bodyPr wrap="none" rtlCol="0">
            <a:spAutoFit/>
          </a:bodyPr>
          <a:lstStyle/>
          <a:p>
            <a:r>
              <a:rPr lang="en-US" dirty="0" smtClean="0"/>
              <a:t>Entertainment</a:t>
            </a:r>
            <a:endParaRPr lang="en-US" dirty="0"/>
          </a:p>
        </p:txBody>
      </p:sp>
      <p:sp>
        <p:nvSpPr>
          <p:cNvPr id="16" name="TextBox 15"/>
          <p:cNvSpPr txBox="1"/>
          <p:nvPr/>
        </p:nvSpPr>
        <p:spPr>
          <a:xfrm>
            <a:off x="5651950" y="3691633"/>
            <a:ext cx="1659429" cy="369332"/>
          </a:xfrm>
          <a:prstGeom prst="rect">
            <a:avLst/>
          </a:prstGeom>
          <a:noFill/>
        </p:spPr>
        <p:txBody>
          <a:bodyPr wrap="none" rtlCol="0">
            <a:spAutoFit/>
          </a:bodyPr>
          <a:lstStyle/>
          <a:p>
            <a:r>
              <a:rPr lang="en-US" dirty="0" smtClean="0"/>
              <a:t>Manufacturing</a:t>
            </a:r>
            <a:endParaRPr lang="en-US" dirty="0"/>
          </a:p>
        </p:txBody>
      </p:sp>
      <p:sp>
        <p:nvSpPr>
          <p:cNvPr id="17" name="TextBox 16"/>
          <p:cNvSpPr txBox="1"/>
          <p:nvPr/>
        </p:nvSpPr>
        <p:spPr>
          <a:xfrm>
            <a:off x="1577895" y="6331070"/>
            <a:ext cx="1015572" cy="369332"/>
          </a:xfrm>
          <a:prstGeom prst="rect">
            <a:avLst/>
          </a:prstGeom>
          <a:noFill/>
        </p:spPr>
        <p:txBody>
          <a:bodyPr wrap="none" rtlCol="0">
            <a:spAutoFit/>
          </a:bodyPr>
          <a:lstStyle/>
          <a:p>
            <a:r>
              <a:rPr lang="en-US" dirty="0" smtClean="0"/>
              <a:t>Aviation</a:t>
            </a:r>
            <a:endParaRPr lang="en-US" dirty="0"/>
          </a:p>
        </p:txBody>
      </p:sp>
      <p:sp>
        <p:nvSpPr>
          <p:cNvPr id="18" name="TextBox 17"/>
          <p:cNvSpPr txBox="1"/>
          <p:nvPr/>
        </p:nvSpPr>
        <p:spPr>
          <a:xfrm>
            <a:off x="5453120" y="4329476"/>
            <a:ext cx="2081482" cy="369332"/>
          </a:xfrm>
          <a:prstGeom prst="rect">
            <a:avLst/>
          </a:prstGeom>
          <a:noFill/>
        </p:spPr>
        <p:txBody>
          <a:bodyPr wrap="none" rtlCol="0">
            <a:spAutoFit/>
          </a:bodyPr>
          <a:lstStyle/>
          <a:p>
            <a:r>
              <a:rPr lang="en-US" dirty="0" smtClean="0">
                <a:solidFill>
                  <a:srgbClr val="FFFFFF"/>
                </a:solidFill>
              </a:rPr>
              <a:t>Jet Propulsion Lab</a:t>
            </a:r>
            <a:endParaRPr lang="en-US" dirty="0">
              <a:solidFill>
                <a:srgbClr val="FFFFFF"/>
              </a:solidFill>
            </a:endParaRPr>
          </a:p>
        </p:txBody>
      </p:sp>
    </p:spTree>
    <p:extLst>
      <p:ext uri="{BB962C8B-B14F-4D97-AF65-F5344CB8AC3E}">
        <p14:creationId xmlns:p14="http://schemas.microsoft.com/office/powerpoint/2010/main" val="159305866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Edwards_Air_Force_Base_-_Main_-_200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233" y="4331909"/>
            <a:ext cx="2543667" cy="2475289"/>
          </a:xfrm>
          <a:prstGeom prst="rect">
            <a:avLst/>
          </a:prstGeom>
        </p:spPr>
      </p:pic>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57200" y="274638"/>
            <a:ext cx="8229600" cy="1143000"/>
          </a:xfrm>
        </p:spPr>
        <p:txBody>
          <a:bodyPr>
            <a:normAutofit/>
          </a:bodyPr>
          <a:lstStyle/>
          <a:p>
            <a:pPr algn="l"/>
            <a:r>
              <a:rPr lang="en-US" dirty="0" smtClean="0"/>
              <a:t>Aviation &amp; Defense</a:t>
            </a:r>
            <a:endParaRPr lang="en-US" u="sng" dirty="0"/>
          </a:p>
        </p:txBody>
      </p:sp>
      <p:sp>
        <p:nvSpPr>
          <p:cNvPr id="17" name="TextBox 16"/>
          <p:cNvSpPr txBox="1"/>
          <p:nvPr/>
        </p:nvSpPr>
        <p:spPr>
          <a:xfrm>
            <a:off x="906233" y="6351600"/>
            <a:ext cx="1486480" cy="369332"/>
          </a:xfrm>
          <a:prstGeom prst="rect">
            <a:avLst/>
          </a:prstGeom>
          <a:noFill/>
        </p:spPr>
        <p:txBody>
          <a:bodyPr wrap="none" rtlCol="0">
            <a:spAutoFit/>
          </a:bodyPr>
          <a:lstStyle/>
          <a:p>
            <a:r>
              <a:rPr lang="en-US" dirty="0" smtClean="0">
                <a:solidFill>
                  <a:schemeClr val="bg1"/>
                </a:solidFill>
              </a:rPr>
              <a:t>Edwards AFB</a:t>
            </a:r>
            <a:endParaRPr lang="en-US" dirty="0">
              <a:solidFill>
                <a:schemeClr val="bg1"/>
              </a:solidFill>
            </a:endParaRPr>
          </a:p>
        </p:txBody>
      </p:sp>
      <p:pic>
        <p:nvPicPr>
          <p:cNvPr id="2" name="Picture 1" descr="vultee-plan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335" y="1289731"/>
            <a:ext cx="3783205" cy="2892802"/>
          </a:xfrm>
          <a:prstGeom prst="rect">
            <a:avLst/>
          </a:prstGeom>
        </p:spPr>
      </p:pic>
      <p:pic>
        <p:nvPicPr>
          <p:cNvPr id="3" name="Picture 2" descr="before[6]Burbank.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6872" y="274638"/>
            <a:ext cx="2365128" cy="1880277"/>
          </a:xfrm>
          <a:prstGeom prst="rect">
            <a:avLst/>
          </a:prstGeom>
        </p:spPr>
      </p:pic>
      <p:pic>
        <p:nvPicPr>
          <p:cNvPr id="7" name="Picture 6" descr="after[2]burbank.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6872" y="2154915"/>
            <a:ext cx="2365128" cy="1671357"/>
          </a:xfrm>
          <a:prstGeom prst="rect">
            <a:avLst/>
          </a:prstGeom>
        </p:spPr>
      </p:pic>
      <p:pic>
        <p:nvPicPr>
          <p:cNvPr id="9" name="Picture 8" descr="6[2]burbank.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0434" y="4247091"/>
            <a:ext cx="3063906" cy="2289175"/>
          </a:xfrm>
          <a:prstGeom prst="rect">
            <a:avLst/>
          </a:prstGeom>
        </p:spPr>
      </p:pic>
      <p:sp>
        <p:nvSpPr>
          <p:cNvPr id="11" name="TextBox 10"/>
          <p:cNvSpPr txBox="1"/>
          <p:nvPr/>
        </p:nvSpPr>
        <p:spPr>
          <a:xfrm>
            <a:off x="6055783" y="1785583"/>
            <a:ext cx="1857187" cy="369332"/>
          </a:xfrm>
          <a:prstGeom prst="rect">
            <a:avLst/>
          </a:prstGeom>
          <a:noFill/>
        </p:spPr>
        <p:txBody>
          <a:bodyPr wrap="none" rtlCol="0">
            <a:spAutoFit/>
          </a:bodyPr>
          <a:lstStyle/>
          <a:p>
            <a:r>
              <a:rPr lang="en-US" dirty="0" smtClean="0">
                <a:solidFill>
                  <a:schemeClr val="bg1"/>
                </a:solidFill>
              </a:rPr>
              <a:t>Burbank -before</a:t>
            </a:r>
            <a:endParaRPr lang="en-US" dirty="0">
              <a:solidFill>
                <a:schemeClr val="bg1"/>
              </a:solidFill>
            </a:endParaRPr>
          </a:p>
        </p:txBody>
      </p:sp>
      <p:sp>
        <p:nvSpPr>
          <p:cNvPr id="20" name="TextBox 19"/>
          <p:cNvSpPr txBox="1"/>
          <p:nvPr/>
        </p:nvSpPr>
        <p:spPr>
          <a:xfrm>
            <a:off x="6055783" y="3456940"/>
            <a:ext cx="1622071" cy="369332"/>
          </a:xfrm>
          <a:prstGeom prst="rect">
            <a:avLst/>
          </a:prstGeom>
          <a:noFill/>
        </p:spPr>
        <p:txBody>
          <a:bodyPr wrap="none" rtlCol="0">
            <a:spAutoFit/>
          </a:bodyPr>
          <a:lstStyle/>
          <a:p>
            <a:r>
              <a:rPr lang="en-US" dirty="0" smtClean="0">
                <a:solidFill>
                  <a:schemeClr val="bg1"/>
                </a:solidFill>
              </a:rPr>
              <a:t>Burbank-after</a:t>
            </a:r>
            <a:endParaRPr lang="en-US" dirty="0">
              <a:solidFill>
                <a:schemeClr val="bg1"/>
              </a:solidFill>
            </a:endParaRPr>
          </a:p>
        </p:txBody>
      </p:sp>
    </p:spTree>
    <p:extLst>
      <p:ext uri="{BB962C8B-B14F-4D97-AF65-F5344CB8AC3E}">
        <p14:creationId xmlns:p14="http://schemas.microsoft.com/office/powerpoint/2010/main" val="310058658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57200" y="274638"/>
            <a:ext cx="8229600" cy="1143000"/>
          </a:xfrm>
        </p:spPr>
        <p:txBody>
          <a:bodyPr>
            <a:normAutofit/>
          </a:bodyPr>
          <a:lstStyle/>
          <a:p>
            <a:pPr algn="l"/>
            <a:r>
              <a:rPr lang="en-US" dirty="0" smtClean="0"/>
              <a:t>Southward Population Shift</a:t>
            </a:r>
            <a:endParaRPr lang="en-US" u="sng" dirty="0"/>
          </a:p>
        </p:txBody>
      </p:sp>
      <p:pic>
        <p:nvPicPr>
          <p:cNvPr id="5" name="Picture 4"/>
          <p:cNvPicPr>
            <a:picLocks noChangeAspect="1"/>
          </p:cNvPicPr>
          <p:nvPr/>
        </p:nvPicPr>
        <p:blipFill>
          <a:blip r:embed="rId3"/>
          <a:stretch>
            <a:fillRect/>
          </a:stretch>
        </p:blipFill>
        <p:spPr>
          <a:xfrm>
            <a:off x="1046380" y="1337012"/>
            <a:ext cx="5873561" cy="5063787"/>
          </a:xfrm>
          <a:prstGeom prst="rect">
            <a:avLst/>
          </a:prstGeom>
        </p:spPr>
      </p:pic>
    </p:spTree>
    <p:extLst>
      <p:ext uri="{BB962C8B-B14F-4D97-AF65-F5344CB8AC3E}">
        <p14:creationId xmlns:p14="http://schemas.microsoft.com/office/powerpoint/2010/main" val="87345182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e_Traitorous_E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2108" y="1462952"/>
            <a:ext cx="3142404" cy="2500799"/>
          </a:xfrm>
          <a:prstGeom prst="rect">
            <a:avLst/>
          </a:prstGeom>
        </p:spPr>
      </p:pic>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57200" y="274638"/>
            <a:ext cx="8229600" cy="1143000"/>
          </a:xfrm>
        </p:spPr>
        <p:txBody>
          <a:bodyPr>
            <a:normAutofit/>
          </a:bodyPr>
          <a:lstStyle/>
          <a:p>
            <a:pPr algn="l"/>
            <a:r>
              <a:rPr lang="en-US" dirty="0" smtClean="0"/>
              <a:t>SF Grows Up</a:t>
            </a:r>
            <a:endParaRPr lang="en-US" u="sng" dirty="0"/>
          </a:p>
        </p:txBody>
      </p:sp>
      <p:pic>
        <p:nvPicPr>
          <p:cNvPr id="3" name="Picture 2" descr="NASAlamedaAC.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507" y="1417638"/>
            <a:ext cx="3137317" cy="2500200"/>
          </a:xfrm>
          <a:prstGeom prst="rect">
            <a:avLst/>
          </a:prstGeom>
        </p:spPr>
      </p:pic>
      <p:pic>
        <p:nvPicPr>
          <p:cNvPr id="8" name="Picture 7" descr="kaiser_page_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3382" y="4193356"/>
            <a:ext cx="3187442" cy="2460706"/>
          </a:xfrm>
          <a:prstGeom prst="rect">
            <a:avLst/>
          </a:prstGeom>
        </p:spPr>
      </p:pic>
      <p:sp>
        <p:nvSpPr>
          <p:cNvPr id="9" name="TextBox 8"/>
          <p:cNvSpPr txBox="1"/>
          <p:nvPr/>
        </p:nvSpPr>
        <p:spPr>
          <a:xfrm>
            <a:off x="960928" y="3498393"/>
            <a:ext cx="1598740" cy="369332"/>
          </a:xfrm>
          <a:prstGeom prst="rect">
            <a:avLst/>
          </a:prstGeom>
          <a:noFill/>
        </p:spPr>
        <p:txBody>
          <a:bodyPr wrap="none" rtlCol="0">
            <a:spAutoFit/>
          </a:bodyPr>
          <a:lstStyle/>
          <a:p>
            <a:r>
              <a:rPr lang="en-US" dirty="0" smtClean="0">
                <a:solidFill>
                  <a:schemeClr val="bg1"/>
                </a:solidFill>
              </a:rPr>
              <a:t>Military Bases</a:t>
            </a:r>
            <a:endParaRPr lang="en-US" dirty="0">
              <a:solidFill>
                <a:schemeClr val="bg1"/>
              </a:solidFill>
            </a:endParaRPr>
          </a:p>
        </p:txBody>
      </p:sp>
      <p:sp>
        <p:nvSpPr>
          <p:cNvPr id="10" name="TextBox 9"/>
          <p:cNvSpPr txBox="1"/>
          <p:nvPr/>
        </p:nvSpPr>
        <p:spPr>
          <a:xfrm>
            <a:off x="915522" y="4278625"/>
            <a:ext cx="1659429" cy="369332"/>
          </a:xfrm>
          <a:prstGeom prst="rect">
            <a:avLst/>
          </a:prstGeom>
          <a:noFill/>
        </p:spPr>
        <p:txBody>
          <a:bodyPr wrap="none" rtlCol="0">
            <a:spAutoFit/>
          </a:bodyPr>
          <a:lstStyle/>
          <a:p>
            <a:r>
              <a:rPr lang="en-US" dirty="0" smtClean="0">
                <a:solidFill>
                  <a:schemeClr val="bg1"/>
                </a:solidFill>
              </a:rPr>
              <a:t>Manufacturing</a:t>
            </a:r>
            <a:endParaRPr lang="en-US" dirty="0">
              <a:solidFill>
                <a:schemeClr val="bg1"/>
              </a:solidFill>
            </a:endParaRPr>
          </a:p>
        </p:txBody>
      </p:sp>
      <p:sp>
        <p:nvSpPr>
          <p:cNvPr id="11" name="TextBox 10"/>
          <p:cNvSpPr txBox="1"/>
          <p:nvPr/>
        </p:nvSpPr>
        <p:spPr>
          <a:xfrm>
            <a:off x="6823153" y="1437769"/>
            <a:ext cx="1321358" cy="369332"/>
          </a:xfrm>
          <a:prstGeom prst="rect">
            <a:avLst/>
          </a:prstGeom>
          <a:noFill/>
        </p:spPr>
        <p:txBody>
          <a:bodyPr wrap="none" rtlCol="0">
            <a:spAutoFit/>
          </a:bodyPr>
          <a:lstStyle/>
          <a:p>
            <a:r>
              <a:rPr lang="en-US" dirty="0" smtClean="0">
                <a:solidFill>
                  <a:schemeClr val="bg1"/>
                </a:solidFill>
              </a:rPr>
              <a:t>Electronics</a:t>
            </a:r>
            <a:endParaRPr lang="en-US" dirty="0">
              <a:solidFill>
                <a:schemeClr val="bg1"/>
              </a:solidFill>
            </a:endParaRPr>
          </a:p>
        </p:txBody>
      </p:sp>
    </p:spTree>
    <p:extLst>
      <p:ext uri="{BB962C8B-B14F-4D97-AF65-F5344CB8AC3E}">
        <p14:creationId xmlns:p14="http://schemas.microsoft.com/office/powerpoint/2010/main" val="239487903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686801" cy="1143000"/>
          </a:xfrm>
        </p:spPr>
        <p:txBody>
          <a:bodyPr>
            <a:normAutofit fontScale="90000"/>
          </a:bodyPr>
          <a:lstStyle/>
          <a:p>
            <a:pPr algn="l"/>
            <a:r>
              <a:rPr lang="en-US" u="sng" dirty="0" smtClean="0"/>
              <a:t>5.Between Two Browns (1975-2016)</a:t>
            </a:r>
            <a:endParaRPr lang="en-US" u="sng" dirty="0"/>
          </a:p>
        </p:txBody>
      </p:sp>
      <p:pic>
        <p:nvPicPr>
          <p:cNvPr id="3" name="Picture 2" descr="Brown197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952" y="2262872"/>
            <a:ext cx="2559800" cy="2588562"/>
          </a:xfrm>
          <a:prstGeom prst="rect">
            <a:avLst/>
          </a:prstGeom>
        </p:spPr>
      </p:pic>
      <p:pic>
        <p:nvPicPr>
          <p:cNvPr id="4" name="Picture 3" descr="jerry-br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804" y="2262871"/>
            <a:ext cx="3933985" cy="2588562"/>
          </a:xfrm>
          <a:prstGeom prst="rect">
            <a:avLst/>
          </a:prstGeom>
        </p:spPr>
      </p:pic>
      <p:sp>
        <p:nvSpPr>
          <p:cNvPr id="13" name="TextBox 12"/>
          <p:cNvSpPr txBox="1"/>
          <p:nvPr/>
        </p:nvSpPr>
        <p:spPr>
          <a:xfrm>
            <a:off x="4724804" y="4297435"/>
            <a:ext cx="2249311" cy="369332"/>
          </a:xfrm>
          <a:prstGeom prst="rect">
            <a:avLst/>
          </a:prstGeom>
          <a:noFill/>
        </p:spPr>
        <p:txBody>
          <a:bodyPr wrap="square" rtlCol="0">
            <a:spAutoFit/>
          </a:bodyPr>
          <a:lstStyle/>
          <a:p>
            <a:r>
              <a:rPr lang="en-US" dirty="0">
                <a:solidFill>
                  <a:schemeClr val="bg1"/>
                </a:solidFill>
              </a:rPr>
              <a:t>OC Register</a:t>
            </a:r>
          </a:p>
        </p:txBody>
      </p:sp>
      <p:sp>
        <p:nvSpPr>
          <p:cNvPr id="14" name="TextBox 13"/>
          <p:cNvSpPr txBox="1"/>
          <p:nvPr/>
        </p:nvSpPr>
        <p:spPr>
          <a:xfrm>
            <a:off x="1189952" y="4449835"/>
            <a:ext cx="2249311" cy="369332"/>
          </a:xfrm>
          <a:prstGeom prst="rect">
            <a:avLst/>
          </a:prstGeom>
          <a:noFill/>
        </p:spPr>
        <p:txBody>
          <a:bodyPr wrap="square" rtlCol="0">
            <a:spAutoFit/>
          </a:bodyPr>
          <a:lstStyle/>
          <a:p>
            <a:r>
              <a:rPr lang="en-US" dirty="0" smtClean="0">
                <a:solidFill>
                  <a:schemeClr val="bg1"/>
                </a:solidFill>
              </a:rPr>
              <a:t>NY Times</a:t>
            </a:r>
            <a:endParaRPr lang="en-US" dirty="0">
              <a:solidFill>
                <a:schemeClr val="bg1"/>
              </a:solidFill>
            </a:endParaRPr>
          </a:p>
        </p:txBody>
      </p:sp>
    </p:spTree>
    <p:extLst>
      <p:ext uri="{BB962C8B-B14F-4D97-AF65-F5344CB8AC3E}">
        <p14:creationId xmlns:p14="http://schemas.microsoft.com/office/powerpoint/2010/main" val="231139535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lifornia_population_map.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873" y="81968"/>
            <a:ext cx="6702161" cy="6702161"/>
          </a:xfrm>
          <a:prstGeom prst="rect">
            <a:avLst/>
          </a:prstGeom>
        </p:spPr>
      </p:pic>
    </p:spTree>
    <p:extLst>
      <p:ext uri="{BB962C8B-B14F-4D97-AF65-F5344CB8AC3E}">
        <p14:creationId xmlns:p14="http://schemas.microsoft.com/office/powerpoint/2010/main" val="189094663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pPr algn="l"/>
            <a:r>
              <a:rPr lang="en-US" u="sng" dirty="0" smtClean="0"/>
              <a:t>Environmental Awareness</a:t>
            </a:r>
            <a:endParaRPr lang="en-US" u="sng" dirty="0"/>
          </a:p>
        </p:txBody>
      </p:sp>
      <p:pic>
        <p:nvPicPr>
          <p:cNvPr id="3" name="Picture 2" descr="LAairpollut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51" y="1351642"/>
            <a:ext cx="4921250" cy="2726232"/>
          </a:xfrm>
          <a:prstGeom prst="rect">
            <a:avLst/>
          </a:prstGeom>
        </p:spPr>
      </p:pic>
      <p:sp>
        <p:nvSpPr>
          <p:cNvPr id="4" name="TextBox 3"/>
          <p:cNvSpPr txBox="1"/>
          <p:nvPr/>
        </p:nvSpPr>
        <p:spPr>
          <a:xfrm>
            <a:off x="1329267" y="3680083"/>
            <a:ext cx="1560531" cy="369332"/>
          </a:xfrm>
          <a:prstGeom prst="rect">
            <a:avLst/>
          </a:prstGeom>
          <a:noFill/>
        </p:spPr>
        <p:txBody>
          <a:bodyPr wrap="none" rtlCol="0">
            <a:spAutoFit/>
          </a:bodyPr>
          <a:lstStyle/>
          <a:p>
            <a:r>
              <a:rPr lang="en-US" b="1" dirty="0" smtClean="0">
                <a:solidFill>
                  <a:schemeClr val="bg1"/>
                </a:solidFill>
              </a:rPr>
              <a:t>CIRES (2103)</a:t>
            </a:r>
            <a:endParaRPr lang="en-US" b="1" dirty="0">
              <a:solidFill>
                <a:schemeClr val="bg1"/>
              </a:solidFill>
            </a:endParaRPr>
          </a:p>
        </p:txBody>
      </p:sp>
      <p:pic>
        <p:nvPicPr>
          <p:cNvPr id="5" name="Picture 4" descr="ariehs-des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9152" y="1563416"/>
            <a:ext cx="2704630" cy="2116667"/>
          </a:xfrm>
          <a:prstGeom prst="rect">
            <a:avLst/>
          </a:prstGeom>
        </p:spPr>
      </p:pic>
      <p:sp>
        <p:nvSpPr>
          <p:cNvPr id="10" name="TextBox 9"/>
          <p:cNvSpPr txBox="1"/>
          <p:nvPr/>
        </p:nvSpPr>
        <p:spPr>
          <a:xfrm>
            <a:off x="5899152" y="2483365"/>
            <a:ext cx="1525027" cy="369332"/>
          </a:xfrm>
          <a:prstGeom prst="rect">
            <a:avLst/>
          </a:prstGeom>
          <a:noFill/>
        </p:spPr>
        <p:txBody>
          <a:bodyPr wrap="none" rtlCol="0">
            <a:spAutoFit/>
          </a:bodyPr>
          <a:lstStyle/>
          <a:p>
            <a:r>
              <a:rPr lang="en-US" b="1" dirty="0" err="1" smtClean="0">
                <a:solidFill>
                  <a:schemeClr val="bg1"/>
                </a:solidFill>
              </a:rPr>
              <a:t>Haagan-Smit</a:t>
            </a:r>
            <a:endParaRPr lang="en-US" b="1" dirty="0">
              <a:solidFill>
                <a:schemeClr val="bg1"/>
              </a:solidFill>
            </a:endParaRPr>
          </a:p>
        </p:txBody>
      </p:sp>
      <p:pic>
        <p:nvPicPr>
          <p:cNvPr id="6" name="Picture 5" descr="cdc-child-blood-levels-1976-2002.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0008" y="4188075"/>
            <a:ext cx="4191000" cy="2438400"/>
          </a:xfrm>
          <a:prstGeom prst="rect">
            <a:avLst/>
          </a:prstGeom>
        </p:spPr>
      </p:pic>
      <p:sp>
        <p:nvSpPr>
          <p:cNvPr id="7" name="TextBox 6"/>
          <p:cNvSpPr txBox="1"/>
          <p:nvPr/>
        </p:nvSpPr>
        <p:spPr>
          <a:xfrm>
            <a:off x="4055534" y="4463536"/>
            <a:ext cx="2422208" cy="646331"/>
          </a:xfrm>
          <a:prstGeom prst="rect">
            <a:avLst/>
          </a:prstGeom>
          <a:noFill/>
        </p:spPr>
        <p:txBody>
          <a:bodyPr wrap="none" rtlCol="0">
            <a:spAutoFit/>
          </a:bodyPr>
          <a:lstStyle/>
          <a:p>
            <a:pPr algn="ctr"/>
            <a:r>
              <a:rPr lang="en-US" dirty="0" smtClean="0"/>
              <a:t>Children’s Blood Lead</a:t>
            </a:r>
          </a:p>
          <a:p>
            <a:pPr algn="ctr"/>
            <a:r>
              <a:rPr lang="en-US" dirty="0" smtClean="0"/>
              <a:t>EDF (2011) </a:t>
            </a:r>
            <a:endParaRPr lang="en-US" dirty="0"/>
          </a:p>
        </p:txBody>
      </p:sp>
    </p:spTree>
    <p:extLst>
      <p:ext uri="{BB962C8B-B14F-4D97-AF65-F5344CB8AC3E}">
        <p14:creationId xmlns:p14="http://schemas.microsoft.com/office/powerpoint/2010/main" val="67207019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pPr algn="l"/>
            <a:r>
              <a:rPr lang="en-US" u="sng" dirty="0" smtClean="0"/>
              <a:t>Environmental Awareness</a:t>
            </a:r>
            <a:endParaRPr lang="en-US" u="sng" dirty="0"/>
          </a:p>
        </p:txBody>
      </p:sp>
      <p:pic>
        <p:nvPicPr>
          <p:cNvPr id="8" name="Picture 7" descr="chemicals-bug-a-boo-scan_pic0014-copy-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570" y="1831435"/>
            <a:ext cx="2005636" cy="2176849"/>
          </a:xfrm>
          <a:prstGeom prst="rect">
            <a:avLst/>
          </a:prstGeom>
        </p:spPr>
      </p:pic>
      <p:pic>
        <p:nvPicPr>
          <p:cNvPr id="9" name="Picture 8" descr="BLSPelica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305" y="4223600"/>
            <a:ext cx="1917901" cy="1394837"/>
          </a:xfrm>
          <a:prstGeom prst="rect">
            <a:avLst/>
          </a:prstGeom>
        </p:spPr>
      </p:pic>
      <p:pic>
        <p:nvPicPr>
          <p:cNvPr id="11" name="Picture 10" descr="Oil1969exten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2279" y="1831435"/>
            <a:ext cx="5033606" cy="3787002"/>
          </a:xfrm>
          <a:prstGeom prst="rect">
            <a:avLst/>
          </a:prstGeom>
        </p:spPr>
      </p:pic>
    </p:spTree>
    <p:extLst>
      <p:ext uri="{BB962C8B-B14F-4D97-AF65-F5344CB8AC3E}">
        <p14:creationId xmlns:p14="http://schemas.microsoft.com/office/powerpoint/2010/main" val="267813490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pPr algn="l"/>
            <a:r>
              <a:rPr lang="en-US" u="sng" dirty="0" smtClean="0"/>
              <a:t>Questio</a:t>
            </a:r>
            <a:r>
              <a:rPr lang="en-US" dirty="0" smtClean="0"/>
              <a:t>ning Water Projects</a:t>
            </a:r>
            <a:endParaRPr lang="en-US" u="sng" dirty="0"/>
          </a:p>
        </p:txBody>
      </p:sp>
      <p:pic>
        <p:nvPicPr>
          <p:cNvPr id="3" name="Picture 2" descr="deltama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4250" y="1307534"/>
            <a:ext cx="2022883" cy="5493390"/>
          </a:xfrm>
          <a:prstGeom prst="rect">
            <a:avLst/>
          </a:prstGeom>
        </p:spPr>
      </p:pic>
      <p:pic>
        <p:nvPicPr>
          <p:cNvPr id="4" name="Picture 3" descr="periphcanal1999.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164" y="1246412"/>
            <a:ext cx="3917026" cy="5493390"/>
          </a:xfrm>
          <a:prstGeom prst="rect">
            <a:avLst/>
          </a:prstGeom>
        </p:spPr>
      </p:pic>
      <p:pic>
        <p:nvPicPr>
          <p:cNvPr id="5" name="Picture 4" descr="1982PCvot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8706" y="1883497"/>
            <a:ext cx="2845294" cy="2967936"/>
          </a:xfrm>
          <a:prstGeom prst="rect">
            <a:avLst/>
          </a:prstGeom>
        </p:spPr>
      </p:pic>
    </p:spTree>
    <p:extLst>
      <p:ext uri="{BB962C8B-B14F-4D97-AF65-F5344CB8AC3E}">
        <p14:creationId xmlns:p14="http://schemas.microsoft.com/office/powerpoint/2010/main" val="214411407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pPr algn="l"/>
            <a:r>
              <a:rPr lang="en-US" u="sng" dirty="0" smtClean="0"/>
              <a:t>Decline in Military Economy (1990s)</a:t>
            </a:r>
            <a:endParaRPr lang="en-US" u="sng" dirty="0"/>
          </a:p>
        </p:txBody>
      </p:sp>
      <p:pic>
        <p:nvPicPr>
          <p:cNvPr id="3" name="Picture 2" descr="baseclosurepersonnel.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2587" y="4216493"/>
            <a:ext cx="3903325" cy="2612970"/>
          </a:xfrm>
          <a:prstGeom prst="rect">
            <a:avLst/>
          </a:prstGeom>
        </p:spPr>
      </p:pic>
      <p:pic>
        <p:nvPicPr>
          <p:cNvPr id="4" name="Picture 3" descr="AerospaceEmployment.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3213" y="1274048"/>
            <a:ext cx="5547817" cy="2899638"/>
          </a:xfrm>
          <a:prstGeom prst="rect">
            <a:avLst/>
          </a:prstGeom>
        </p:spPr>
      </p:pic>
      <p:pic>
        <p:nvPicPr>
          <p:cNvPr id="6" name="Picture 5" descr="History_Opening_of_Berlin_Wall_Speech_SF_still_624x35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417" y="1610301"/>
            <a:ext cx="3481796" cy="1964090"/>
          </a:xfrm>
          <a:prstGeom prst="rect">
            <a:avLst/>
          </a:prstGeom>
        </p:spPr>
      </p:pic>
    </p:spTree>
    <p:extLst>
      <p:ext uri="{BB962C8B-B14F-4D97-AF65-F5344CB8AC3E}">
        <p14:creationId xmlns:p14="http://schemas.microsoft.com/office/powerpoint/2010/main" val="272413154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pPr algn="l"/>
            <a:r>
              <a:rPr lang="en-US" u="sng" dirty="0" smtClean="0"/>
              <a:t>Stanford &amp; Silicon Valley</a:t>
            </a:r>
            <a:endParaRPr lang="en-US" u="sng" dirty="0"/>
          </a:p>
        </p:txBody>
      </p:sp>
      <p:pic>
        <p:nvPicPr>
          <p:cNvPr id="5" name="Picture 4" descr="Frederick_Terma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158" y="1883497"/>
            <a:ext cx="1396080" cy="1869229"/>
          </a:xfrm>
          <a:prstGeom prst="rect">
            <a:avLst/>
          </a:prstGeom>
        </p:spPr>
      </p:pic>
      <p:pic>
        <p:nvPicPr>
          <p:cNvPr id="7" name="Picture 6" descr="hero-hewlett_packar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445" y="2040455"/>
            <a:ext cx="2614154" cy="1712271"/>
          </a:xfrm>
          <a:prstGeom prst="rect">
            <a:avLst/>
          </a:prstGeom>
        </p:spPr>
      </p:pic>
      <p:sp>
        <p:nvSpPr>
          <p:cNvPr id="8" name="TextBox 7"/>
          <p:cNvSpPr txBox="1"/>
          <p:nvPr/>
        </p:nvSpPr>
        <p:spPr>
          <a:xfrm>
            <a:off x="457200" y="3752726"/>
            <a:ext cx="1987481" cy="369332"/>
          </a:xfrm>
          <a:prstGeom prst="rect">
            <a:avLst/>
          </a:prstGeom>
          <a:noFill/>
        </p:spPr>
        <p:txBody>
          <a:bodyPr wrap="none" rtlCol="0">
            <a:spAutoFit/>
          </a:bodyPr>
          <a:lstStyle/>
          <a:p>
            <a:r>
              <a:rPr lang="en-US" dirty="0" smtClean="0"/>
              <a:t>Frederick </a:t>
            </a:r>
            <a:r>
              <a:rPr lang="en-US" dirty="0" err="1" smtClean="0"/>
              <a:t>Terman</a:t>
            </a:r>
            <a:endParaRPr lang="en-US" dirty="0"/>
          </a:p>
        </p:txBody>
      </p:sp>
      <p:sp>
        <p:nvSpPr>
          <p:cNvPr id="9" name="TextBox 8"/>
          <p:cNvSpPr txBox="1"/>
          <p:nvPr/>
        </p:nvSpPr>
        <p:spPr>
          <a:xfrm>
            <a:off x="3677819" y="3775046"/>
            <a:ext cx="1904638" cy="369332"/>
          </a:xfrm>
          <a:prstGeom prst="rect">
            <a:avLst/>
          </a:prstGeom>
          <a:noFill/>
        </p:spPr>
        <p:txBody>
          <a:bodyPr wrap="none" rtlCol="0">
            <a:spAutoFit/>
          </a:bodyPr>
          <a:lstStyle/>
          <a:p>
            <a:r>
              <a:rPr lang="en-US" dirty="0" smtClean="0"/>
              <a:t>Hewlett-Packard</a:t>
            </a:r>
            <a:endParaRPr lang="en-US" dirty="0"/>
          </a:p>
        </p:txBody>
      </p:sp>
      <p:pic>
        <p:nvPicPr>
          <p:cNvPr id="10" name="Picture 9" descr="job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63829" y="2094663"/>
            <a:ext cx="1680383" cy="1680383"/>
          </a:xfrm>
          <a:prstGeom prst="rect">
            <a:avLst/>
          </a:prstGeom>
        </p:spPr>
      </p:pic>
      <p:sp>
        <p:nvSpPr>
          <p:cNvPr id="11" name="TextBox 10"/>
          <p:cNvSpPr txBox="1"/>
          <p:nvPr/>
        </p:nvSpPr>
        <p:spPr>
          <a:xfrm>
            <a:off x="7452634" y="3752726"/>
            <a:ext cx="1277513" cy="369332"/>
          </a:xfrm>
          <a:prstGeom prst="rect">
            <a:avLst/>
          </a:prstGeom>
          <a:noFill/>
        </p:spPr>
        <p:txBody>
          <a:bodyPr wrap="none" rtlCol="0">
            <a:spAutoFit/>
          </a:bodyPr>
          <a:lstStyle/>
          <a:p>
            <a:r>
              <a:rPr lang="en-US" dirty="0" smtClean="0"/>
              <a:t>Steve Jobs</a:t>
            </a:r>
            <a:endParaRPr lang="en-US" dirty="0"/>
          </a:p>
        </p:txBody>
      </p:sp>
      <p:cxnSp>
        <p:nvCxnSpPr>
          <p:cNvPr id="13" name="Straight Arrow Connector 12"/>
          <p:cNvCxnSpPr>
            <a:stCxn id="5" idx="3"/>
          </p:cNvCxnSpPr>
          <p:nvPr/>
        </p:nvCxnSpPr>
        <p:spPr>
          <a:xfrm>
            <a:off x="2167238" y="2818112"/>
            <a:ext cx="122920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6010599" y="2818112"/>
            <a:ext cx="122920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017502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pPr algn="l"/>
            <a:r>
              <a:rPr lang="en-US" u="sng" dirty="0" smtClean="0"/>
              <a:t>Berkeley and Energy Transition</a:t>
            </a:r>
            <a:endParaRPr lang="en-US" u="sng" dirty="0"/>
          </a:p>
        </p:txBody>
      </p:sp>
      <p:sp>
        <p:nvSpPr>
          <p:cNvPr id="8" name="TextBox 7"/>
          <p:cNvSpPr txBox="1"/>
          <p:nvPr/>
        </p:nvSpPr>
        <p:spPr>
          <a:xfrm>
            <a:off x="106870" y="3674247"/>
            <a:ext cx="2095445" cy="369332"/>
          </a:xfrm>
          <a:prstGeom prst="rect">
            <a:avLst/>
          </a:prstGeom>
          <a:noFill/>
        </p:spPr>
        <p:txBody>
          <a:bodyPr wrap="none" rtlCol="0">
            <a:spAutoFit/>
          </a:bodyPr>
          <a:lstStyle/>
          <a:p>
            <a:r>
              <a:rPr lang="en-US" dirty="0" smtClean="0"/>
              <a:t>Manhattan Project</a:t>
            </a:r>
            <a:endParaRPr lang="en-US" dirty="0"/>
          </a:p>
        </p:txBody>
      </p:sp>
      <p:sp>
        <p:nvSpPr>
          <p:cNvPr id="9" name="TextBox 8"/>
          <p:cNvSpPr txBox="1"/>
          <p:nvPr/>
        </p:nvSpPr>
        <p:spPr>
          <a:xfrm>
            <a:off x="3806258" y="3775046"/>
            <a:ext cx="1573831" cy="369332"/>
          </a:xfrm>
          <a:prstGeom prst="rect">
            <a:avLst/>
          </a:prstGeom>
          <a:noFill/>
        </p:spPr>
        <p:txBody>
          <a:bodyPr wrap="none" rtlCol="0">
            <a:spAutoFit/>
          </a:bodyPr>
          <a:lstStyle/>
          <a:p>
            <a:r>
              <a:rPr lang="en-US" dirty="0" smtClean="0"/>
              <a:t>Art Rosenfeld</a:t>
            </a:r>
            <a:endParaRPr lang="en-US" dirty="0"/>
          </a:p>
        </p:txBody>
      </p:sp>
      <p:sp>
        <p:nvSpPr>
          <p:cNvPr id="11" name="TextBox 10"/>
          <p:cNvSpPr txBox="1"/>
          <p:nvPr/>
        </p:nvSpPr>
        <p:spPr>
          <a:xfrm>
            <a:off x="7452634" y="3752726"/>
            <a:ext cx="1211915" cy="369332"/>
          </a:xfrm>
          <a:prstGeom prst="rect">
            <a:avLst/>
          </a:prstGeom>
          <a:noFill/>
        </p:spPr>
        <p:txBody>
          <a:bodyPr wrap="none" rtlCol="0">
            <a:spAutoFit/>
          </a:bodyPr>
          <a:lstStyle/>
          <a:p>
            <a:r>
              <a:rPr lang="en-US" dirty="0" smtClean="0"/>
              <a:t>Steve Chu</a:t>
            </a:r>
            <a:endParaRPr lang="en-US" dirty="0"/>
          </a:p>
        </p:txBody>
      </p:sp>
      <p:cxnSp>
        <p:nvCxnSpPr>
          <p:cNvPr id="13" name="Straight Arrow Connector 12"/>
          <p:cNvCxnSpPr/>
          <p:nvPr/>
        </p:nvCxnSpPr>
        <p:spPr>
          <a:xfrm>
            <a:off x="2167238" y="2818112"/>
            <a:ext cx="122920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6010599" y="2818112"/>
            <a:ext cx="122920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3" name="Picture 2" descr="oppe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70" y="1847825"/>
            <a:ext cx="2123746" cy="1826422"/>
          </a:xfrm>
          <a:prstGeom prst="rect">
            <a:avLst/>
          </a:prstGeom>
        </p:spPr>
      </p:pic>
      <p:pic>
        <p:nvPicPr>
          <p:cNvPr id="4" name="Picture 3" descr="Rosenfeld-flick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5650" y="1898775"/>
            <a:ext cx="2604949" cy="1879939"/>
          </a:xfrm>
          <a:prstGeom prst="rect">
            <a:avLst/>
          </a:prstGeom>
        </p:spPr>
      </p:pic>
      <p:pic>
        <p:nvPicPr>
          <p:cNvPr id="6" name="Picture 5" descr="Steven_Chu_official_DOE_portrai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9806" y="1681182"/>
            <a:ext cx="1747944" cy="2097532"/>
          </a:xfrm>
          <a:prstGeom prst="rect">
            <a:avLst/>
          </a:prstGeom>
        </p:spPr>
      </p:pic>
      <p:pic>
        <p:nvPicPr>
          <p:cNvPr id="14" name="Picture 13" descr="CAEnergyConsumption_410_282_c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54272" y="4508978"/>
            <a:ext cx="3098825" cy="2131387"/>
          </a:xfrm>
          <a:prstGeom prst="rect">
            <a:avLst/>
          </a:prstGeom>
        </p:spPr>
      </p:pic>
    </p:spTree>
    <p:extLst>
      <p:ext uri="{BB962C8B-B14F-4D97-AF65-F5344CB8AC3E}">
        <p14:creationId xmlns:p14="http://schemas.microsoft.com/office/powerpoint/2010/main" val="140346748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u="sng" dirty="0" smtClean="0"/>
              <a:t>Population Trends</a:t>
            </a:r>
            <a:endParaRPr lang="en-US" u="sng" dirty="0"/>
          </a:p>
        </p:txBody>
      </p:sp>
      <p:pic>
        <p:nvPicPr>
          <p:cNvPr id="5" name="Picture 4" descr="demographics01-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553819"/>
            <a:ext cx="6277159" cy="4353514"/>
          </a:xfrm>
          <a:prstGeom prst="rect">
            <a:avLst/>
          </a:prstGeom>
        </p:spPr>
      </p:pic>
      <p:sp>
        <p:nvSpPr>
          <p:cNvPr id="38" name="TextBox 37"/>
          <p:cNvSpPr txBox="1"/>
          <p:nvPr/>
        </p:nvSpPr>
        <p:spPr>
          <a:xfrm>
            <a:off x="2000250" y="5920033"/>
            <a:ext cx="3743633" cy="369332"/>
          </a:xfrm>
          <a:prstGeom prst="rect">
            <a:avLst/>
          </a:prstGeom>
          <a:noFill/>
        </p:spPr>
        <p:txBody>
          <a:bodyPr wrap="none" rtlCol="0">
            <a:spAutoFit/>
          </a:bodyPr>
          <a:lstStyle/>
          <a:p>
            <a:r>
              <a:rPr lang="en-US" dirty="0" smtClean="0"/>
              <a:t>Source: CA Department of Finance</a:t>
            </a:r>
            <a:endParaRPr lang="en-US" dirty="0"/>
          </a:p>
        </p:txBody>
      </p:sp>
    </p:spTree>
    <p:extLst>
      <p:ext uri="{BB962C8B-B14F-4D97-AF65-F5344CB8AC3E}">
        <p14:creationId xmlns:p14="http://schemas.microsoft.com/office/powerpoint/2010/main" val="25378528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u="sng" dirty="0" smtClean="0"/>
              <a:t>Population Trends: Predictions</a:t>
            </a:r>
            <a:endParaRPr lang="en-US" u="sng" dirty="0"/>
          </a:p>
        </p:txBody>
      </p:sp>
      <p:pic>
        <p:nvPicPr>
          <p:cNvPr id="5" name="Picture 4" descr="demographics01-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553819"/>
            <a:ext cx="6277159" cy="4353514"/>
          </a:xfrm>
          <a:prstGeom prst="rect">
            <a:avLst/>
          </a:prstGeom>
        </p:spPr>
      </p:pic>
      <p:cxnSp>
        <p:nvCxnSpPr>
          <p:cNvPr id="4" name="Straight Connector 3"/>
          <p:cNvCxnSpPr/>
          <p:nvPr/>
        </p:nvCxnSpPr>
        <p:spPr>
          <a:xfrm flipV="1">
            <a:off x="6464662" y="5293770"/>
            <a:ext cx="1806943" cy="14268"/>
          </a:xfrm>
          <a:prstGeom prst="line">
            <a:avLst/>
          </a:prstGeom>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563107" y="5393651"/>
            <a:ext cx="615072" cy="338554"/>
          </a:xfrm>
          <a:prstGeom prst="rect">
            <a:avLst/>
          </a:prstGeom>
          <a:noFill/>
        </p:spPr>
        <p:txBody>
          <a:bodyPr wrap="none" rtlCol="0">
            <a:spAutoFit/>
          </a:bodyPr>
          <a:lstStyle/>
          <a:p>
            <a:r>
              <a:rPr lang="en-US" sz="1600" dirty="0" smtClean="0"/>
              <a:t>2010</a:t>
            </a:r>
            <a:endParaRPr lang="en-US" sz="1600" dirty="0"/>
          </a:p>
        </p:txBody>
      </p:sp>
      <p:sp>
        <p:nvSpPr>
          <p:cNvPr id="19" name="TextBox 18"/>
          <p:cNvSpPr txBox="1"/>
          <p:nvPr/>
        </p:nvSpPr>
        <p:spPr>
          <a:xfrm>
            <a:off x="6677587" y="5138761"/>
            <a:ext cx="292268" cy="338554"/>
          </a:xfrm>
          <a:prstGeom prst="rect">
            <a:avLst/>
          </a:prstGeom>
          <a:noFill/>
        </p:spPr>
        <p:txBody>
          <a:bodyPr wrap="none" rtlCol="0">
            <a:spAutoFit/>
          </a:bodyPr>
          <a:lstStyle/>
          <a:p>
            <a:r>
              <a:rPr lang="en-US" sz="1600" dirty="0" smtClean="0"/>
              <a:t>|</a:t>
            </a:r>
            <a:endParaRPr lang="en-US" sz="1600" dirty="0"/>
          </a:p>
        </p:txBody>
      </p:sp>
      <p:sp>
        <p:nvSpPr>
          <p:cNvPr id="21" name="TextBox 20"/>
          <p:cNvSpPr txBox="1"/>
          <p:nvPr/>
        </p:nvSpPr>
        <p:spPr>
          <a:xfrm>
            <a:off x="7297474" y="5386429"/>
            <a:ext cx="615072" cy="338554"/>
          </a:xfrm>
          <a:prstGeom prst="rect">
            <a:avLst/>
          </a:prstGeom>
          <a:noFill/>
        </p:spPr>
        <p:txBody>
          <a:bodyPr wrap="none" rtlCol="0">
            <a:spAutoFit/>
          </a:bodyPr>
          <a:lstStyle/>
          <a:p>
            <a:r>
              <a:rPr lang="en-US" sz="1600" dirty="0" smtClean="0"/>
              <a:t>2030</a:t>
            </a:r>
            <a:endParaRPr lang="en-US" sz="1600" dirty="0"/>
          </a:p>
        </p:txBody>
      </p:sp>
      <p:sp>
        <p:nvSpPr>
          <p:cNvPr id="22" name="TextBox 21"/>
          <p:cNvSpPr txBox="1"/>
          <p:nvPr/>
        </p:nvSpPr>
        <p:spPr>
          <a:xfrm>
            <a:off x="7411954" y="5131539"/>
            <a:ext cx="292268" cy="338554"/>
          </a:xfrm>
          <a:prstGeom prst="rect">
            <a:avLst/>
          </a:prstGeom>
          <a:noFill/>
        </p:spPr>
        <p:txBody>
          <a:bodyPr wrap="none" rtlCol="0">
            <a:spAutoFit/>
          </a:bodyPr>
          <a:lstStyle/>
          <a:p>
            <a:r>
              <a:rPr lang="en-US" sz="1600" dirty="0" smtClean="0"/>
              <a:t>|</a:t>
            </a:r>
            <a:endParaRPr lang="en-US" sz="1600" dirty="0"/>
          </a:p>
        </p:txBody>
      </p:sp>
      <p:sp>
        <p:nvSpPr>
          <p:cNvPr id="24" name="TextBox 23"/>
          <p:cNvSpPr txBox="1"/>
          <p:nvPr/>
        </p:nvSpPr>
        <p:spPr>
          <a:xfrm>
            <a:off x="8010991" y="5387437"/>
            <a:ext cx="615072" cy="338554"/>
          </a:xfrm>
          <a:prstGeom prst="rect">
            <a:avLst/>
          </a:prstGeom>
          <a:noFill/>
        </p:spPr>
        <p:txBody>
          <a:bodyPr wrap="none" rtlCol="0">
            <a:spAutoFit/>
          </a:bodyPr>
          <a:lstStyle/>
          <a:p>
            <a:r>
              <a:rPr lang="en-US" sz="1600" dirty="0" smtClean="0"/>
              <a:t>2050</a:t>
            </a:r>
            <a:endParaRPr lang="en-US" sz="1600" dirty="0"/>
          </a:p>
        </p:txBody>
      </p:sp>
      <p:sp>
        <p:nvSpPr>
          <p:cNvPr id="25" name="TextBox 24"/>
          <p:cNvSpPr txBox="1"/>
          <p:nvPr/>
        </p:nvSpPr>
        <p:spPr>
          <a:xfrm>
            <a:off x="8125471" y="5132547"/>
            <a:ext cx="292268" cy="338554"/>
          </a:xfrm>
          <a:prstGeom prst="rect">
            <a:avLst/>
          </a:prstGeom>
          <a:noFill/>
        </p:spPr>
        <p:txBody>
          <a:bodyPr wrap="none" rtlCol="0">
            <a:spAutoFit/>
          </a:bodyPr>
          <a:lstStyle/>
          <a:p>
            <a:r>
              <a:rPr lang="en-US" sz="1600" dirty="0" smtClean="0"/>
              <a:t>|</a:t>
            </a:r>
            <a:endParaRPr lang="en-US" sz="1600" dirty="0"/>
          </a:p>
        </p:txBody>
      </p:sp>
      <p:cxnSp>
        <p:nvCxnSpPr>
          <p:cNvPr id="28" name="Straight Connector 27"/>
          <p:cNvCxnSpPr/>
          <p:nvPr/>
        </p:nvCxnSpPr>
        <p:spPr>
          <a:xfrm flipV="1">
            <a:off x="6464662" y="2099733"/>
            <a:ext cx="505193" cy="422218"/>
          </a:xfrm>
          <a:prstGeom prst="line">
            <a:avLst/>
          </a:prstGeom>
          <a:ln w="38100" cmpd="sng">
            <a:prstDash val="solid"/>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6699996" y="1752600"/>
            <a:ext cx="659654" cy="577851"/>
          </a:xfrm>
          <a:prstGeom prst="line">
            <a:avLst/>
          </a:prstGeom>
          <a:ln w="38100" cmpd="sng">
            <a:prstDash val="sysDash"/>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7359650" y="1128712"/>
            <a:ext cx="850900" cy="623888"/>
          </a:xfrm>
          <a:prstGeom prst="line">
            <a:avLst/>
          </a:prstGeom>
          <a:ln w="38100" cmpd="sng">
            <a:prstDash val="sysDash"/>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2000250" y="5920033"/>
            <a:ext cx="3743633" cy="369332"/>
          </a:xfrm>
          <a:prstGeom prst="rect">
            <a:avLst/>
          </a:prstGeom>
          <a:noFill/>
        </p:spPr>
        <p:txBody>
          <a:bodyPr wrap="none" rtlCol="0">
            <a:spAutoFit/>
          </a:bodyPr>
          <a:lstStyle/>
          <a:p>
            <a:r>
              <a:rPr lang="en-US" dirty="0" smtClean="0"/>
              <a:t>Source: CA Department of Finance</a:t>
            </a:r>
            <a:endParaRPr lang="en-US" dirty="0"/>
          </a:p>
        </p:txBody>
      </p:sp>
    </p:spTree>
    <p:extLst>
      <p:ext uri="{BB962C8B-B14F-4D97-AF65-F5344CB8AC3E}">
        <p14:creationId xmlns:p14="http://schemas.microsoft.com/office/powerpoint/2010/main" val="230887823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lifornia_population_map.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873" y="81968"/>
            <a:ext cx="6702161" cy="6702161"/>
          </a:xfrm>
          <a:prstGeom prst="rect">
            <a:avLst/>
          </a:prstGeom>
        </p:spPr>
      </p:pic>
      <p:sp>
        <p:nvSpPr>
          <p:cNvPr id="2" name="Isosceles Triangle 1"/>
          <p:cNvSpPr/>
          <p:nvPr/>
        </p:nvSpPr>
        <p:spPr>
          <a:xfrm rot="2620436">
            <a:off x="1846932" y="2267834"/>
            <a:ext cx="1320800" cy="1060698"/>
          </a:xfrm>
          <a:prstGeom prst="triangle">
            <a:avLst/>
          </a:prstGeom>
          <a:gradFill flip="none" rotWithShape="1">
            <a:gsLst>
              <a:gs pos="0">
                <a:schemeClr val="accent1">
                  <a:tint val="100000"/>
                  <a:shade val="100000"/>
                  <a:satMod val="130000"/>
                  <a:alpha val="73000"/>
                </a:schemeClr>
              </a:gs>
              <a:gs pos="100000">
                <a:schemeClr val="accent1">
                  <a:tint val="50000"/>
                  <a:shade val="100000"/>
                  <a:satMod val="350000"/>
                  <a:alpha val="73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Isosceles Triangle 3"/>
          <p:cNvSpPr/>
          <p:nvPr/>
        </p:nvSpPr>
        <p:spPr>
          <a:xfrm rot="10800000">
            <a:off x="3858780" y="5269399"/>
            <a:ext cx="1390552" cy="1283800"/>
          </a:xfrm>
          <a:prstGeom prst="triangle">
            <a:avLst>
              <a:gd name="adj" fmla="val 7616"/>
            </a:avLst>
          </a:prstGeom>
          <a:gradFill flip="none" rotWithShape="1">
            <a:gsLst>
              <a:gs pos="0">
                <a:schemeClr val="accent1">
                  <a:tint val="100000"/>
                  <a:shade val="100000"/>
                  <a:satMod val="130000"/>
                  <a:alpha val="73000"/>
                </a:schemeClr>
              </a:gs>
              <a:gs pos="100000">
                <a:schemeClr val="accent1">
                  <a:tint val="50000"/>
                  <a:shade val="100000"/>
                  <a:satMod val="350000"/>
                  <a:alpha val="73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5317066" y="3453151"/>
            <a:ext cx="2484988" cy="369332"/>
          </a:xfrm>
          <a:prstGeom prst="rect">
            <a:avLst/>
          </a:prstGeom>
          <a:noFill/>
        </p:spPr>
        <p:txBody>
          <a:bodyPr wrap="none" rtlCol="0">
            <a:spAutoFit/>
          </a:bodyPr>
          <a:lstStyle/>
          <a:p>
            <a:r>
              <a:rPr lang="en-US" dirty="0" smtClean="0">
                <a:solidFill>
                  <a:schemeClr val="bg1"/>
                </a:solidFill>
              </a:rPr>
              <a:t>Metropolitan Triangles</a:t>
            </a:r>
            <a:endParaRPr lang="en-US" dirty="0">
              <a:solidFill>
                <a:schemeClr val="bg1"/>
              </a:solidFill>
            </a:endParaRPr>
          </a:p>
        </p:txBody>
      </p:sp>
    </p:spTree>
    <p:extLst>
      <p:ext uri="{BB962C8B-B14F-4D97-AF65-F5344CB8AC3E}">
        <p14:creationId xmlns:p14="http://schemas.microsoft.com/office/powerpoint/2010/main" val="175337698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Future: Beyond Climate Change</a:t>
            </a:r>
            <a:endParaRPr lang="en-US" u="sng" dirty="0"/>
          </a:p>
        </p:txBody>
      </p:sp>
      <p:pic>
        <p:nvPicPr>
          <p:cNvPr id="4" name="Picture 3" descr="Globalization-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9733" y="1417637"/>
            <a:ext cx="5279495" cy="5279495"/>
          </a:xfrm>
          <a:prstGeom prst="rect">
            <a:avLst/>
          </a:prstGeom>
        </p:spPr>
      </p:pic>
      <p:sp>
        <p:nvSpPr>
          <p:cNvPr id="5" name="TextBox 4"/>
          <p:cNvSpPr txBox="1"/>
          <p:nvPr/>
        </p:nvSpPr>
        <p:spPr>
          <a:xfrm>
            <a:off x="2529914" y="1429808"/>
            <a:ext cx="1197764" cy="276999"/>
          </a:xfrm>
          <a:prstGeom prst="rect">
            <a:avLst/>
          </a:prstGeom>
          <a:noFill/>
        </p:spPr>
        <p:txBody>
          <a:bodyPr wrap="none" rtlCol="0">
            <a:spAutoFit/>
          </a:bodyPr>
          <a:lstStyle/>
          <a:p>
            <a:r>
              <a:rPr lang="en-US" sz="1200" dirty="0" err="1" smtClean="0"/>
              <a:t>Gapminder.org</a:t>
            </a:r>
            <a:endParaRPr lang="en-US" sz="1200" dirty="0" smtClean="0"/>
          </a:p>
        </p:txBody>
      </p:sp>
      <p:sp>
        <p:nvSpPr>
          <p:cNvPr id="3" name="TextBox 2"/>
          <p:cNvSpPr txBox="1"/>
          <p:nvPr/>
        </p:nvSpPr>
        <p:spPr>
          <a:xfrm>
            <a:off x="457200" y="6129867"/>
            <a:ext cx="7765605" cy="307777"/>
          </a:xfrm>
          <a:prstGeom prst="rect">
            <a:avLst/>
          </a:prstGeom>
          <a:noFill/>
        </p:spPr>
        <p:txBody>
          <a:bodyPr wrap="none" rtlCol="0">
            <a:spAutoFit/>
          </a:bodyPr>
          <a:lstStyle/>
          <a:p>
            <a:r>
              <a:rPr lang="en-US" sz="1400" dirty="0" smtClean="0">
                <a:hlinkClick r:id="rId4"/>
              </a:rPr>
              <a:t>https://www.ted.com/talks/hans_rosling_asia_s_rise_how_and_when?language=en - t-817721</a:t>
            </a:r>
            <a:endParaRPr lang="en-US" sz="1400" dirty="0"/>
          </a:p>
        </p:txBody>
      </p:sp>
    </p:spTree>
    <p:extLst>
      <p:ext uri="{BB962C8B-B14F-4D97-AF65-F5344CB8AC3E}">
        <p14:creationId xmlns:p14="http://schemas.microsoft.com/office/powerpoint/2010/main" val="209189496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gri 20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4442" y="-979059"/>
            <a:ext cx="6188963" cy="7670083"/>
          </a:xfrm>
          <a:prstGeom prst="rect">
            <a:avLst/>
          </a:prstGeom>
        </p:spPr>
      </p:pic>
      <p:sp>
        <p:nvSpPr>
          <p:cNvPr id="4" name="Rectangle 3"/>
          <p:cNvSpPr/>
          <p:nvPr/>
        </p:nvSpPr>
        <p:spPr>
          <a:xfrm>
            <a:off x="1987553" y="5037213"/>
            <a:ext cx="1176746" cy="17149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p:cNvSpPr/>
          <p:nvPr/>
        </p:nvSpPr>
        <p:spPr>
          <a:xfrm>
            <a:off x="103367" y="6113525"/>
            <a:ext cx="4165925" cy="646331"/>
          </a:xfrm>
          <a:prstGeom prst="rect">
            <a:avLst/>
          </a:prstGeom>
        </p:spPr>
        <p:txBody>
          <a:bodyPr wrap="square">
            <a:spAutoFit/>
          </a:bodyPr>
          <a:lstStyle/>
          <a:p>
            <a:r>
              <a:rPr lang="en-US" dirty="0"/>
              <a:t>http://pacific-</a:t>
            </a:r>
            <a:r>
              <a:rPr lang="en-US" dirty="0" err="1"/>
              <a:t>map.com</a:t>
            </a:r>
            <a:r>
              <a:rPr lang="en-US" dirty="0"/>
              <a:t>/agriculture-map-of-</a:t>
            </a:r>
            <a:r>
              <a:rPr lang="en-US" dirty="0" err="1"/>
              <a:t>california.html</a:t>
            </a:r>
            <a:endParaRPr lang="en-US" dirty="0"/>
          </a:p>
        </p:txBody>
      </p:sp>
      <p:sp>
        <p:nvSpPr>
          <p:cNvPr id="5" name="Rectangle 4"/>
          <p:cNvSpPr/>
          <p:nvPr/>
        </p:nvSpPr>
        <p:spPr>
          <a:xfrm>
            <a:off x="6272827" y="1"/>
            <a:ext cx="2121919" cy="373298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5821179" y="-386893"/>
            <a:ext cx="2121919" cy="373298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956577" y="-311943"/>
            <a:ext cx="6107945" cy="5091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029200" y="220766"/>
            <a:ext cx="3575050" cy="1143000"/>
          </a:xfrm>
        </p:spPr>
        <p:txBody>
          <a:bodyPr/>
          <a:lstStyle/>
          <a:p>
            <a:pPr algn="l"/>
            <a:r>
              <a:rPr lang="en-US" u="sng" dirty="0" smtClean="0"/>
              <a:t>Agriculture</a:t>
            </a:r>
            <a:endParaRPr lang="en-US" u="sng" dirty="0"/>
          </a:p>
        </p:txBody>
      </p:sp>
      <p:sp>
        <p:nvSpPr>
          <p:cNvPr id="9" name="Rectangle 8"/>
          <p:cNvSpPr/>
          <p:nvPr/>
        </p:nvSpPr>
        <p:spPr>
          <a:xfrm>
            <a:off x="943482" y="3460750"/>
            <a:ext cx="2121919" cy="21387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072434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Our Big Idea: CCFC</a:t>
            </a:r>
            <a:endParaRPr lang="en-US" u="sng" dirty="0"/>
          </a:p>
        </p:txBody>
      </p:sp>
      <p:pic>
        <p:nvPicPr>
          <p:cNvPr id="7" name="Picture 6" descr="cata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3089" y="172618"/>
            <a:ext cx="3733236" cy="2490039"/>
          </a:xfrm>
          <a:prstGeom prst="rect">
            <a:avLst/>
          </a:prstGeom>
        </p:spPr>
      </p:pic>
      <p:sp>
        <p:nvSpPr>
          <p:cNvPr id="8" name="TextBox 7"/>
          <p:cNvSpPr txBox="1"/>
          <p:nvPr/>
        </p:nvSpPr>
        <p:spPr>
          <a:xfrm>
            <a:off x="139636" y="2865686"/>
            <a:ext cx="9015509" cy="2677656"/>
          </a:xfrm>
          <a:prstGeom prst="rect">
            <a:avLst/>
          </a:prstGeom>
          <a:noFill/>
        </p:spPr>
        <p:txBody>
          <a:bodyPr wrap="none" rtlCol="0">
            <a:spAutoFit/>
          </a:bodyPr>
          <a:lstStyle/>
          <a:p>
            <a:r>
              <a:rPr lang="en-US" sz="2400" dirty="0" smtClean="0"/>
              <a:t>How did geography and history affect California’s development?</a:t>
            </a:r>
          </a:p>
          <a:p>
            <a:endParaRPr lang="en-US" sz="2400" dirty="0"/>
          </a:p>
          <a:p>
            <a:r>
              <a:rPr lang="en-US" sz="2400" dirty="0" smtClean="0"/>
              <a:t>How does development enable climate change solutions?</a:t>
            </a:r>
          </a:p>
          <a:p>
            <a:endParaRPr lang="en-US" sz="2400" dirty="0"/>
          </a:p>
          <a:p>
            <a:r>
              <a:rPr lang="en-US" sz="2400" dirty="0" smtClean="0"/>
              <a:t>How does development hamper efforts to meet the challenge</a:t>
            </a:r>
            <a:r>
              <a:rPr lang="en-US" sz="2400" dirty="0" smtClean="0"/>
              <a:t>?</a:t>
            </a:r>
          </a:p>
          <a:p>
            <a:endParaRPr lang="en-US" sz="2400" dirty="0"/>
          </a:p>
          <a:p>
            <a:r>
              <a:rPr lang="en-US" sz="2400" dirty="0" smtClean="0"/>
              <a:t>What can CA do to successfully rise to the challenges we face? </a:t>
            </a:r>
            <a:endParaRPr lang="en-US" sz="2400" dirty="0"/>
          </a:p>
        </p:txBody>
      </p:sp>
    </p:spTree>
    <p:extLst>
      <p:ext uri="{BB962C8B-B14F-4D97-AF65-F5344CB8AC3E}">
        <p14:creationId xmlns:p14="http://schemas.microsoft.com/office/powerpoint/2010/main" val="56225316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lifornia_population_map.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5925" y="215329"/>
            <a:ext cx="6509672" cy="6509672"/>
          </a:xfrm>
          <a:prstGeom prst="rect">
            <a:avLst/>
          </a:prstGeom>
        </p:spPr>
      </p:pic>
      <p:pic>
        <p:nvPicPr>
          <p:cNvPr id="8" name="Picture 7" descr="Nobel-Priz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4225" y="3380909"/>
            <a:ext cx="428733" cy="428733"/>
          </a:xfrm>
          <a:prstGeom prst="rect">
            <a:avLst/>
          </a:prstGeom>
        </p:spPr>
      </p:pic>
      <p:pic>
        <p:nvPicPr>
          <p:cNvPr id="11" name="Picture 10" descr="Nobel-Priz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6523" y="2674400"/>
            <a:ext cx="377151" cy="377151"/>
          </a:xfrm>
          <a:prstGeom prst="rect">
            <a:avLst/>
          </a:prstGeom>
        </p:spPr>
      </p:pic>
      <p:pic>
        <p:nvPicPr>
          <p:cNvPr id="13" name="Picture 12" descr="Nobel-Priz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2605" y="3051551"/>
            <a:ext cx="155987" cy="155987"/>
          </a:xfrm>
          <a:prstGeom prst="rect">
            <a:avLst/>
          </a:prstGeom>
        </p:spPr>
      </p:pic>
      <p:pic>
        <p:nvPicPr>
          <p:cNvPr id="15" name="Picture 14" descr="Nobel-Priz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6767" y="5772359"/>
            <a:ext cx="107629" cy="107629"/>
          </a:xfrm>
          <a:prstGeom prst="rect">
            <a:avLst/>
          </a:prstGeom>
        </p:spPr>
      </p:pic>
      <p:pic>
        <p:nvPicPr>
          <p:cNvPr id="16" name="Picture 15" descr="Nobel-Priz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102744" y="6170944"/>
            <a:ext cx="157862" cy="157862"/>
          </a:xfrm>
          <a:prstGeom prst="rect">
            <a:avLst/>
          </a:prstGeom>
        </p:spPr>
      </p:pic>
      <p:pic>
        <p:nvPicPr>
          <p:cNvPr id="17" name="Picture 16" descr="Nobel-Priz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8254" y="5451552"/>
            <a:ext cx="165255" cy="165255"/>
          </a:xfrm>
          <a:prstGeom prst="rect">
            <a:avLst/>
          </a:prstGeom>
        </p:spPr>
      </p:pic>
      <p:pic>
        <p:nvPicPr>
          <p:cNvPr id="18" name="Picture 17" descr="Nobel-Priz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4769" y="5359689"/>
            <a:ext cx="289627" cy="289627"/>
          </a:xfrm>
          <a:prstGeom prst="rect">
            <a:avLst/>
          </a:prstGeom>
        </p:spPr>
      </p:pic>
      <p:pic>
        <p:nvPicPr>
          <p:cNvPr id="19" name="Picture 18" descr="Nobel-Priz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9925" y="5359689"/>
            <a:ext cx="107629" cy="107629"/>
          </a:xfrm>
          <a:prstGeom prst="rect">
            <a:avLst/>
          </a:prstGeom>
        </p:spPr>
      </p:pic>
    </p:spTree>
    <p:extLst>
      <p:ext uri="{BB962C8B-B14F-4D97-AF65-F5344CB8AC3E}">
        <p14:creationId xmlns:p14="http://schemas.microsoft.com/office/powerpoint/2010/main" val="130454974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u="sng" dirty="0" smtClean="0"/>
              <a:t>Energy Efficiency</a:t>
            </a:r>
            <a:endParaRPr lang="en-US" u="sng" dirty="0"/>
          </a:p>
        </p:txBody>
      </p:sp>
      <p:sp>
        <p:nvSpPr>
          <p:cNvPr id="4" name="Rectangle 3"/>
          <p:cNvSpPr/>
          <p:nvPr/>
        </p:nvSpPr>
        <p:spPr>
          <a:xfrm>
            <a:off x="1987553" y="5037213"/>
            <a:ext cx="1176746" cy="17149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CAEnergyConsumption_410_282_c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388555"/>
            <a:ext cx="7798150" cy="5363606"/>
          </a:xfrm>
          <a:prstGeom prst="rect">
            <a:avLst/>
          </a:prstGeom>
        </p:spPr>
      </p:pic>
    </p:spTree>
    <p:extLst>
      <p:ext uri="{BB962C8B-B14F-4D97-AF65-F5344CB8AC3E}">
        <p14:creationId xmlns:p14="http://schemas.microsoft.com/office/powerpoint/2010/main" val="175280217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8829"/>
            <a:ext cx="4723489" cy="1143000"/>
          </a:xfrm>
        </p:spPr>
        <p:txBody>
          <a:bodyPr>
            <a:normAutofit fontScale="90000"/>
          </a:bodyPr>
          <a:lstStyle/>
          <a:p>
            <a:pPr algn="ctr"/>
            <a:r>
              <a:rPr lang="en-US" u="sng" dirty="0" smtClean="0"/>
              <a:t>Historical Insights</a:t>
            </a:r>
            <a:br>
              <a:rPr lang="en-US" u="sng" dirty="0" smtClean="0"/>
            </a:br>
            <a:r>
              <a:rPr lang="en-US" u="none" dirty="0"/>
              <a:t>o</a:t>
            </a:r>
            <a:r>
              <a:rPr lang="en-US" u="none" dirty="0" smtClean="0"/>
              <a:t>r</a:t>
            </a:r>
            <a:r>
              <a:rPr lang="en-US" u="none" dirty="0"/>
              <a:t/>
            </a:r>
            <a:br>
              <a:rPr lang="en-US" u="none" dirty="0"/>
            </a:br>
            <a:r>
              <a:rPr lang="en-US" u="none" dirty="0" err="1" smtClean="0"/>
              <a:t>Sedlak’s</a:t>
            </a:r>
            <a:r>
              <a:rPr lang="en-US" u="none" dirty="0" smtClean="0"/>
              <a:t> </a:t>
            </a:r>
            <a:r>
              <a:rPr lang="en-US" u="none" dirty="0" err="1" smtClean="0"/>
              <a:t>Catan</a:t>
            </a:r>
            <a:r>
              <a:rPr lang="en-US" u="none" dirty="0" smtClean="0"/>
              <a:t> Theory of CA</a:t>
            </a:r>
            <a:endParaRPr lang="en-US" u="sng" dirty="0"/>
          </a:p>
        </p:txBody>
      </p:sp>
      <p:sp>
        <p:nvSpPr>
          <p:cNvPr id="4" name="Rectangle 3"/>
          <p:cNvSpPr/>
          <p:nvPr/>
        </p:nvSpPr>
        <p:spPr>
          <a:xfrm>
            <a:off x="1987553" y="5037213"/>
            <a:ext cx="1176746" cy="17149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cata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0689" y="116523"/>
            <a:ext cx="3733236" cy="2490039"/>
          </a:xfrm>
          <a:prstGeom prst="rect">
            <a:avLst/>
          </a:prstGeom>
        </p:spPr>
      </p:pic>
      <p:sp>
        <p:nvSpPr>
          <p:cNvPr id="6" name="TextBox 5"/>
          <p:cNvSpPr txBox="1"/>
          <p:nvPr/>
        </p:nvSpPr>
        <p:spPr>
          <a:xfrm>
            <a:off x="139636" y="3229767"/>
            <a:ext cx="9360405" cy="1938992"/>
          </a:xfrm>
          <a:prstGeom prst="rect">
            <a:avLst/>
          </a:prstGeom>
          <a:noFill/>
        </p:spPr>
        <p:txBody>
          <a:bodyPr wrap="none" rtlCol="0">
            <a:spAutoFit/>
          </a:bodyPr>
          <a:lstStyle/>
          <a:p>
            <a:r>
              <a:rPr lang="en-US" sz="2400" dirty="0" smtClean="0"/>
              <a:t>How did geography and history affect California’s development?</a:t>
            </a:r>
          </a:p>
          <a:p>
            <a:endParaRPr lang="en-US" sz="2400" dirty="0"/>
          </a:p>
          <a:p>
            <a:r>
              <a:rPr lang="en-US" sz="2400" dirty="0" smtClean="0"/>
              <a:t>How does development enable climate change solutions?</a:t>
            </a:r>
          </a:p>
          <a:p>
            <a:endParaRPr lang="en-US" sz="2400" dirty="0"/>
          </a:p>
          <a:p>
            <a:r>
              <a:rPr lang="en-US" sz="2400" dirty="0" smtClean="0"/>
              <a:t>How does development hamper efforts to meet the challenge? </a:t>
            </a:r>
            <a:endParaRPr lang="en-US" sz="2400" dirty="0"/>
          </a:p>
        </p:txBody>
      </p:sp>
    </p:spTree>
    <p:extLst>
      <p:ext uri="{BB962C8B-B14F-4D97-AF65-F5344CB8AC3E}">
        <p14:creationId xmlns:p14="http://schemas.microsoft.com/office/powerpoint/2010/main" val="12158339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236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562" y="-1353507"/>
            <a:ext cx="6158631" cy="8211507"/>
          </a:xfrm>
          <a:prstGeom prst="rect">
            <a:avLst/>
          </a:prstGeom>
        </p:spPr>
      </p:pic>
      <p:sp>
        <p:nvSpPr>
          <p:cNvPr id="4" name="Rectangle 3"/>
          <p:cNvSpPr/>
          <p:nvPr/>
        </p:nvSpPr>
        <p:spPr>
          <a:xfrm>
            <a:off x="356138" y="508016"/>
            <a:ext cx="7726073" cy="7283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57199" y="274638"/>
            <a:ext cx="8516493" cy="1143000"/>
          </a:xfrm>
        </p:spPr>
        <p:txBody>
          <a:bodyPr>
            <a:normAutofit/>
          </a:bodyPr>
          <a:lstStyle/>
          <a:p>
            <a:pPr algn="l"/>
            <a:r>
              <a:rPr lang="en-US" dirty="0" smtClean="0"/>
              <a:t>1. First People (13,000 BC-1700)</a:t>
            </a:r>
            <a:endParaRPr lang="en-US" u="sng" dirty="0"/>
          </a:p>
        </p:txBody>
      </p:sp>
    </p:spTree>
    <p:extLst>
      <p:ext uri="{BB962C8B-B14F-4D97-AF65-F5344CB8AC3E}">
        <p14:creationId xmlns:p14="http://schemas.microsoft.com/office/powerpoint/2010/main" val="16081439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8686800" cy="1143000"/>
          </a:xfrm>
        </p:spPr>
        <p:txBody>
          <a:bodyPr>
            <a:normAutofit fontScale="90000"/>
          </a:bodyPr>
          <a:lstStyle/>
          <a:p>
            <a:pPr algn="l"/>
            <a:r>
              <a:rPr lang="en-US" dirty="0" smtClean="0"/>
              <a:t>2. Spanish &amp; Mexican CA (1700-1850)</a:t>
            </a:r>
            <a:endParaRPr lang="en-US" u="sng" dirty="0"/>
          </a:p>
        </p:txBody>
      </p:sp>
      <p:pic>
        <p:nvPicPr>
          <p:cNvPr id="3" name="Picture 2" descr="Missions Map 24 x 18 100 dp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150" y="1258501"/>
            <a:ext cx="7220352" cy="5435482"/>
          </a:xfrm>
          <a:prstGeom prst="rect">
            <a:avLst/>
          </a:prstGeom>
        </p:spPr>
      </p:pic>
    </p:spTree>
    <p:extLst>
      <p:ext uri="{BB962C8B-B14F-4D97-AF65-F5344CB8AC3E}">
        <p14:creationId xmlns:p14="http://schemas.microsoft.com/office/powerpoint/2010/main" val="225631008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14681</TotalTime>
  <Words>3328</Words>
  <Application>Microsoft Macintosh PowerPoint</Application>
  <PresentationFormat>On-screen Show (4:3)</PresentationFormat>
  <Paragraphs>181</Paragraphs>
  <Slides>40</Slides>
  <Notes>40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LECTURES 3/4.  The People of California: Past, Present and Future</vt:lpstr>
      <vt:lpstr>Standing East/Looking West</vt:lpstr>
      <vt:lpstr>PowerPoint Presentation</vt:lpstr>
      <vt:lpstr>Agriculture</vt:lpstr>
      <vt:lpstr>PowerPoint Presentation</vt:lpstr>
      <vt:lpstr>Energy Efficiency</vt:lpstr>
      <vt:lpstr>Historical Insights or Sedlak’s Catan Theory of CA</vt:lpstr>
      <vt:lpstr>1. First People (13,000 BC-1700)</vt:lpstr>
      <vt:lpstr>2. Spanish &amp; Mexican CA (1700-1850)</vt:lpstr>
      <vt:lpstr>3. The Dream is Born (1850-1930)</vt:lpstr>
      <vt:lpstr>The Gold Rush (1850-1880)</vt:lpstr>
      <vt:lpstr>The Gold Rush (1850-1880)</vt:lpstr>
      <vt:lpstr>Placer Mining</vt:lpstr>
      <vt:lpstr>A Shifting Economy</vt:lpstr>
      <vt:lpstr>PowerPoint Presentation</vt:lpstr>
      <vt:lpstr>Irrigated Agriculture in SoCal</vt:lpstr>
      <vt:lpstr>The Salton Sea</vt:lpstr>
      <vt:lpstr>Kuwait of the Jazz Age</vt:lpstr>
      <vt:lpstr>Peak Oil in California</vt:lpstr>
      <vt:lpstr>4. Building the Mega-State (1930-1975)</vt:lpstr>
      <vt:lpstr>CA  Agriculture Matures</vt:lpstr>
      <vt:lpstr>Big Water</vt:lpstr>
      <vt:lpstr>PowerPoint Presentation</vt:lpstr>
      <vt:lpstr>Water &amp; Power</vt:lpstr>
      <vt:lpstr>LA Grows Up</vt:lpstr>
      <vt:lpstr>Aviation &amp; Defense</vt:lpstr>
      <vt:lpstr>Southward Population Shift</vt:lpstr>
      <vt:lpstr>SF Grows Up</vt:lpstr>
      <vt:lpstr>5.Between Two Browns (1975-2016)</vt:lpstr>
      <vt:lpstr>Environmental Awareness</vt:lpstr>
      <vt:lpstr>Environmental Awareness</vt:lpstr>
      <vt:lpstr>Questioning Water Projects</vt:lpstr>
      <vt:lpstr>Decline in Military Economy (1990s)</vt:lpstr>
      <vt:lpstr>Stanford &amp; Silicon Valley</vt:lpstr>
      <vt:lpstr>Berkeley and Energy Transition</vt:lpstr>
      <vt:lpstr>Population Trends</vt:lpstr>
      <vt:lpstr>Population Trends: Predictions</vt:lpstr>
      <vt:lpstr>PowerPoint Presentation</vt:lpstr>
      <vt:lpstr>Future: Beyond Climate Change</vt:lpstr>
      <vt:lpstr>Our Big Idea: CCFC</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 Welcome to California</dc:title>
  <dc:creator>Ben</dc:creator>
  <cp:lastModifiedBy>David Sedlak</cp:lastModifiedBy>
  <cp:revision>123</cp:revision>
  <dcterms:created xsi:type="dcterms:W3CDTF">2016-01-04T23:22:35Z</dcterms:created>
  <dcterms:modified xsi:type="dcterms:W3CDTF">2016-01-27T15:11:50Z</dcterms:modified>
</cp:coreProperties>
</file>