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7" r:id="rId1"/>
  </p:sldMasterIdLst>
  <p:notesMasterIdLst>
    <p:notesMasterId r:id="rId117"/>
  </p:notesMasterIdLst>
  <p:handoutMasterIdLst>
    <p:handoutMasterId r:id="rId118"/>
  </p:handoutMasterIdLst>
  <p:sldIdLst>
    <p:sldId id="256" r:id="rId2"/>
    <p:sldId id="265" r:id="rId3"/>
    <p:sldId id="258" r:id="rId4"/>
    <p:sldId id="262" r:id="rId5"/>
    <p:sldId id="266" r:id="rId6"/>
    <p:sldId id="285" r:id="rId7"/>
    <p:sldId id="301" r:id="rId8"/>
    <p:sldId id="267" r:id="rId9"/>
    <p:sldId id="357" r:id="rId10"/>
    <p:sldId id="358" r:id="rId11"/>
    <p:sldId id="359" r:id="rId12"/>
    <p:sldId id="360" r:id="rId13"/>
    <p:sldId id="361" r:id="rId14"/>
    <p:sldId id="356" r:id="rId15"/>
    <p:sldId id="286" r:id="rId16"/>
    <p:sldId id="278" r:id="rId17"/>
    <p:sldId id="317" r:id="rId18"/>
    <p:sldId id="268" r:id="rId19"/>
    <p:sldId id="311" r:id="rId20"/>
    <p:sldId id="269" r:id="rId21"/>
    <p:sldId id="270" r:id="rId22"/>
    <p:sldId id="300" r:id="rId23"/>
    <p:sldId id="298" r:id="rId24"/>
    <p:sldId id="293" r:id="rId25"/>
    <p:sldId id="271" r:id="rId26"/>
    <p:sldId id="287" r:id="rId27"/>
    <p:sldId id="303" r:id="rId28"/>
    <p:sldId id="304" r:id="rId29"/>
    <p:sldId id="302" r:id="rId30"/>
    <p:sldId id="305" r:id="rId31"/>
    <p:sldId id="306" r:id="rId32"/>
    <p:sldId id="288" r:id="rId33"/>
    <p:sldId id="295" r:id="rId34"/>
    <p:sldId id="296" r:id="rId35"/>
    <p:sldId id="294" r:id="rId36"/>
    <p:sldId id="289" r:id="rId37"/>
    <p:sldId id="297" r:id="rId38"/>
    <p:sldId id="334" r:id="rId39"/>
    <p:sldId id="332" r:id="rId40"/>
    <p:sldId id="310" r:id="rId41"/>
    <p:sldId id="277" r:id="rId42"/>
    <p:sldId id="261" r:id="rId43"/>
    <p:sldId id="280" r:id="rId44"/>
    <p:sldId id="312" r:id="rId45"/>
    <p:sldId id="314" r:id="rId46"/>
    <p:sldId id="315" r:id="rId47"/>
    <p:sldId id="316" r:id="rId48"/>
    <p:sldId id="318" r:id="rId49"/>
    <p:sldId id="319" r:id="rId50"/>
    <p:sldId id="320" r:id="rId51"/>
    <p:sldId id="291" r:id="rId52"/>
    <p:sldId id="292" r:id="rId53"/>
    <p:sldId id="281" r:id="rId54"/>
    <p:sldId id="308" r:id="rId55"/>
    <p:sldId id="282" r:id="rId56"/>
    <p:sldId id="283" r:id="rId57"/>
    <p:sldId id="284" r:id="rId58"/>
    <p:sldId id="321" r:id="rId59"/>
    <p:sldId id="322" r:id="rId60"/>
    <p:sldId id="324" r:id="rId61"/>
    <p:sldId id="326" r:id="rId62"/>
    <p:sldId id="327" r:id="rId63"/>
    <p:sldId id="329" r:id="rId64"/>
    <p:sldId id="362" r:id="rId65"/>
    <p:sldId id="328" r:id="rId66"/>
    <p:sldId id="337" r:id="rId67"/>
    <p:sldId id="377" r:id="rId68"/>
    <p:sldId id="330" r:id="rId69"/>
    <p:sldId id="348" r:id="rId70"/>
    <p:sldId id="338" r:id="rId71"/>
    <p:sldId id="339" r:id="rId72"/>
    <p:sldId id="340" r:id="rId73"/>
    <p:sldId id="365" r:id="rId74"/>
    <p:sldId id="374" r:id="rId75"/>
    <p:sldId id="349" r:id="rId76"/>
    <p:sldId id="375" r:id="rId77"/>
    <p:sldId id="376" r:id="rId78"/>
    <p:sldId id="378" r:id="rId79"/>
    <p:sldId id="379" r:id="rId80"/>
    <p:sldId id="336" r:id="rId81"/>
    <p:sldId id="364" r:id="rId82"/>
    <p:sldId id="363" r:id="rId83"/>
    <p:sldId id="341" r:id="rId84"/>
    <p:sldId id="342" r:id="rId85"/>
    <p:sldId id="351" r:id="rId86"/>
    <p:sldId id="352" r:id="rId87"/>
    <p:sldId id="366" r:id="rId88"/>
    <p:sldId id="343" r:id="rId89"/>
    <p:sldId id="367" r:id="rId90"/>
    <p:sldId id="354" r:id="rId91"/>
    <p:sldId id="344" r:id="rId92"/>
    <p:sldId id="345" r:id="rId93"/>
    <p:sldId id="373" r:id="rId94"/>
    <p:sldId id="355" r:id="rId95"/>
    <p:sldId id="346" r:id="rId96"/>
    <p:sldId id="371" r:id="rId97"/>
    <p:sldId id="372" r:id="rId98"/>
    <p:sldId id="347" r:id="rId99"/>
    <p:sldId id="369" r:id="rId100"/>
    <p:sldId id="368" r:id="rId101"/>
    <p:sldId id="350" r:id="rId102"/>
    <p:sldId id="331" r:id="rId103"/>
    <p:sldId id="353" r:id="rId104"/>
    <p:sldId id="260" r:id="rId105"/>
    <p:sldId id="325" r:id="rId106"/>
    <p:sldId id="307" r:id="rId107"/>
    <p:sldId id="264" r:id="rId108"/>
    <p:sldId id="259" r:id="rId109"/>
    <p:sldId id="272" r:id="rId110"/>
    <p:sldId id="273" r:id="rId111"/>
    <p:sldId id="274" r:id="rId112"/>
    <p:sldId id="275" r:id="rId113"/>
    <p:sldId id="276" r:id="rId114"/>
    <p:sldId id="263" r:id="rId115"/>
    <p:sldId id="290" r:id="rId1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FD940A"/>
    <a:srgbClr val="23FF04"/>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2" d="100"/>
          <a:sy n="82" d="100"/>
        </p:scale>
        <p:origin x="-1648" y="-112"/>
      </p:cViewPr>
      <p:guideLst>
        <p:guide orient="horz" pos="2160"/>
        <p:guide pos="2880"/>
      </p:guideLst>
    </p:cSldViewPr>
  </p:slideViewPr>
  <p:notesTextViewPr>
    <p:cViewPr>
      <p:scale>
        <a:sx n="100" d="100"/>
        <a:sy n="100" d="100"/>
      </p:scale>
      <p:origin x="0" y="0"/>
    </p:cViewPr>
  </p:notesTextViewPr>
  <p:sorterViewPr>
    <p:cViewPr>
      <p:scale>
        <a:sx n="37" d="100"/>
        <a:sy n="37" d="100"/>
      </p:scale>
      <p:origin x="0" y="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presProps" Target="presProps.xml"/><Relationship Id="rId121" Type="http://schemas.openxmlformats.org/officeDocument/2006/relationships/viewProps" Target="viewProps.xml"/><Relationship Id="rId122" Type="http://schemas.openxmlformats.org/officeDocument/2006/relationships/theme" Target="theme/theme1.xml"/><Relationship Id="rId12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notesMaster" Target="notesMasters/notesMaster1.xml"/><Relationship Id="rId118" Type="http://schemas.openxmlformats.org/officeDocument/2006/relationships/handoutMaster" Target="handoutMasters/handoutMaster1.xml"/><Relationship Id="rId119" Type="http://schemas.openxmlformats.org/officeDocument/2006/relationships/printerSettings" Target="printerSettings/printerSettings1.bin"/><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C796721-9389-9649-A168-465564F0E489}" type="datetimeFigureOut">
              <a:rPr lang="en-US" smtClean="0"/>
              <a:t>11/4/16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299B02-4E29-A849-9540-184CFF65FB3C}" type="slidenum">
              <a:rPr lang="en-US" smtClean="0"/>
              <a:t>‹#›</a:t>
            </a:fld>
            <a:endParaRPr lang="en-US"/>
          </a:p>
        </p:txBody>
      </p:sp>
    </p:spTree>
    <p:extLst>
      <p:ext uri="{BB962C8B-B14F-4D97-AF65-F5344CB8AC3E}">
        <p14:creationId xmlns:p14="http://schemas.microsoft.com/office/powerpoint/2010/main" val="182263312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24E3FC-F95E-0348-845F-876C1598ACF9}" type="datetimeFigureOut">
              <a:rPr lang="en-US" smtClean="0"/>
              <a:t>11/4/16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2ADDC35-D74D-7C45-ACF8-CD7465F588CC}" type="slidenum">
              <a:rPr lang="en-US" smtClean="0"/>
              <a:t>‹#›</a:t>
            </a:fld>
            <a:endParaRPr lang="en-US"/>
          </a:p>
        </p:txBody>
      </p:sp>
    </p:spTree>
    <p:extLst>
      <p:ext uri="{BB962C8B-B14F-4D97-AF65-F5344CB8AC3E}">
        <p14:creationId xmlns:p14="http://schemas.microsoft.com/office/powerpoint/2010/main" val="5339414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my two opening lectures I hope that I gave you the idea that the availability of water was a key element to the growth and development of California.  </a:t>
            </a:r>
            <a:r>
              <a:rPr lang="en-US" dirty="0" smtClean="0"/>
              <a:t>During the </a:t>
            </a:r>
            <a:r>
              <a:rPr lang="en-US" baseline="0" dirty="0" smtClean="0"/>
              <a:t>next 5 lectures I intend to help you to understand the threats that climate change poses to California’s water system.  In order to achieve that goal we need to first understand the complicated system that has developed over the past 150 years.  We then need to see the weak points in the system and finally we need to start considering the options for how we will adapt in the future.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2</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2ADDC35-D74D-7C45-ACF8-CD7465F588CC}" type="slidenum">
              <a:rPr lang="en-US" smtClean="0"/>
              <a:t>107</a:t>
            </a:fld>
            <a:endParaRPr lang="en-US"/>
          </a:p>
        </p:txBody>
      </p:sp>
    </p:spTree>
    <p:extLst>
      <p:ext uri="{BB962C8B-B14F-4D97-AF65-F5344CB8AC3E}">
        <p14:creationId xmlns:p14="http://schemas.microsoft.com/office/powerpoint/2010/main" val="2847474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FBF92202-24F1-2D4D-8F54-84EC75BFE901}" type="slidenum">
              <a:rPr lang="en-US" sz="1200"/>
              <a:pPr/>
              <a:t>6</a:t>
            </a:fld>
            <a:endParaRPr lang="en-US" sz="1200"/>
          </a:p>
        </p:txBody>
      </p:sp>
      <p:sp>
        <p:nvSpPr>
          <p:cNvPr id="18434" name="Rectangle 2"/>
          <p:cNvSpPr>
            <a:spLocks noGrp="1" noRot="1" noChangeAspect="1" noChangeArrowheads="1" noTextEdit="1"/>
          </p:cNvSpPr>
          <p:nvPr>
            <p:ph type="sldImg"/>
          </p:nvPr>
        </p:nvSpPr>
        <p:spPr>
          <a:ln/>
        </p:spPr>
      </p:sp>
      <p:sp>
        <p:nvSpPr>
          <p:cNvPr id="184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Arial" charset="0"/>
              <a:ea typeface="ＭＳ Ｐゴシック" charset="0"/>
              <a:cs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photo illustrates the challenge we face – vegetation mosaics are patchy at very fine scales, often strongly influenced by slope and aspect. Here we see evergreen woodland on the north facing slope (right side of the gulley), deciduous blue oak woodlands on the west facing slopes higher on the hill, and </a:t>
            </a:r>
            <a:r>
              <a:rPr lang="en-US" baseline="0" dirty="0" err="1" smtClean="0"/>
              <a:t>scleroophyllous</a:t>
            </a:r>
            <a:r>
              <a:rPr lang="en-US" baseline="0" dirty="0" smtClean="0"/>
              <a:t> chamise chaparral on the south facing slope (lower left of the photo). These vegetation types have strikingly different climatic tolerances at large scales, but can grow in close proximity at small scales.</a:t>
            </a:r>
            <a:endParaRPr lang="en-US" dirty="0"/>
          </a:p>
        </p:txBody>
      </p:sp>
      <p:sp>
        <p:nvSpPr>
          <p:cNvPr id="4" name="Slide Number Placeholder 3"/>
          <p:cNvSpPr>
            <a:spLocks noGrp="1"/>
          </p:cNvSpPr>
          <p:nvPr>
            <p:ph type="sldNum" sz="quarter" idx="10"/>
          </p:nvPr>
        </p:nvSpPr>
        <p:spPr/>
        <p:txBody>
          <a:bodyPr/>
          <a:lstStyle/>
          <a:p>
            <a:fld id="{A3474492-A7F2-2B4C-83A7-833E1AA5422C}" type="slidenum">
              <a:rPr lang="en-US" smtClean="0"/>
              <a:pPr/>
              <a:t>7</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my two opening lectures I hope that I gave you the idea that the availability of water was a key element to the growth and development of California.  </a:t>
            </a:r>
            <a:r>
              <a:rPr lang="en-US" dirty="0" smtClean="0"/>
              <a:t>During the </a:t>
            </a:r>
            <a:r>
              <a:rPr lang="en-US" baseline="0" dirty="0" smtClean="0"/>
              <a:t>next 5 lectures I intend to help you to understand the threats that climate change poses to California’s water system.  In order to achieve that goal we need to first understand the complicated system that has developed over the past 150 years.  We then need to see the weak points in the system and finally we need to start considering the options for how we will adapt in the future.</a:t>
            </a:r>
            <a:endParaRPr lang="en-US" dirty="0"/>
          </a:p>
        </p:txBody>
      </p:sp>
      <p:sp>
        <p:nvSpPr>
          <p:cNvPr id="4" name="Slide Number Placeholder 3"/>
          <p:cNvSpPr>
            <a:spLocks noGrp="1"/>
          </p:cNvSpPr>
          <p:nvPr>
            <p:ph type="sldNum" sz="quarter" idx="10"/>
          </p:nvPr>
        </p:nvSpPr>
        <p:spPr/>
        <p:txBody>
          <a:bodyPr/>
          <a:lstStyle/>
          <a:p>
            <a:fld id="{2FEDB96A-6993-954B-8A57-C7267B45EBA3}" type="slidenum">
              <a:rPr lang="en-US" smtClean="0"/>
              <a:t>39</a:t>
            </a:fld>
            <a:endParaRPr lang="en-US"/>
          </a:p>
        </p:txBody>
      </p:sp>
    </p:spTree>
    <p:extLst>
      <p:ext uri="{BB962C8B-B14F-4D97-AF65-F5344CB8AC3E}">
        <p14:creationId xmlns:p14="http://schemas.microsoft.com/office/powerpoint/2010/main" val="1297354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3010" name="AutoShape 1"/>
          <p:cNvSpPr>
            <a:spLocks noChangeArrowheads="1"/>
          </p:cNvSpPr>
          <p:nvPr/>
        </p:nvSpPr>
        <p:spPr bwMode="auto">
          <a:xfrm>
            <a:off x="2143125" y="695325"/>
            <a:ext cx="2571750" cy="3429000"/>
          </a:xfrm>
          <a:prstGeom prst="roundRect">
            <a:avLst>
              <a:gd name="adj" fmla="val 60"/>
            </a:avLst>
          </a:prstGeom>
          <a:solidFill>
            <a:srgbClr val="FFFFFF"/>
          </a:solidFill>
          <a:ln w="9360">
            <a:solidFill>
              <a:srgbClr val="000000"/>
            </a:solidFill>
            <a:round/>
            <a:headEnd/>
            <a:tailEnd/>
          </a:ln>
        </p:spPr>
        <p:txBody>
          <a:bodyPr wrap="none" anchor="ctr"/>
          <a:lstStyle/>
          <a:p>
            <a:endParaRPr lang="en-US">
              <a:latin typeface="Calibri" charset="0"/>
            </a:endParaRPr>
          </a:p>
        </p:txBody>
      </p:sp>
      <p:sp>
        <p:nvSpPr>
          <p:cNvPr id="43011" name="Text Box 2"/>
          <p:cNvSpPr>
            <a:spLocks noGrp="1" noChangeArrowheads="1"/>
          </p:cNvSpPr>
          <p:nvPr>
            <p:ph type="body"/>
          </p:nvPr>
        </p:nvSpPr>
        <p:spPr bwMode="auto">
          <a:xfrm>
            <a:off x="685800" y="4343400"/>
            <a:ext cx="5481638"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spcBef>
                <a:spcPct val="0"/>
              </a:spcBef>
            </a:pPr>
            <a:endParaRPr lang="en-US">
              <a:latin typeface="Calibri" charset="0"/>
              <a:ea typeface="ＭＳ Ｐゴシック" charset="0"/>
              <a:cs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AutoShape 1"/>
          <p:cNvSpPr>
            <a:spLocks noChangeArrowheads="1"/>
          </p:cNvSpPr>
          <p:nvPr/>
        </p:nvSpPr>
        <p:spPr bwMode="auto">
          <a:xfrm>
            <a:off x="2143125" y="695325"/>
            <a:ext cx="2571750" cy="3429000"/>
          </a:xfrm>
          <a:prstGeom prst="roundRect">
            <a:avLst>
              <a:gd name="adj" fmla="val 60"/>
            </a:avLst>
          </a:prstGeom>
          <a:solidFill>
            <a:srgbClr val="FFFFFF"/>
          </a:solidFill>
          <a:ln w="9360">
            <a:solidFill>
              <a:srgbClr val="000000"/>
            </a:solidFill>
            <a:round/>
            <a:headEnd/>
            <a:tailEnd/>
          </a:ln>
        </p:spPr>
        <p:txBody>
          <a:bodyPr wrap="none" anchor="ctr"/>
          <a:lstStyle/>
          <a:p>
            <a:endParaRPr lang="en-US">
              <a:latin typeface="Calibri" charset="0"/>
            </a:endParaRPr>
          </a:p>
        </p:txBody>
      </p:sp>
      <p:sp>
        <p:nvSpPr>
          <p:cNvPr id="45059" name="Text Box 2"/>
          <p:cNvSpPr>
            <a:spLocks noGrp="1" noChangeArrowheads="1"/>
          </p:cNvSpPr>
          <p:nvPr>
            <p:ph type="body"/>
          </p:nvPr>
        </p:nvSpPr>
        <p:spPr bwMode="auto">
          <a:xfrm>
            <a:off x="685800" y="4343400"/>
            <a:ext cx="5481638"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spcBef>
                <a:spcPct val="0"/>
              </a:spcBef>
            </a:pPr>
            <a:endParaRPr lang="en-US">
              <a:latin typeface="Calibri" charset="0"/>
              <a:ea typeface="ＭＳ Ｐゴシック" charset="0"/>
              <a:cs typeface="ＭＳ Ｐゴシック"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5058" name="AutoShape 1"/>
          <p:cNvSpPr>
            <a:spLocks noChangeArrowheads="1"/>
          </p:cNvSpPr>
          <p:nvPr/>
        </p:nvSpPr>
        <p:spPr bwMode="auto">
          <a:xfrm>
            <a:off x="2143125" y="695325"/>
            <a:ext cx="2571750" cy="3429000"/>
          </a:xfrm>
          <a:prstGeom prst="roundRect">
            <a:avLst>
              <a:gd name="adj" fmla="val 60"/>
            </a:avLst>
          </a:prstGeom>
          <a:solidFill>
            <a:srgbClr val="FFFFFF"/>
          </a:solidFill>
          <a:ln w="9360">
            <a:solidFill>
              <a:srgbClr val="000000"/>
            </a:solidFill>
            <a:round/>
            <a:headEnd/>
            <a:tailEnd/>
          </a:ln>
        </p:spPr>
        <p:txBody>
          <a:bodyPr wrap="none" anchor="ctr"/>
          <a:lstStyle/>
          <a:p>
            <a:endParaRPr lang="en-US">
              <a:latin typeface="Calibri" charset="0"/>
            </a:endParaRPr>
          </a:p>
        </p:txBody>
      </p:sp>
      <p:sp>
        <p:nvSpPr>
          <p:cNvPr id="45059" name="Text Box 2"/>
          <p:cNvSpPr>
            <a:spLocks noGrp="1" noChangeArrowheads="1"/>
          </p:cNvSpPr>
          <p:nvPr>
            <p:ph type="body"/>
          </p:nvPr>
        </p:nvSpPr>
        <p:spPr bwMode="auto">
          <a:xfrm>
            <a:off x="685800" y="4343400"/>
            <a:ext cx="5481638"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none" anchor="ctr"/>
          <a:lstStyle/>
          <a:p>
            <a:pPr eaLnBrk="1" hangingPunct="1">
              <a:spcBef>
                <a:spcPct val="0"/>
              </a:spcBef>
            </a:pPr>
            <a:endParaRPr lang="en-US">
              <a:latin typeface="Calibri" charset="0"/>
              <a:ea typeface="ＭＳ Ｐゴシック" charset="0"/>
              <a:cs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D410B6E-56A9-AE47-8E76-D87376FFCAB5}" type="slidenum">
              <a:rPr lang="en-US" sz="1200">
                <a:latin typeface="Times" charset="0"/>
              </a:rPr>
              <a:pPr eaLnBrk="1" hangingPunct="1"/>
              <a:t>61</a:t>
            </a:fld>
            <a:endParaRPr lang="en-US" sz="1200">
              <a:latin typeface="Times" charset="0"/>
            </a:endParaRPr>
          </a:p>
        </p:txBody>
      </p:sp>
      <p:sp>
        <p:nvSpPr>
          <p:cNvPr id="215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5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latin typeface="Times" charset="0"/>
              <a:ea typeface="ＭＳ Ｐゴシック" charset="0"/>
              <a:cs typeface="ＭＳ Ｐゴシック"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latin typeface="Calibri" charset="0"/>
              <a:ea typeface="ＭＳ Ｐゴシック" charset="0"/>
              <a:cs typeface="ＭＳ Ｐゴシック" charset="0"/>
            </a:endParaRPr>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F1664B4-BC86-0A46-9BC4-D4014BDF77A8}" type="slidenum">
              <a:rPr lang="en-US" sz="1200"/>
              <a:pPr eaLnBrk="1" hangingPunct="1"/>
              <a:t>82</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b="1"/>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r>
              <a:rPr lang="en-US" smtClean="0"/>
              <a:t>1/20/16</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6149189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1/20/16</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8273346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r>
              <a:rPr lang="en-US" smtClean="0"/>
              <a:t>1/20/16</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34958912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pic>
        <p:nvPicPr>
          <p:cNvPr id="12" name="Picture 11"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695419"/>
            <a:ext cx="787855" cy="914400"/>
          </a:xfrm>
          <a:prstGeom prst="rect">
            <a:avLst/>
          </a:prstGeom>
        </p:spPr>
      </p:pic>
    </p:spTree>
    <p:extLst>
      <p:ext uri="{BB962C8B-B14F-4D97-AF65-F5344CB8AC3E}">
        <p14:creationId xmlns:p14="http://schemas.microsoft.com/office/powerpoint/2010/main" val="12827286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r>
              <a:rPr lang="en-US" smtClean="0"/>
              <a:t>1/20/16</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10308131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r>
              <a:rPr lang="en-US" smtClean="0"/>
              <a:t>1/20/16</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pic>
        <p:nvPicPr>
          <p:cNvPr id="9" name="Picture 8"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695419"/>
            <a:ext cx="787855" cy="914400"/>
          </a:xfrm>
          <a:prstGeom prst="rect">
            <a:avLst/>
          </a:prstGeom>
        </p:spPr>
      </p:pic>
    </p:spTree>
    <p:extLst>
      <p:ext uri="{BB962C8B-B14F-4D97-AF65-F5344CB8AC3E}">
        <p14:creationId xmlns:p14="http://schemas.microsoft.com/office/powerpoint/2010/main" val="4199585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r>
              <a:rPr lang="en-US" smtClean="0"/>
              <a:t>1/20/16</a:t>
            </a:r>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F27CDA-479E-C94F-9867-D045CA4A1D0E}" type="slidenum">
              <a:rPr lang="en-US" smtClean="0"/>
              <a:t>‹#›</a:t>
            </a:fld>
            <a:endParaRPr lang="en-US"/>
          </a:p>
        </p:txBody>
      </p:sp>
      <p:pic>
        <p:nvPicPr>
          <p:cNvPr id="11" name="Picture 10" descr="CCFC Logo (2).png"/>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230776" y="5695419"/>
            <a:ext cx="787855" cy="914400"/>
          </a:xfrm>
          <a:prstGeom prst="rect">
            <a:avLst/>
          </a:prstGeom>
        </p:spPr>
      </p:pic>
    </p:spTree>
    <p:extLst>
      <p:ext uri="{BB962C8B-B14F-4D97-AF65-F5344CB8AC3E}">
        <p14:creationId xmlns:p14="http://schemas.microsoft.com/office/powerpoint/2010/main" val="1133563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u="sng"/>
            </a:lvl1pPr>
          </a:lstStyle>
          <a:p>
            <a:r>
              <a:rPr lang="en-US" dirty="0"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1/20/16</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r>
              <a:rPr lang="en-US" smtClean="0"/>
              <a:t>1/20/16</a:t>
            </a:r>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31249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1/20/16</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27086594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r>
              <a:rPr lang="en-US" smtClean="0"/>
              <a:t>1/20/16</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27CDA-479E-C94F-9867-D045CA4A1D0E}" type="slidenum">
              <a:rPr lang="en-US" smtClean="0"/>
              <a:t>‹#›</a:t>
            </a:fld>
            <a:endParaRPr lang="en-US"/>
          </a:p>
        </p:txBody>
      </p:sp>
    </p:spTree>
    <p:extLst>
      <p:ext uri="{BB962C8B-B14F-4D97-AF65-F5344CB8AC3E}">
        <p14:creationId xmlns:p14="http://schemas.microsoft.com/office/powerpoint/2010/main" val="418054388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smtClean="0"/>
              <a:t>1/20/16</a:t>
            </a: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F27CDA-479E-C94F-9867-D045CA4A1D0E}" type="slidenum">
              <a:rPr lang="en-US" smtClean="0"/>
              <a:t>‹#›</a:t>
            </a:fld>
            <a:endParaRPr lang="en-US"/>
          </a:p>
        </p:txBody>
      </p:sp>
    </p:spTree>
    <p:extLst>
      <p:ext uri="{BB962C8B-B14F-4D97-AF65-F5344CB8AC3E}">
        <p14:creationId xmlns:p14="http://schemas.microsoft.com/office/powerpoint/2010/main" val="4107915914"/>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hf hdr="0" ftr="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hyperlink" Target="http://ackerlylab.org"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20.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8.jpe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image" Target="../media/image16.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jpeg"/><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 Id="rId3"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hyperlink" Target="http://vtm.berkeley.edu/%23/home" TargetMode="External"/><Relationship Id="rId4" Type="http://schemas.openxmlformats.org/officeDocument/2006/relationships/hyperlink" Target="http://www.lib.berkeley.edu/BIOS/vtm/" TargetMode="External"/><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image" Target="../media/image50.jpeg"/><Relationship Id="rId4" Type="http://schemas.openxmlformats.org/officeDocument/2006/relationships/image" Target="../media/image51.png"/><Relationship Id="rId5" Type="http://schemas.openxmlformats.org/officeDocument/2006/relationships/image" Target="../media/image52.jpeg"/><Relationship Id="rId6" Type="http://schemas.openxmlformats.org/officeDocument/2006/relationships/image" Target="../media/image53.jpeg"/><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46.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jpeg"/><Relationship Id="rId5" Type="http://schemas.openxmlformats.org/officeDocument/2006/relationships/image" Target="../media/image56.jpeg"/><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8.jpeg"/></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jpeg"/><Relationship Id="rId1" Type="http://schemas.openxmlformats.org/officeDocument/2006/relationships/slideLayout" Target="../slideLayouts/slideLayout7.xml"/><Relationship Id="rId2"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2.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3.png"/><Relationship Id="rId3" Type="http://schemas.openxmlformats.org/officeDocument/2006/relationships/image" Target="../media/image6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5.png"/><Relationship Id="rId3" Type="http://schemas.openxmlformats.org/officeDocument/2006/relationships/image" Target="../media/image66.png"/></Relationships>
</file>

<file path=ppt/slides/_rels/slide57.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png"/><Relationship Id="rId5" Type="http://schemas.openxmlformats.org/officeDocument/2006/relationships/image" Target="../media/image70.png"/><Relationship Id="rId1" Type="http://schemas.openxmlformats.org/officeDocument/2006/relationships/slideLayout" Target="../slideLayouts/slideLayout2.xml"/><Relationship Id="rId2" Type="http://schemas.openxmlformats.org/officeDocument/2006/relationships/image" Target="../media/image67.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1.jpeg"/><Relationship Id="rId3" Type="http://schemas.openxmlformats.org/officeDocument/2006/relationships/image" Target="../media/image72.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5.png"/></Relationships>
</file>

<file path=ppt/slides/_rels/slide60.xml.rels><?xml version="1.0" encoding="UTF-8" standalone="yes"?>
<Relationships xmlns="http://schemas.openxmlformats.org/package/2006/relationships"><Relationship Id="rId3" Type="http://schemas.openxmlformats.org/officeDocument/2006/relationships/image" Target="../media/image74.jpeg"/><Relationship Id="rId4" Type="http://schemas.openxmlformats.org/officeDocument/2006/relationships/image" Target="../media/image72.png"/><Relationship Id="rId1" Type="http://schemas.openxmlformats.org/officeDocument/2006/relationships/slideLayout" Target="../slideLayouts/slideLayout7.xml"/><Relationship Id="rId2" Type="http://schemas.openxmlformats.org/officeDocument/2006/relationships/image" Target="../media/image71.jpe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5.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6.png"/></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png"/><Relationship Id="rId5" Type="http://schemas.openxmlformats.org/officeDocument/2006/relationships/image" Target="../media/image8.pn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8.jpeg"/></Relationships>
</file>

<file path=ppt/slides/_rels/slide7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80.jpeg"/><Relationship Id="rId1" Type="http://schemas.openxmlformats.org/officeDocument/2006/relationships/slideLayout" Target="../slideLayouts/slideLayout7.xml"/><Relationship Id="rId2" Type="http://schemas.openxmlformats.org/officeDocument/2006/relationships/image" Target="../media/image79.jpe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1.jpeg"/></Relationships>
</file>

<file path=ppt/slides/_rels/slide73.xml.rels><?xml version="1.0" encoding="UTF-8" standalone="yes"?>
<Relationships xmlns="http://schemas.openxmlformats.org/package/2006/relationships"><Relationship Id="rId3" Type="http://schemas.openxmlformats.org/officeDocument/2006/relationships/image" Target="../media/image83.jpg"/><Relationship Id="rId4" Type="http://schemas.openxmlformats.org/officeDocument/2006/relationships/image" Target="../media/image84.jpg"/><Relationship Id="rId1" Type="http://schemas.openxmlformats.org/officeDocument/2006/relationships/slideLayout" Target="../slideLayouts/slideLayout7.xml"/><Relationship Id="rId2" Type="http://schemas.openxmlformats.org/officeDocument/2006/relationships/image" Target="../media/image82.jpg"/></Relationships>
</file>

<file path=ppt/slides/_rels/slide74.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image" Target="../media/image35.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8.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5.png"/><Relationship Id="rId3" Type="http://schemas.openxmlformats.org/officeDocument/2006/relationships/image" Target="../media/image86.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7.png"/><Relationship Id="rId3" Type="http://schemas.openxmlformats.org/officeDocument/2006/relationships/image" Target="../media/image88.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0.png"/><Relationship Id="rId3" Type="http://schemas.openxmlformats.org/officeDocument/2006/relationships/image" Target="../media/image91.png"/></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5"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image" Target="../media/image38.png"/></Relationships>
</file>

<file path=ppt/slides/_rels/slide82.xml.rels><?xml version="1.0" encoding="UTF-8" standalone="yes"?>
<Relationships xmlns="http://schemas.openxmlformats.org/package/2006/relationships"><Relationship Id="rId3" Type="http://schemas.openxmlformats.org/officeDocument/2006/relationships/image" Target="../media/image92.jpeg"/><Relationship Id="rId4" Type="http://schemas.microsoft.com/office/2007/relationships/hdphoto" Target="../media/hdphoto2.wdp"/><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4.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image" Target="../media/image96.png"/><Relationship Id="rId4" Type="http://schemas.openxmlformats.org/officeDocument/2006/relationships/image" Target="../media/image97.png"/><Relationship Id="rId5" Type="http://schemas.openxmlformats.org/officeDocument/2006/relationships/image" Target="../media/image98.png"/><Relationship Id="rId1" Type="http://schemas.openxmlformats.org/officeDocument/2006/relationships/slideLayout" Target="../slideLayouts/slideLayout6.xml"/><Relationship Id="rId2" Type="http://schemas.openxmlformats.org/officeDocument/2006/relationships/image" Target="../media/image95.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99.png"/><Relationship Id="rId3" Type="http://schemas.openxmlformats.org/officeDocument/2006/relationships/image" Target="../media/image10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1.jpe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2.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3.jpe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4.jpeg"/><Relationship Id="rId3" Type="http://schemas.openxmlformats.org/officeDocument/2006/relationships/image" Target="../media/image105.jpeg"/></Relationships>
</file>

<file path=ppt/slides/_rels/slide94.xml.rels><?xml version="1.0" encoding="UTF-8" standalone="yes"?>
<Relationships xmlns="http://schemas.openxmlformats.org/package/2006/relationships"><Relationship Id="rId3" Type="http://schemas.openxmlformats.org/officeDocument/2006/relationships/image" Target="../media/image107.jpeg"/><Relationship Id="rId4" Type="http://schemas.openxmlformats.org/officeDocument/2006/relationships/image" Target="../media/image108.jpeg"/><Relationship Id="rId1" Type="http://schemas.openxmlformats.org/officeDocument/2006/relationships/slideLayout" Target="../slideLayouts/slideLayout6.xml"/><Relationship Id="rId2" Type="http://schemas.openxmlformats.org/officeDocument/2006/relationships/image" Target="../media/image106.jpe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9.png"/><Relationship Id="rId3" Type="http://schemas.openxmlformats.org/officeDocument/2006/relationships/image" Target="../media/image110.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1.jpeg"/><Relationship Id="rId3" Type="http://schemas.openxmlformats.org/officeDocument/2006/relationships/image" Target="../media/image112.jpeg"/></Relationships>
</file>

<file path=ppt/slides/_rels/slide97.xml.rels><?xml version="1.0" encoding="UTF-8" standalone="yes"?>
<Relationships xmlns="http://schemas.openxmlformats.org/package/2006/relationships"><Relationship Id="rId3" Type="http://schemas.openxmlformats.org/officeDocument/2006/relationships/image" Target="../media/image114.png"/><Relationship Id="rId4" Type="http://schemas.openxmlformats.org/officeDocument/2006/relationships/image" Target="../media/image115.png"/><Relationship Id="rId1" Type="http://schemas.openxmlformats.org/officeDocument/2006/relationships/slideLayout" Target="../slideLayouts/slideLayout6.xml"/><Relationship Id="rId2" Type="http://schemas.openxmlformats.org/officeDocument/2006/relationships/image" Target="../media/image113.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16.png"/></Relationships>
</file>

<file path=ppt/slides/_rels/slide99.xml.rels><?xml version="1.0" encoding="UTF-8" standalone="yes"?>
<Relationships xmlns="http://schemas.openxmlformats.org/package/2006/relationships"><Relationship Id="rId3" Type="http://schemas.openxmlformats.org/officeDocument/2006/relationships/image" Target="../media/image118.png"/><Relationship Id="rId4" Type="http://schemas.openxmlformats.org/officeDocument/2006/relationships/image" Target="../media/image119.png"/><Relationship Id="rId1" Type="http://schemas.openxmlformats.org/officeDocument/2006/relationships/slideLayout" Target="../slideLayouts/slideLayout6.xml"/><Relationship Id="rId2" Type="http://schemas.openxmlformats.org/officeDocument/2006/relationships/image" Target="../media/image1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Source Sans Pro"/>
                <a:cs typeface="Source Sans Pro"/>
              </a:rPr>
              <a:t>LECTURE 24*. </a:t>
            </a:r>
            <a:br>
              <a:rPr lang="en-US" dirty="0" smtClean="0">
                <a:latin typeface="Source Sans Pro"/>
                <a:cs typeface="Source Sans Pro"/>
              </a:rPr>
            </a:br>
            <a:r>
              <a:rPr lang="en-US" dirty="0" smtClean="0">
                <a:latin typeface="Source Sans Pro"/>
                <a:cs typeface="Source Sans Pro"/>
              </a:rPr>
              <a:t>Climate and California Ecosystems</a:t>
            </a:r>
            <a:endParaRPr lang="en-US" dirty="0">
              <a:latin typeface="Source Sans Pro"/>
              <a:cs typeface="Source Sans Pro"/>
            </a:endParaRPr>
          </a:p>
        </p:txBody>
      </p:sp>
      <p:sp>
        <p:nvSpPr>
          <p:cNvPr id="3" name="Subtitle 2"/>
          <p:cNvSpPr>
            <a:spLocks noGrp="1"/>
          </p:cNvSpPr>
          <p:nvPr>
            <p:ph type="subTitle" idx="1"/>
          </p:nvPr>
        </p:nvSpPr>
        <p:spPr/>
        <p:txBody>
          <a:bodyPr/>
          <a:lstStyle/>
          <a:p>
            <a:r>
              <a:rPr lang="en-US" dirty="0" smtClean="0">
                <a:latin typeface="Source Sans Pro"/>
                <a:cs typeface="Source Sans Pro"/>
              </a:rPr>
              <a:t>David Ackerly	</a:t>
            </a:r>
            <a:r>
              <a:rPr lang="en-US" dirty="0">
                <a:latin typeface="Source Sans Pro"/>
                <a:cs typeface="Source Sans Pro"/>
              </a:rPr>
              <a:t>	</a:t>
            </a:r>
            <a:r>
              <a:rPr lang="en-US" dirty="0" smtClean="0">
                <a:latin typeface="Source Sans Pro"/>
                <a:cs typeface="Source Sans Pro"/>
              </a:rPr>
              <a:t>03/28/16</a:t>
            </a:r>
            <a:endParaRPr lang="en-US" dirty="0">
              <a:latin typeface="Source Sans Pro"/>
              <a:cs typeface="Source Sans Pro"/>
            </a:endParaRPr>
          </a:p>
        </p:txBody>
      </p:sp>
      <p:sp>
        <p:nvSpPr>
          <p:cNvPr id="4" name="TextBox 3"/>
          <p:cNvSpPr txBox="1"/>
          <p:nvPr/>
        </p:nvSpPr>
        <p:spPr>
          <a:xfrm>
            <a:off x="0" y="6273224"/>
            <a:ext cx="7731904" cy="584776"/>
          </a:xfrm>
          <a:prstGeom prst="rect">
            <a:avLst/>
          </a:prstGeom>
          <a:noFill/>
        </p:spPr>
        <p:txBody>
          <a:bodyPr wrap="none" rtlCol="0">
            <a:spAutoFit/>
          </a:bodyPr>
          <a:lstStyle/>
          <a:p>
            <a:r>
              <a:rPr lang="en-US" sz="1600" dirty="0" smtClean="0"/>
              <a:t>*Lecture numbers updated from original syllabus – exam days no longer numbered</a:t>
            </a:r>
          </a:p>
          <a:p>
            <a:r>
              <a:rPr lang="en-US" sz="1600" dirty="0" smtClean="0"/>
              <a:t>Updated syllabus coming soon with revised lecture topics for April</a:t>
            </a:r>
            <a:endParaRPr lang="en-US" sz="1600" dirty="0"/>
          </a:p>
        </p:txBody>
      </p:sp>
      <p:sp>
        <p:nvSpPr>
          <p:cNvPr id="5" name="TextBox 4"/>
          <p:cNvSpPr txBox="1"/>
          <p:nvPr/>
        </p:nvSpPr>
        <p:spPr>
          <a:xfrm>
            <a:off x="685800" y="4906132"/>
            <a:ext cx="7704641" cy="646331"/>
          </a:xfrm>
          <a:prstGeom prst="rect">
            <a:avLst/>
          </a:prstGeom>
          <a:noFill/>
        </p:spPr>
        <p:txBody>
          <a:bodyPr wrap="none" rtlCol="0">
            <a:spAutoFit/>
          </a:bodyPr>
          <a:lstStyle/>
          <a:p>
            <a:r>
              <a:rPr lang="en-US" dirty="0" smtClean="0"/>
              <a:t>OH 3/28 2:15-3:30; 4/4 NA; 4/12 2:15-3:45; 4/18 2:15-3:45; 4/25 3-4:30</a:t>
            </a:r>
          </a:p>
          <a:p>
            <a:r>
              <a:rPr lang="en-US" dirty="0" smtClean="0"/>
              <a:t>If in doubt, check at: </a:t>
            </a:r>
            <a:r>
              <a:rPr lang="en-US" dirty="0" smtClean="0">
                <a:hlinkClick r:id="rId2"/>
              </a:rPr>
              <a:t>http://ackerlylab.org</a:t>
            </a:r>
            <a:r>
              <a:rPr lang="en-US" dirty="0" smtClean="0"/>
              <a:t> (link on front page)</a:t>
            </a:r>
            <a:endParaRPr lang="en-US" dirty="0"/>
          </a:p>
        </p:txBody>
      </p:sp>
    </p:spTree>
    <p:extLst>
      <p:ext uri="{BB962C8B-B14F-4D97-AF65-F5344CB8AC3E}">
        <p14:creationId xmlns:p14="http://schemas.microsoft.com/office/powerpoint/2010/main" val="3203904530"/>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686801" cy="4525963"/>
          </a:xfrm>
        </p:spPr>
        <p:txBody>
          <a:bodyPr>
            <a:normAutofit/>
          </a:bodyPr>
          <a:lstStyle/>
          <a:p>
            <a:r>
              <a:rPr lang="en-US" sz="2400" u="sng" dirty="0" smtClean="0"/>
              <a:t>Climatic Water Deficit (CWD):</a:t>
            </a:r>
            <a:r>
              <a:rPr lang="en-US" sz="2400" dirty="0" smtClean="0"/>
              <a:t> sum of PET </a:t>
            </a:r>
            <a:r>
              <a:rPr lang="en-US" sz="2400" dirty="0"/>
              <a:t>in excess of </a:t>
            </a:r>
            <a:r>
              <a:rPr lang="en-US" sz="2400" dirty="0" smtClean="0"/>
              <a:t>PPT</a:t>
            </a:r>
          </a:p>
          <a:p>
            <a:r>
              <a:rPr lang="en-US" sz="2400" dirty="0" smtClean="0"/>
              <a:t>i.e. how much more water could have been utilized for plant growth, if it was available</a:t>
            </a:r>
          </a:p>
          <a:p>
            <a:r>
              <a:rPr lang="en-US" sz="2400" dirty="0" smtClean="0"/>
              <a:t>an approximate measure of the intensity of summer dry season</a:t>
            </a:r>
            <a:endParaRPr lang="en-US" sz="2400" dirty="0"/>
          </a:p>
          <a:p>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10</a:t>
            </a:fld>
            <a:endParaRPr lang="en-US"/>
          </a:p>
        </p:txBody>
      </p:sp>
      <p:pic>
        <p:nvPicPr>
          <p:cNvPr id="8" name="Picture 7" descr="wb3-ppt-pet-cwd.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3048000"/>
            <a:ext cx="6096000" cy="3810000"/>
          </a:xfrm>
          <a:prstGeom prst="rect">
            <a:avLst/>
          </a:prstGeom>
        </p:spPr>
      </p:pic>
      <p:sp>
        <p:nvSpPr>
          <p:cNvPr id="9" name="TextBox 8"/>
          <p:cNvSpPr txBox="1"/>
          <p:nvPr/>
        </p:nvSpPr>
        <p:spPr>
          <a:xfrm>
            <a:off x="5060768" y="5060313"/>
            <a:ext cx="678228" cy="369332"/>
          </a:xfrm>
          <a:prstGeom prst="rect">
            <a:avLst/>
          </a:prstGeom>
          <a:noFill/>
        </p:spPr>
        <p:txBody>
          <a:bodyPr wrap="none" rtlCol="0">
            <a:spAutoFit/>
          </a:bodyPr>
          <a:lstStyle/>
          <a:p>
            <a:r>
              <a:rPr lang="en-US" b="1" dirty="0" smtClean="0">
                <a:solidFill>
                  <a:schemeClr val="bg1"/>
                </a:solidFill>
              </a:rPr>
              <a:t>CWD</a:t>
            </a:r>
            <a:endParaRPr lang="en-US" b="1" dirty="0">
              <a:solidFill>
                <a:schemeClr val="bg1"/>
              </a:solidFill>
            </a:endParaRPr>
          </a:p>
        </p:txBody>
      </p:sp>
    </p:spTree>
    <p:extLst>
      <p:ext uri="{BB962C8B-B14F-4D97-AF65-F5344CB8AC3E}">
        <p14:creationId xmlns:p14="http://schemas.microsoft.com/office/powerpoint/2010/main" val="2767377839"/>
      </p:ext>
    </p:extLst>
  </p:cSld>
  <p:clrMapOvr>
    <a:masterClrMapping/>
  </p:clrMapOvr>
  <p:timing>
    <p:tnLst>
      <p:par>
        <p:cTn xmlns:p14="http://schemas.microsoft.com/office/powerpoint/2010/mai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142849" y="1819883"/>
            <a:ext cx="4206082" cy="4616296"/>
          </a:xfrm>
          <a:prstGeom prst="rect">
            <a:avLst/>
          </a:prstGeom>
        </p:spPr>
      </p:pic>
      <p:sp>
        <p:nvSpPr>
          <p:cNvPr id="4" name="TextBox 3"/>
          <p:cNvSpPr txBox="1"/>
          <p:nvPr/>
        </p:nvSpPr>
        <p:spPr>
          <a:xfrm>
            <a:off x="6315148" y="6488668"/>
            <a:ext cx="2826415" cy="369332"/>
          </a:xfrm>
          <a:prstGeom prst="rect">
            <a:avLst/>
          </a:prstGeom>
          <a:noFill/>
        </p:spPr>
        <p:txBody>
          <a:bodyPr wrap="none" rtlCol="0">
            <a:spAutoFit/>
          </a:bodyPr>
          <a:lstStyle/>
          <a:p>
            <a:r>
              <a:rPr lang="en-US" dirty="0" smtClean="0"/>
              <a:t>Richardson et al. 2009 PNAS</a:t>
            </a:r>
            <a:endParaRPr lang="en-US" dirty="0"/>
          </a:p>
        </p:txBody>
      </p:sp>
      <p:sp>
        <p:nvSpPr>
          <p:cNvPr id="6" name="TextBox 5"/>
          <p:cNvSpPr txBox="1"/>
          <p:nvPr/>
        </p:nvSpPr>
        <p:spPr>
          <a:xfrm>
            <a:off x="0" y="4001"/>
            <a:ext cx="9141563" cy="1815882"/>
          </a:xfrm>
          <a:prstGeom prst="rect">
            <a:avLst/>
          </a:prstGeom>
          <a:noFill/>
        </p:spPr>
        <p:txBody>
          <a:bodyPr wrap="square" rtlCol="0">
            <a:spAutoFit/>
          </a:bodyPr>
          <a:lstStyle/>
          <a:p>
            <a:pPr marL="285750" indent="-285750">
              <a:buFont typeface="Arial"/>
              <a:buChar char="•"/>
            </a:pPr>
            <a:r>
              <a:rPr lang="en-US" sz="2800" b="1" dirty="0" smtClean="0"/>
              <a:t>5. Evaluate </a:t>
            </a:r>
            <a:r>
              <a:rPr lang="en-US" sz="2800" b="1" dirty="0"/>
              <a:t>assisted migration</a:t>
            </a:r>
            <a:r>
              <a:rPr lang="en-US" sz="2800" dirty="0"/>
              <a:t> proposals for species of special </a:t>
            </a:r>
            <a:r>
              <a:rPr lang="en-US" sz="2800" dirty="0" smtClean="0"/>
              <a:t>interest</a:t>
            </a:r>
            <a:endParaRPr lang="en-US" sz="2800" dirty="0"/>
          </a:p>
          <a:p>
            <a:pPr marL="742950" lvl="1" indent="-285750">
              <a:buFont typeface="Arial"/>
              <a:buChar char="•"/>
            </a:pPr>
            <a:r>
              <a:rPr lang="en-US" sz="2800" dirty="0" smtClean="0"/>
              <a:t>Controversial </a:t>
            </a:r>
            <a:r>
              <a:rPr lang="en-US" sz="2800" dirty="0"/>
              <a:t>among </a:t>
            </a:r>
            <a:r>
              <a:rPr lang="en-US" sz="2800" dirty="0" smtClean="0"/>
              <a:t>conservationists, </a:t>
            </a:r>
            <a:r>
              <a:rPr lang="en-US" sz="2800" dirty="0"/>
              <a:t>with many </a:t>
            </a:r>
            <a:r>
              <a:rPr lang="en-US" sz="2800" dirty="0" smtClean="0"/>
              <a:t>risks, benefits, and uncertainties</a:t>
            </a:r>
            <a:endParaRPr lang="en-US" sz="2800" dirty="0"/>
          </a:p>
        </p:txBody>
      </p:sp>
      <p:sp>
        <p:nvSpPr>
          <p:cNvPr id="8" name="Rectangle 7"/>
          <p:cNvSpPr/>
          <p:nvPr/>
        </p:nvSpPr>
        <p:spPr>
          <a:xfrm>
            <a:off x="5207488" y="5277554"/>
            <a:ext cx="1141443" cy="1112335"/>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1209154"/>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learing-winter-storm-yosemite-national-park-california-about-1937-photograph-by-ansel-adams-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7203953"/>
          </a:xfrm>
          <a:prstGeom prst="rect">
            <a:avLst/>
          </a:prstGeom>
        </p:spPr>
      </p:pic>
      <p:sp>
        <p:nvSpPr>
          <p:cNvPr id="3" name="TextBox 2"/>
          <p:cNvSpPr txBox="1"/>
          <p:nvPr/>
        </p:nvSpPr>
        <p:spPr>
          <a:xfrm>
            <a:off x="0" y="27527"/>
            <a:ext cx="9144000" cy="2677656"/>
          </a:xfrm>
          <a:prstGeom prst="rect">
            <a:avLst/>
          </a:prstGeom>
          <a:solidFill>
            <a:schemeClr val="tx1">
              <a:lumMod val="50000"/>
              <a:lumOff val="50000"/>
              <a:alpha val="70000"/>
            </a:schemeClr>
          </a:solidFill>
          <a:ln>
            <a:noFill/>
          </a:ln>
        </p:spPr>
        <p:txBody>
          <a:bodyPr wrap="square" rtlCol="0">
            <a:spAutoFit/>
          </a:bodyPr>
          <a:lstStyle/>
          <a:p>
            <a:r>
              <a:rPr lang="en-US" sz="2400" dirty="0">
                <a:solidFill>
                  <a:srgbClr val="FFFFFF"/>
                </a:solidFill>
              </a:rPr>
              <a:t>“The overarching goal of NPS resource management should be </a:t>
            </a:r>
            <a:r>
              <a:rPr lang="en-US" sz="2400" i="1" dirty="0">
                <a:solidFill>
                  <a:srgbClr val="FFFFFF"/>
                </a:solidFill>
              </a:rPr>
              <a:t>to steward NPS resources for continuous change that is not yet fully understood, in order to preserve ecological integrity and cultural and historical authenticity, provide visitors with transformative experiences, and form the core of </a:t>
            </a:r>
            <a:r>
              <a:rPr lang="en-US" sz="2400" i="1" dirty="0" smtClean="0">
                <a:solidFill>
                  <a:srgbClr val="FFFFFF"/>
                </a:solidFill>
              </a:rPr>
              <a:t>a national land- and seascape” </a:t>
            </a:r>
            <a:endParaRPr lang="en-US" sz="2400" dirty="0">
              <a:solidFill>
                <a:srgbClr val="FFFFFF"/>
              </a:solidFill>
            </a:endParaRPr>
          </a:p>
          <a:p>
            <a:pPr algn="r"/>
            <a:r>
              <a:rPr lang="en-US" sz="2400" dirty="0" smtClean="0">
                <a:solidFill>
                  <a:schemeClr val="bg1"/>
                </a:solidFill>
              </a:rPr>
              <a:t>Revisiting Leopold, 2012</a:t>
            </a:r>
            <a:endParaRPr lang="en-US" dirty="0">
              <a:solidFill>
                <a:schemeClr val="bg1"/>
              </a:solidFill>
            </a:endParaRPr>
          </a:p>
        </p:txBody>
      </p:sp>
      <p:sp>
        <p:nvSpPr>
          <p:cNvPr id="4" name="TextBox 3"/>
          <p:cNvSpPr txBox="1"/>
          <p:nvPr/>
        </p:nvSpPr>
        <p:spPr>
          <a:xfrm>
            <a:off x="6798236" y="6488668"/>
            <a:ext cx="2345764" cy="369332"/>
          </a:xfrm>
          <a:prstGeom prst="rect">
            <a:avLst/>
          </a:prstGeom>
          <a:noFill/>
        </p:spPr>
        <p:txBody>
          <a:bodyPr wrap="square" rtlCol="0">
            <a:spAutoFit/>
          </a:bodyPr>
          <a:lstStyle/>
          <a:p>
            <a:pPr algn="r"/>
            <a:r>
              <a:rPr lang="en-US" i="1" dirty="0" smtClean="0">
                <a:solidFill>
                  <a:srgbClr val="FFFFFF"/>
                </a:solidFill>
              </a:rPr>
              <a:t>Photo: </a:t>
            </a:r>
            <a:r>
              <a:rPr lang="en-US" i="1" dirty="0" err="1" smtClean="0">
                <a:solidFill>
                  <a:srgbClr val="FFFFFF"/>
                </a:solidFill>
              </a:rPr>
              <a:t>Ansel</a:t>
            </a:r>
            <a:r>
              <a:rPr lang="en-US" i="1" dirty="0" smtClean="0">
                <a:solidFill>
                  <a:srgbClr val="FFFFFF"/>
                </a:solidFill>
              </a:rPr>
              <a:t> Adams</a:t>
            </a:r>
            <a:endParaRPr lang="en-US" i="1" dirty="0">
              <a:solidFill>
                <a:srgbClr val="FFFFFF"/>
              </a:solidFill>
            </a:endParaRPr>
          </a:p>
        </p:txBody>
      </p:sp>
      <p:sp>
        <p:nvSpPr>
          <p:cNvPr id="5" name="Rectangle 4"/>
          <p:cNvSpPr/>
          <p:nvPr/>
        </p:nvSpPr>
        <p:spPr>
          <a:xfrm>
            <a:off x="4071765" y="3244334"/>
            <a:ext cx="184666" cy="369332"/>
          </a:xfrm>
          <a:prstGeom prst="rect">
            <a:avLst/>
          </a:prstGeom>
        </p:spPr>
        <p:txBody>
          <a:bodyPr wrap="none">
            <a:spAutoFit/>
          </a:bodyPr>
          <a:lstStyle/>
          <a:p>
            <a:endParaRPr lang="en-US" dirty="0"/>
          </a:p>
        </p:txBody>
      </p:sp>
    </p:spTree>
    <p:extLst>
      <p:ext uri="{BB962C8B-B14F-4D97-AF65-F5344CB8AC3E}">
        <p14:creationId xmlns:p14="http://schemas.microsoft.com/office/powerpoint/2010/main" val="211369084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Discussion</a:t>
            </a:r>
            <a:endParaRPr lang="en-US" dirty="0"/>
          </a:p>
        </p:txBody>
      </p:sp>
      <p:sp>
        <p:nvSpPr>
          <p:cNvPr id="3" name="Content Placeholder 2"/>
          <p:cNvSpPr>
            <a:spLocks noGrp="1"/>
          </p:cNvSpPr>
          <p:nvPr>
            <p:ph idx="1"/>
          </p:nvPr>
        </p:nvSpPr>
        <p:spPr/>
        <p:txBody>
          <a:bodyPr/>
          <a:lstStyle/>
          <a:p>
            <a:r>
              <a:rPr lang="en-US" dirty="0" smtClean="0"/>
              <a:t>How do you plan ‘</a:t>
            </a:r>
            <a:r>
              <a:rPr lang="en-US" i="1" dirty="0" smtClean="0"/>
              <a:t>for </a:t>
            </a:r>
            <a:r>
              <a:rPr lang="en-US" i="1" dirty="0"/>
              <a:t>continuous change that is not yet fully </a:t>
            </a:r>
            <a:r>
              <a:rPr lang="en-US" i="1" dirty="0" smtClean="0"/>
              <a:t>understood’</a:t>
            </a:r>
            <a:r>
              <a:rPr lang="en-US" dirty="0" smtClean="0"/>
              <a:t>?</a:t>
            </a:r>
          </a:p>
          <a:p>
            <a:endParaRPr lang="en-US" dirty="0"/>
          </a:p>
          <a:p>
            <a:r>
              <a:rPr lang="en-US" dirty="0" smtClean="0"/>
              <a:t>Should some parks be set aside, with minimal management, so we can witness the effects of climate change (even if it isn’t pretty)?</a:t>
            </a: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102</a:t>
            </a:fld>
            <a:endParaRPr lang="en-US"/>
          </a:p>
        </p:txBody>
      </p:sp>
    </p:spTree>
    <p:extLst>
      <p:ext uri="{BB962C8B-B14F-4D97-AF65-F5344CB8AC3E}">
        <p14:creationId xmlns:p14="http://schemas.microsoft.com/office/powerpoint/2010/main" val="1847131994"/>
      </p:ext>
    </p:extLst>
  </p:cSld>
  <p:clrMapOvr>
    <a:masterClrMapping/>
  </p:clrMapOvr>
  <p:timing>
    <p:tnLst>
      <p:par>
        <p:cTn xmlns:p14="http://schemas.microsoft.com/office/powerpoint/2010/mai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103</a:t>
            </a:fld>
            <a:endParaRPr lang="en-US"/>
          </a:p>
        </p:txBody>
      </p:sp>
    </p:spTree>
    <p:extLst>
      <p:ext uri="{BB962C8B-B14F-4D97-AF65-F5344CB8AC3E}">
        <p14:creationId xmlns:p14="http://schemas.microsoft.com/office/powerpoint/2010/main" val="777215557"/>
      </p:ext>
    </p:extLst>
  </p:cSld>
  <p:clrMapOvr>
    <a:masterClrMapping/>
  </p:clrMapOvr>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Fuel production and drying=Fire</a:t>
            </a:r>
            <a:endParaRPr lang="en-US" dirty="0"/>
          </a:p>
        </p:txBody>
      </p:sp>
      <p:sp>
        <p:nvSpPr>
          <p:cNvPr id="3" name="Content Placeholder 2"/>
          <p:cNvSpPr>
            <a:spLocks noGrp="1"/>
          </p:cNvSpPr>
          <p:nvPr>
            <p:ph idx="1"/>
          </p:nvPr>
        </p:nvSpPr>
        <p:spPr/>
        <p:txBody>
          <a:bodyPr/>
          <a:lstStyle/>
          <a:p>
            <a:pPr marL="0" indent="0">
              <a:buNone/>
            </a:pP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104</a:t>
            </a:fld>
            <a:endParaRPr lang="en-US"/>
          </a:p>
        </p:txBody>
      </p:sp>
    </p:spTree>
    <p:extLst>
      <p:ext uri="{BB962C8B-B14F-4D97-AF65-F5344CB8AC3E}">
        <p14:creationId xmlns:p14="http://schemas.microsoft.com/office/powerpoint/2010/main" val="927611785"/>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Fuel production and drying=Fire</a:t>
            </a:r>
            <a:endParaRPr lang="en-US" dirty="0"/>
          </a:p>
        </p:txBody>
      </p:sp>
      <p:sp>
        <p:nvSpPr>
          <p:cNvPr id="3" name="Content Placeholder 2"/>
          <p:cNvSpPr>
            <a:spLocks noGrp="1"/>
          </p:cNvSpPr>
          <p:nvPr>
            <p:ph idx="1"/>
          </p:nvPr>
        </p:nvSpPr>
        <p:spPr/>
        <p:txBody>
          <a:bodyPr/>
          <a:lstStyle/>
          <a:p>
            <a:pPr marL="0" indent="0">
              <a:buNone/>
            </a:pP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105</a:t>
            </a:fld>
            <a:endParaRPr lang="en-US"/>
          </a:p>
        </p:txBody>
      </p:sp>
    </p:spTree>
    <p:extLst>
      <p:ext uri="{BB962C8B-B14F-4D97-AF65-F5344CB8AC3E}">
        <p14:creationId xmlns:p14="http://schemas.microsoft.com/office/powerpoint/2010/main" val="3991614805"/>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Climate and major biomes</a:t>
            </a:r>
            <a:endParaRPr lang="en-US" dirty="0"/>
          </a:p>
        </p:txBody>
      </p:sp>
      <p:sp>
        <p:nvSpPr>
          <p:cNvPr id="3" name="Content Placeholder 2"/>
          <p:cNvSpPr>
            <a:spLocks noGrp="1"/>
          </p:cNvSpPr>
          <p:nvPr>
            <p:ph idx="1"/>
          </p:nvPr>
        </p:nvSpPr>
        <p:spPr/>
        <p:txBody>
          <a:bodyPr/>
          <a:lstStyle/>
          <a:p>
            <a:r>
              <a:rPr lang="en-US" dirty="0" smtClean="0"/>
              <a:t>Hot desert</a:t>
            </a:r>
          </a:p>
          <a:p>
            <a:r>
              <a:rPr lang="en-US" dirty="0" smtClean="0"/>
              <a:t>Cold desert</a:t>
            </a:r>
          </a:p>
          <a:p>
            <a:r>
              <a:rPr lang="en-US" dirty="0" smtClean="0"/>
              <a:t>Sierra conifer forests</a:t>
            </a:r>
          </a:p>
          <a:p>
            <a:r>
              <a:rPr lang="en-US" dirty="0" smtClean="0"/>
              <a:t>Chaparral/oak woodland</a:t>
            </a:r>
          </a:p>
          <a:p>
            <a:r>
              <a:rPr lang="en-US" dirty="0" smtClean="0"/>
              <a:t>Grasslands</a:t>
            </a:r>
          </a:p>
          <a:p>
            <a:r>
              <a:rPr lang="en-US" dirty="0" smtClean="0"/>
              <a:t>North coast conifers</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106</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834159025"/>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Biotic responses to climate change</a:t>
            </a:r>
            <a:endParaRPr lang="en-US" dirty="0"/>
          </a:p>
        </p:txBody>
      </p:sp>
      <p:sp>
        <p:nvSpPr>
          <p:cNvPr id="3" name="Content Placeholder 2"/>
          <p:cNvSpPr>
            <a:spLocks noGrp="1"/>
          </p:cNvSpPr>
          <p:nvPr>
            <p:ph idx="1"/>
          </p:nvPr>
        </p:nvSpPr>
        <p:spPr/>
        <p:txBody>
          <a:bodyPr/>
          <a:lstStyle/>
          <a:p>
            <a:r>
              <a:rPr lang="en-US" dirty="0" smtClean="0"/>
              <a:t>Migration</a:t>
            </a:r>
          </a:p>
          <a:p>
            <a:r>
              <a:rPr lang="en-US" dirty="0" smtClean="0"/>
              <a:t>Adaptation</a:t>
            </a:r>
          </a:p>
          <a:p>
            <a:r>
              <a:rPr lang="en-US" dirty="0" smtClean="0"/>
              <a:t>Invasions</a:t>
            </a:r>
          </a:p>
          <a:p>
            <a:r>
              <a:rPr lang="en-US" dirty="0" smtClean="0"/>
              <a:t>Mortality &amp; Extinctions</a:t>
            </a:r>
          </a:p>
        </p:txBody>
      </p:sp>
      <p:sp>
        <p:nvSpPr>
          <p:cNvPr id="5" name="Slide Number Placeholder 4"/>
          <p:cNvSpPr>
            <a:spLocks noGrp="1"/>
          </p:cNvSpPr>
          <p:nvPr>
            <p:ph type="sldNum" sz="quarter" idx="12"/>
          </p:nvPr>
        </p:nvSpPr>
        <p:spPr/>
        <p:txBody>
          <a:bodyPr/>
          <a:lstStyle/>
          <a:p>
            <a:fld id="{BEF27CDA-479E-C94F-9867-D045CA4A1D0E}" type="slidenum">
              <a:rPr lang="en-US" smtClean="0"/>
              <a:t>107</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2950080067"/>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Water surplus &amp; deficit</a:t>
            </a:r>
            <a:endParaRPr lang="en-US" dirty="0"/>
          </a:p>
        </p:txBody>
      </p:sp>
      <p:sp>
        <p:nvSpPr>
          <p:cNvPr id="3" name="Content Placeholder 2"/>
          <p:cNvSpPr>
            <a:spLocks noGrp="1"/>
          </p:cNvSpPr>
          <p:nvPr>
            <p:ph idx="1"/>
          </p:nvPr>
        </p:nvSpPr>
        <p:spPr/>
        <p:txBody>
          <a:bodyPr>
            <a:normAutofit lnSpcReduction="10000"/>
          </a:bodyPr>
          <a:lstStyle/>
          <a:p>
            <a:r>
              <a:rPr lang="en-US" dirty="0" smtClean="0"/>
              <a:t>Surface water flows -&gt; dams</a:t>
            </a:r>
          </a:p>
          <a:p>
            <a:pPr lvl="1"/>
            <a:r>
              <a:rPr lang="en-US" dirty="0" smtClean="0"/>
              <a:t>‘environmental flows’</a:t>
            </a:r>
          </a:p>
          <a:p>
            <a:pPr lvl="1"/>
            <a:r>
              <a:rPr lang="en-US" dirty="0" smtClean="0"/>
              <a:t>Salmon</a:t>
            </a:r>
          </a:p>
          <a:p>
            <a:r>
              <a:rPr lang="en-US" dirty="0" smtClean="0"/>
              <a:t>Deficit</a:t>
            </a:r>
          </a:p>
          <a:p>
            <a:pPr lvl="1"/>
            <a:r>
              <a:rPr lang="en-US" dirty="0" smtClean="0"/>
              <a:t>Adaptations to drought</a:t>
            </a:r>
          </a:p>
          <a:p>
            <a:pPr lvl="2"/>
            <a:r>
              <a:rPr lang="en-US" dirty="0" smtClean="0"/>
              <a:t>Deep roots</a:t>
            </a:r>
          </a:p>
          <a:p>
            <a:pPr lvl="2"/>
            <a:r>
              <a:rPr lang="en-US" dirty="0" smtClean="0"/>
              <a:t>Tolerance</a:t>
            </a:r>
          </a:p>
          <a:p>
            <a:pPr lvl="2"/>
            <a:r>
              <a:rPr lang="en-US" dirty="0" smtClean="0"/>
              <a:t>Dormancy</a:t>
            </a:r>
          </a:p>
          <a:p>
            <a:pPr lvl="1"/>
            <a:r>
              <a:rPr lang="en-US" dirty="0" smtClean="0"/>
              <a:t>Irrigation can reduce deficit</a:t>
            </a:r>
          </a:p>
        </p:txBody>
      </p:sp>
      <p:sp>
        <p:nvSpPr>
          <p:cNvPr id="5" name="Slide Number Placeholder 4"/>
          <p:cNvSpPr>
            <a:spLocks noGrp="1"/>
          </p:cNvSpPr>
          <p:nvPr>
            <p:ph type="sldNum" sz="quarter" idx="12"/>
          </p:nvPr>
        </p:nvSpPr>
        <p:spPr/>
        <p:txBody>
          <a:bodyPr/>
          <a:lstStyle/>
          <a:p>
            <a:fld id="{BEF27CDA-479E-C94F-9867-D045CA4A1D0E}" type="slidenum">
              <a:rPr lang="en-US" smtClean="0"/>
              <a:t>108</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33537314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a:bodyPr>
          <a:lstStyle/>
          <a:p>
            <a:r>
              <a:rPr lang="en-US" dirty="0" smtClean="0"/>
              <a:t>Redwood</a:t>
            </a:r>
            <a:endParaRPr lang="en-US"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109</a:t>
            </a:fld>
            <a:endParaRPr lang="en-US"/>
          </a:p>
        </p:txBody>
      </p:sp>
      <p:sp>
        <p:nvSpPr>
          <p:cNvPr id="3" name="Content Placeholder 2"/>
          <p:cNvSpPr>
            <a:spLocks noGrp="1"/>
          </p:cNvSpPr>
          <p:nvPr>
            <p:ph idx="1"/>
          </p:nvPr>
        </p:nvSpPr>
        <p:spPr/>
        <p:txBody>
          <a:bodyPr/>
          <a:lstStyle/>
          <a:p>
            <a:r>
              <a:rPr lang="en-US" dirty="0" smtClean="0"/>
              <a:t>Cool summers with lots of fog</a:t>
            </a:r>
          </a:p>
          <a:p>
            <a:r>
              <a:rPr lang="en-US" dirty="0" smtClean="0"/>
              <a:t>Evergreen needles</a:t>
            </a:r>
          </a:p>
          <a:p>
            <a:r>
              <a:rPr lang="en-US" dirty="0" smtClean="0"/>
              <a:t>Ability to resprout after fire</a:t>
            </a:r>
            <a:endParaRPr lang="en-US" dirty="0"/>
          </a:p>
        </p:txBody>
      </p:sp>
    </p:spTree>
    <p:extLst>
      <p:ext uri="{BB962C8B-B14F-4D97-AF65-F5344CB8AC3E}">
        <p14:creationId xmlns:p14="http://schemas.microsoft.com/office/powerpoint/2010/main" val="2807501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686801" cy="4525963"/>
          </a:xfrm>
        </p:spPr>
        <p:txBody>
          <a:bodyPr>
            <a:normAutofit/>
          </a:bodyPr>
          <a:lstStyle/>
          <a:p>
            <a:r>
              <a:rPr lang="en-US" sz="2400" u="sng" dirty="0" smtClean="0"/>
              <a:t>Actual Evapotranspiration (AET):</a:t>
            </a:r>
            <a:r>
              <a:rPr lang="en-US" sz="2400" dirty="0" smtClean="0"/>
              <a:t> the minimum of PET or PPT – an approximate measure of the amount of plant growth, limited by either water or energy in a given month</a:t>
            </a:r>
            <a:endParaRPr lang="en-US" sz="2400" dirty="0"/>
          </a:p>
          <a:p>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11</a:t>
            </a:fld>
            <a:endParaRPr lang="en-US"/>
          </a:p>
        </p:txBody>
      </p:sp>
      <p:sp>
        <p:nvSpPr>
          <p:cNvPr id="9" name="TextBox 8"/>
          <p:cNvSpPr txBox="1"/>
          <p:nvPr/>
        </p:nvSpPr>
        <p:spPr>
          <a:xfrm>
            <a:off x="5060768" y="5060313"/>
            <a:ext cx="678228" cy="369332"/>
          </a:xfrm>
          <a:prstGeom prst="rect">
            <a:avLst/>
          </a:prstGeom>
          <a:noFill/>
        </p:spPr>
        <p:txBody>
          <a:bodyPr wrap="none" rtlCol="0">
            <a:spAutoFit/>
          </a:bodyPr>
          <a:lstStyle/>
          <a:p>
            <a:r>
              <a:rPr lang="en-US" b="1" dirty="0" smtClean="0">
                <a:solidFill>
                  <a:schemeClr val="bg1"/>
                </a:solidFill>
              </a:rPr>
              <a:t>CWD</a:t>
            </a:r>
            <a:endParaRPr lang="en-US" b="1" dirty="0">
              <a:solidFill>
                <a:schemeClr val="bg1"/>
              </a:solidFill>
            </a:endParaRPr>
          </a:p>
        </p:txBody>
      </p:sp>
      <p:pic>
        <p:nvPicPr>
          <p:cNvPr id="6" name="Picture 5" descr="wb4-ppt-pet-aet.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3048000"/>
            <a:ext cx="6096000" cy="3810000"/>
          </a:xfrm>
          <a:prstGeom prst="rect">
            <a:avLst/>
          </a:prstGeom>
        </p:spPr>
      </p:pic>
      <p:sp>
        <p:nvSpPr>
          <p:cNvPr id="10" name="TextBox 9"/>
          <p:cNvSpPr txBox="1"/>
          <p:nvPr/>
        </p:nvSpPr>
        <p:spPr>
          <a:xfrm>
            <a:off x="3487762" y="5487366"/>
            <a:ext cx="607859" cy="369332"/>
          </a:xfrm>
          <a:prstGeom prst="rect">
            <a:avLst/>
          </a:prstGeom>
          <a:noFill/>
        </p:spPr>
        <p:txBody>
          <a:bodyPr wrap="none" rtlCol="0">
            <a:spAutoFit/>
          </a:bodyPr>
          <a:lstStyle/>
          <a:p>
            <a:r>
              <a:rPr lang="en-US" b="1" dirty="0" smtClean="0">
                <a:solidFill>
                  <a:srgbClr val="FFFFFF"/>
                </a:solidFill>
              </a:rPr>
              <a:t>AET</a:t>
            </a:r>
            <a:endParaRPr lang="en-US" b="1" dirty="0">
              <a:solidFill>
                <a:srgbClr val="FFFFFF"/>
              </a:solidFill>
            </a:endParaRPr>
          </a:p>
        </p:txBody>
      </p:sp>
    </p:spTree>
    <p:extLst>
      <p:ext uri="{BB962C8B-B14F-4D97-AF65-F5344CB8AC3E}">
        <p14:creationId xmlns:p14="http://schemas.microsoft.com/office/powerpoint/2010/main" val="973249656"/>
      </p:ext>
    </p:extLst>
  </p:cSld>
  <p:clrMapOvr>
    <a:masterClrMapping/>
  </p:clrMapOvr>
  <p:timing>
    <p:tnLst>
      <p:par>
        <p:cTn xmlns:p14="http://schemas.microsoft.com/office/powerpoint/2010/mai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a:bodyPr>
          <a:lstStyle/>
          <a:p>
            <a:r>
              <a:rPr lang="en-US" dirty="0" smtClean="0"/>
              <a:t>Oak woodland</a:t>
            </a:r>
            <a:endParaRPr lang="en-US"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110</a:t>
            </a:fld>
            <a:endParaRPr lang="en-US"/>
          </a:p>
        </p:txBody>
      </p:sp>
      <p:sp>
        <p:nvSpPr>
          <p:cNvPr id="3" name="Content Placeholder 2"/>
          <p:cNvSpPr>
            <a:spLocks noGrp="1"/>
          </p:cNvSpPr>
          <p:nvPr>
            <p:ph idx="1"/>
          </p:nvPr>
        </p:nvSpPr>
        <p:spPr/>
        <p:txBody>
          <a:bodyPr/>
          <a:lstStyle/>
          <a:p>
            <a:r>
              <a:rPr lang="en-US" dirty="0" smtClean="0"/>
              <a:t>Deep roots</a:t>
            </a:r>
          </a:p>
          <a:p>
            <a:r>
              <a:rPr lang="en-US" dirty="0" smtClean="0"/>
              <a:t>Moderately drought tolerant</a:t>
            </a:r>
          </a:p>
          <a:p>
            <a:r>
              <a:rPr lang="en-US" dirty="0" smtClean="0"/>
              <a:t>Evergreen or deciduous</a:t>
            </a:r>
          </a:p>
          <a:p>
            <a:r>
              <a:rPr lang="en-US" dirty="0" smtClean="0"/>
              <a:t>Resprout after fire</a:t>
            </a:r>
            <a:endParaRPr lang="en-US" dirty="0"/>
          </a:p>
        </p:txBody>
      </p:sp>
    </p:spTree>
    <p:extLst>
      <p:ext uri="{BB962C8B-B14F-4D97-AF65-F5344CB8AC3E}">
        <p14:creationId xmlns:p14="http://schemas.microsoft.com/office/powerpoint/2010/main" val="33145002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a:bodyPr>
          <a:lstStyle/>
          <a:p>
            <a:r>
              <a:rPr lang="en-US" dirty="0" smtClean="0"/>
              <a:t>Chaparral</a:t>
            </a:r>
            <a:endParaRPr lang="en-US"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111</a:t>
            </a:fld>
            <a:endParaRPr lang="en-US"/>
          </a:p>
        </p:txBody>
      </p:sp>
      <p:sp>
        <p:nvSpPr>
          <p:cNvPr id="3" name="Content Placeholder 2"/>
          <p:cNvSpPr>
            <a:spLocks noGrp="1"/>
          </p:cNvSpPr>
          <p:nvPr>
            <p:ph idx="1"/>
          </p:nvPr>
        </p:nvSpPr>
        <p:spPr/>
        <p:txBody>
          <a:bodyPr/>
          <a:lstStyle/>
          <a:p>
            <a:r>
              <a:rPr lang="en-US" dirty="0" smtClean="0"/>
              <a:t>Shallow or medium roots</a:t>
            </a:r>
          </a:p>
          <a:p>
            <a:r>
              <a:rPr lang="en-US" dirty="0" smtClean="0"/>
              <a:t>Very drought tolerant</a:t>
            </a:r>
          </a:p>
          <a:p>
            <a:r>
              <a:rPr lang="en-US" dirty="0" smtClean="0"/>
              <a:t>Mostly evergreen</a:t>
            </a:r>
          </a:p>
          <a:p>
            <a:r>
              <a:rPr lang="en-US" dirty="0" smtClean="0"/>
              <a:t>Resprout or regrow from seed after fire</a:t>
            </a:r>
            <a:endParaRPr lang="en-US" dirty="0"/>
          </a:p>
        </p:txBody>
      </p:sp>
    </p:spTree>
    <p:extLst>
      <p:ext uri="{BB962C8B-B14F-4D97-AF65-F5344CB8AC3E}">
        <p14:creationId xmlns:p14="http://schemas.microsoft.com/office/powerpoint/2010/main" val="31913495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a:bodyPr>
          <a:lstStyle/>
          <a:p>
            <a:r>
              <a:rPr lang="en-US" dirty="0" smtClean="0"/>
              <a:t>Sierra mixed-conifer forest</a:t>
            </a:r>
            <a:endParaRPr lang="en-US"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112</a:t>
            </a:fld>
            <a:endParaRPr lang="en-US"/>
          </a:p>
        </p:txBody>
      </p:sp>
      <p:sp>
        <p:nvSpPr>
          <p:cNvPr id="3" name="Content Placeholder 2"/>
          <p:cNvSpPr>
            <a:spLocks noGrp="1"/>
          </p:cNvSpPr>
          <p:nvPr>
            <p:ph idx="1"/>
          </p:nvPr>
        </p:nvSpPr>
        <p:spPr/>
        <p:txBody>
          <a:bodyPr/>
          <a:lstStyle/>
          <a:p>
            <a:r>
              <a:rPr lang="en-US" dirty="0" smtClean="0"/>
              <a:t>At mid-elevation ‘sweet spot’: higher rainfall but not too cold</a:t>
            </a:r>
          </a:p>
          <a:p>
            <a:r>
              <a:rPr lang="en-US" dirty="0" smtClean="0"/>
              <a:t>Evergreen, photosynthesizing whenever temperatures are warm enough and water is available</a:t>
            </a:r>
          </a:p>
          <a:p>
            <a:r>
              <a:rPr lang="en-US" dirty="0" smtClean="0"/>
              <a:t>Survive frequent ground fires with thick bark</a:t>
            </a:r>
            <a:endParaRPr lang="en-US" dirty="0"/>
          </a:p>
        </p:txBody>
      </p:sp>
    </p:spTree>
    <p:extLst>
      <p:ext uri="{BB962C8B-B14F-4D97-AF65-F5344CB8AC3E}">
        <p14:creationId xmlns:p14="http://schemas.microsoft.com/office/powerpoint/2010/main" val="33551846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a:bodyPr>
          <a:lstStyle/>
          <a:p>
            <a:r>
              <a:rPr lang="en-US" dirty="0" smtClean="0"/>
              <a:t>Deserts</a:t>
            </a:r>
            <a:endParaRPr lang="en-US"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113</a:t>
            </a:fld>
            <a:endParaRPr lang="en-US"/>
          </a:p>
        </p:txBody>
      </p:sp>
      <p:sp>
        <p:nvSpPr>
          <p:cNvPr id="3" name="Content Placeholder 2"/>
          <p:cNvSpPr>
            <a:spLocks noGrp="1"/>
          </p:cNvSpPr>
          <p:nvPr>
            <p:ph idx="1"/>
          </p:nvPr>
        </p:nvSpPr>
        <p:spPr/>
        <p:txBody>
          <a:bodyPr/>
          <a:lstStyle/>
          <a:p>
            <a:r>
              <a:rPr lang="en-US" dirty="0" smtClean="0"/>
              <a:t>Very low precipitation</a:t>
            </a:r>
          </a:p>
          <a:p>
            <a:r>
              <a:rPr lang="en-US" dirty="0" smtClean="0"/>
              <a:t>Mix of drought tolerant conifers, deciduous shrubs, succulents (cactus, etc.)</a:t>
            </a:r>
          </a:p>
          <a:p>
            <a:r>
              <a:rPr lang="en-US" dirty="0" smtClean="0"/>
              <a:t>Ability to use water whenever available</a:t>
            </a:r>
            <a:endParaRPr lang="en-US" dirty="0"/>
          </a:p>
        </p:txBody>
      </p:sp>
    </p:spTree>
    <p:extLst>
      <p:ext uri="{BB962C8B-B14F-4D97-AF65-F5344CB8AC3E}">
        <p14:creationId xmlns:p14="http://schemas.microsoft.com/office/powerpoint/2010/main" val="12721165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Climate change and water balance</a:t>
            </a:r>
            <a:endParaRPr lang="en-US" dirty="0"/>
          </a:p>
        </p:txBody>
      </p:sp>
      <p:sp>
        <p:nvSpPr>
          <p:cNvPr id="3" name="Content Placeholder 2"/>
          <p:cNvSpPr>
            <a:spLocks noGrp="1"/>
          </p:cNvSpPr>
          <p:nvPr>
            <p:ph idx="1"/>
          </p:nvPr>
        </p:nvSpPr>
        <p:spPr/>
        <p:txBody>
          <a:bodyPr/>
          <a:lstStyle/>
          <a:p>
            <a:r>
              <a:rPr lang="en-US" dirty="0" smtClean="0"/>
              <a:t>Growth and deficit can both go up!</a:t>
            </a:r>
          </a:p>
          <a:p>
            <a:r>
              <a:rPr lang="en-US" dirty="0" smtClean="0"/>
              <a:t>Warmth makes world drier, even if same or more rainfall</a:t>
            </a:r>
          </a:p>
          <a:p>
            <a:r>
              <a:rPr lang="en-US" dirty="0" smtClean="0"/>
              <a:t>More rainfall in winter is more surplus</a:t>
            </a:r>
          </a:p>
        </p:txBody>
      </p:sp>
      <p:sp>
        <p:nvSpPr>
          <p:cNvPr id="5" name="Slide Number Placeholder 4"/>
          <p:cNvSpPr>
            <a:spLocks noGrp="1"/>
          </p:cNvSpPr>
          <p:nvPr>
            <p:ph type="sldNum" sz="quarter" idx="12"/>
          </p:nvPr>
        </p:nvSpPr>
        <p:spPr/>
        <p:txBody>
          <a:bodyPr/>
          <a:lstStyle/>
          <a:p>
            <a:fld id="{BEF27CDA-479E-C94F-9867-D045CA4A1D0E}" type="slidenum">
              <a:rPr lang="en-US" smtClean="0"/>
              <a:t>114</a:t>
            </a:fld>
            <a:endParaRPr lang="en-US"/>
          </a:p>
        </p:txBody>
      </p:sp>
      <p:sp>
        <p:nvSpPr>
          <p:cNvPr id="7"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71569861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Climatic niche</a:t>
            </a:r>
            <a:endParaRPr lang="en-US" dirty="0"/>
          </a:p>
        </p:txBody>
      </p:sp>
      <p:sp>
        <p:nvSpPr>
          <p:cNvPr id="3" name="Content Placeholder 2"/>
          <p:cNvSpPr>
            <a:spLocks noGrp="1"/>
          </p:cNvSpPr>
          <p:nvPr>
            <p:ph idx="1"/>
          </p:nvPr>
        </p:nvSpPr>
        <p:spPr/>
        <p:txBody>
          <a:bodyPr/>
          <a:lstStyle/>
          <a:p>
            <a:r>
              <a:rPr lang="en-US" dirty="0" smtClean="0"/>
              <a:t>Range of conditions required for a species to maintain a viable population</a:t>
            </a:r>
          </a:p>
          <a:p>
            <a:r>
              <a:rPr lang="en-US" dirty="0" smtClean="0"/>
              <a:t>The niche is a property of the plant (or animal), not a place in the environment</a:t>
            </a: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115</a:t>
            </a:fld>
            <a:endParaRPr lang="en-US"/>
          </a:p>
        </p:txBody>
      </p:sp>
    </p:spTree>
    <p:extLst>
      <p:ext uri="{BB962C8B-B14F-4D97-AF65-F5344CB8AC3E}">
        <p14:creationId xmlns:p14="http://schemas.microsoft.com/office/powerpoint/2010/main" val="93767488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686801" cy="4525963"/>
          </a:xfrm>
        </p:spPr>
        <p:txBody>
          <a:bodyPr>
            <a:normAutofit/>
          </a:bodyPr>
          <a:lstStyle/>
          <a:p>
            <a:r>
              <a:rPr lang="en-US" sz="2400" dirty="0"/>
              <a:t>‘</a:t>
            </a:r>
            <a:r>
              <a:rPr lang="en-US" sz="2400" u="sng" dirty="0"/>
              <a:t>Surplus</a:t>
            </a:r>
            <a:r>
              <a:rPr lang="en-US" sz="2400" dirty="0"/>
              <a:t>’ (from viewpoint of terrestrial ecosystems): rainfall in excess of PET</a:t>
            </a:r>
          </a:p>
          <a:p>
            <a:r>
              <a:rPr lang="en-US" sz="2400" dirty="0"/>
              <a:t>Not enough energy (warmth) for plants to use it for growth</a:t>
            </a:r>
          </a:p>
          <a:p>
            <a:r>
              <a:rPr lang="en-US" sz="2400" dirty="0"/>
              <a:t>Runs off into surface waters (streams and rivers) or seeps </a:t>
            </a:r>
            <a:r>
              <a:rPr lang="en-US" sz="2400" dirty="0" smtClean="0"/>
              <a:t>into </a:t>
            </a:r>
            <a:r>
              <a:rPr lang="en-US" sz="2400" dirty="0"/>
              <a:t>groundwater – </a:t>
            </a:r>
            <a:r>
              <a:rPr lang="en-US" sz="2400" i="1" dirty="0"/>
              <a:t>this is the water people have access to</a:t>
            </a:r>
          </a:p>
          <a:p>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12</a:t>
            </a:fld>
            <a:endParaRPr lang="en-US"/>
          </a:p>
        </p:txBody>
      </p:sp>
      <p:sp>
        <p:nvSpPr>
          <p:cNvPr id="9" name="TextBox 8"/>
          <p:cNvSpPr txBox="1"/>
          <p:nvPr/>
        </p:nvSpPr>
        <p:spPr>
          <a:xfrm>
            <a:off x="5060768" y="5060313"/>
            <a:ext cx="678228" cy="369332"/>
          </a:xfrm>
          <a:prstGeom prst="rect">
            <a:avLst/>
          </a:prstGeom>
          <a:noFill/>
        </p:spPr>
        <p:txBody>
          <a:bodyPr wrap="none" rtlCol="0">
            <a:spAutoFit/>
          </a:bodyPr>
          <a:lstStyle/>
          <a:p>
            <a:r>
              <a:rPr lang="en-US" b="1" dirty="0" smtClean="0">
                <a:solidFill>
                  <a:schemeClr val="bg1"/>
                </a:solidFill>
              </a:rPr>
              <a:t>CWD</a:t>
            </a:r>
            <a:endParaRPr lang="en-US" b="1" dirty="0">
              <a:solidFill>
                <a:schemeClr val="bg1"/>
              </a:solidFill>
            </a:endParaRPr>
          </a:p>
        </p:txBody>
      </p:sp>
      <p:pic>
        <p:nvPicPr>
          <p:cNvPr id="7" name="Picture 6" descr="wb5-ppt-pet-surp.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3055775"/>
            <a:ext cx="6096000" cy="3810000"/>
          </a:xfrm>
          <a:prstGeom prst="rect">
            <a:avLst/>
          </a:prstGeom>
        </p:spPr>
      </p:pic>
      <p:sp>
        <p:nvSpPr>
          <p:cNvPr id="10" name="TextBox 9"/>
          <p:cNvSpPr txBox="1"/>
          <p:nvPr/>
        </p:nvSpPr>
        <p:spPr>
          <a:xfrm>
            <a:off x="3110799" y="4376233"/>
            <a:ext cx="302675" cy="369332"/>
          </a:xfrm>
          <a:prstGeom prst="rect">
            <a:avLst/>
          </a:prstGeom>
          <a:noFill/>
        </p:spPr>
        <p:txBody>
          <a:bodyPr wrap="none" rtlCol="0">
            <a:spAutoFit/>
          </a:bodyPr>
          <a:lstStyle/>
          <a:p>
            <a:r>
              <a:rPr lang="en-US" b="1" dirty="0" smtClean="0">
                <a:solidFill>
                  <a:srgbClr val="FFFFFF"/>
                </a:solidFill>
              </a:rPr>
              <a:t>S</a:t>
            </a:r>
            <a:endParaRPr lang="en-US" b="1" dirty="0">
              <a:solidFill>
                <a:srgbClr val="FFFFFF"/>
              </a:solidFill>
            </a:endParaRPr>
          </a:p>
        </p:txBody>
      </p:sp>
      <p:sp>
        <p:nvSpPr>
          <p:cNvPr id="11" name="TextBox 10"/>
          <p:cNvSpPr txBox="1"/>
          <p:nvPr/>
        </p:nvSpPr>
        <p:spPr>
          <a:xfrm>
            <a:off x="6885443" y="4817477"/>
            <a:ext cx="302675" cy="369332"/>
          </a:xfrm>
          <a:prstGeom prst="rect">
            <a:avLst/>
          </a:prstGeom>
          <a:noFill/>
        </p:spPr>
        <p:txBody>
          <a:bodyPr wrap="none" rtlCol="0">
            <a:spAutoFit/>
          </a:bodyPr>
          <a:lstStyle/>
          <a:p>
            <a:r>
              <a:rPr lang="en-US" b="1" dirty="0" smtClean="0">
                <a:solidFill>
                  <a:srgbClr val="FFFFFF"/>
                </a:solidFill>
              </a:rPr>
              <a:t>S</a:t>
            </a:r>
            <a:endParaRPr lang="en-US" b="1" dirty="0">
              <a:solidFill>
                <a:srgbClr val="FFFFFF"/>
              </a:solidFill>
            </a:endParaRPr>
          </a:p>
        </p:txBody>
      </p:sp>
    </p:spTree>
    <p:extLst>
      <p:ext uri="{BB962C8B-B14F-4D97-AF65-F5344CB8AC3E}">
        <p14:creationId xmlns:p14="http://schemas.microsoft.com/office/powerpoint/2010/main" val="207516536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686801" cy="4525963"/>
          </a:xfrm>
        </p:spPr>
        <p:txBody>
          <a:bodyPr>
            <a:normAutofit/>
          </a:bodyPr>
          <a:lstStyle/>
          <a:p>
            <a:r>
              <a:rPr lang="en-US" sz="2400" dirty="0" smtClean="0"/>
              <a:t>Putting it all together!</a:t>
            </a:r>
            <a:endParaRPr lang="en-US" sz="2400" i="1" dirty="0"/>
          </a:p>
          <a:p>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13</a:t>
            </a:fld>
            <a:endParaRPr lang="en-US"/>
          </a:p>
        </p:txBody>
      </p:sp>
      <p:sp>
        <p:nvSpPr>
          <p:cNvPr id="9" name="TextBox 8"/>
          <p:cNvSpPr txBox="1"/>
          <p:nvPr/>
        </p:nvSpPr>
        <p:spPr>
          <a:xfrm>
            <a:off x="5060768" y="5060313"/>
            <a:ext cx="678228" cy="369332"/>
          </a:xfrm>
          <a:prstGeom prst="rect">
            <a:avLst/>
          </a:prstGeom>
          <a:noFill/>
        </p:spPr>
        <p:txBody>
          <a:bodyPr wrap="none" rtlCol="0">
            <a:spAutoFit/>
          </a:bodyPr>
          <a:lstStyle/>
          <a:p>
            <a:r>
              <a:rPr lang="en-US" b="1" dirty="0" smtClean="0">
                <a:solidFill>
                  <a:schemeClr val="bg1"/>
                </a:solidFill>
              </a:rPr>
              <a:t>CWD</a:t>
            </a:r>
            <a:endParaRPr lang="en-US" b="1" dirty="0">
              <a:solidFill>
                <a:schemeClr val="bg1"/>
              </a:solidFill>
            </a:endParaRPr>
          </a:p>
        </p:txBody>
      </p:sp>
      <p:sp>
        <p:nvSpPr>
          <p:cNvPr id="10" name="TextBox 9"/>
          <p:cNvSpPr txBox="1"/>
          <p:nvPr/>
        </p:nvSpPr>
        <p:spPr>
          <a:xfrm>
            <a:off x="3110799" y="4376233"/>
            <a:ext cx="302675" cy="369332"/>
          </a:xfrm>
          <a:prstGeom prst="rect">
            <a:avLst/>
          </a:prstGeom>
          <a:noFill/>
        </p:spPr>
        <p:txBody>
          <a:bodyPr wrap="none" rtlCol="0">
            <a:spAutoFit/>
          </a:bodyPr>
          <a:lstStyle/>
          <a:p>
            <a:r>
              <a:rPr lang="en-US" b="1" dirty="0" smtClean="0">
                <a:solidFill>
                  <a:srgbClr val="FFFFFF"/>
                </a:solidFill>
              </a:rPr>
              <a:t>S</a:t>
            </a:r>
            <a:endParaRPr lang="en-US" b="1" dirty="0">
              <a:solidFill>
                <a:srgbClr val="FFFFFF"/>
              </a:solidFill>
            </a:endParaRPr>
          </a:p>
        </p:txBody>
      </p:sp>
      <p:sp>
        <p:nvSpPr>
          <p:cNvPr id="11" name="TextBox 10"/>
          <p:cNvSpPr txBox="1"/>
          <p:nvPr/>
        </p:nvSpPr>
        <p:spPr>
          <a:xfrm>
            <a:off x="6885443" y="4817477"/>
            <a:ext cx="302675" cy="369332"/>
          </a:xfrm>
          <a:prstGeom prst="rect">
            <a:avLst/>
          </a:prstGeom>
          <a:noFill/>
        </p:spPr>
        <p:txBody>
          <a:bodyPr wrap="none" rtlCol="0">
            <a:spAutoFit/>
          </a:bodyPr>
          <a:lstStyle/>
          <a:p>
            <a:r>
              <a:rPr lang="en-US" b="1" dirty="0" smtClean="0">
                <a:solidFill>
                  <a:srgbClr val="FFFFFF"/>
                </a:solidFill>
              </a:rPr>
              <a:t>S</a:t>
            </a:r>
            <a:endParaRPr lang="en-US" b="1" dirty="0">
              <a:solidFill>
                <a:srgbClr val="FFFFFF"/>
              </a:solidFill>
            </a:endParaRPr>
          </a:p>
        </p:txBody>
      </p:sp>
      <p:pic>
        <p:nvPicPr>
          <p:cNvPr id="6" name="Picture 5" descr="wb6-all.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62000" y="1593850"/>
            <a:ext cx="7620000" cy="4762500"/>
          </a:xfrm>
          <a:prstGeom prst="rect">
            <a:avLst/>
          </a:prstGeom>
        </p:spPr>
      </p:pic>
      <p:sp>
        <p:nvSpPr>
          <p:cNvPr id="8" name="Rectangle 7"/>
          <p:cNvSpPr/>
          <p:nvPr/>
        </p:nvSpPr>
        <p:spPr>
          <a:xfrm>
            <a:off x="2511912" y="3244334"/>
            <a:ext cx="295686" cy="369332"/>
          </a:xfrm>
          <a:prstGeom prst="rect">
            <a:avLst/>
          </a:prstGeom>
        </p:spPr>
        <p:txBody>
          <a:bodyPr wrap="none">
            <a:spAutoFit/>
          </a:bodyPr>
          <a:lstStyle/>
          <a:p>
            <a:r>
              <a:rPr lang="en-US" dirty="0" smtClean="0">
                <a:solidFill>
                  <a:srgbClr val="FFFFFF"/>
                </a:solidFill>
              </a:rPr>
              <a:t>S</a:t>
            </a:r>
            <a:endParaRPr lang="en-US" dirty="0">
              <a:solidFill>
                <a:srgbClr val="FFFFFF"/>
              </a:solidFill>
            </a:endParaRPr>
          </a:p>
        </p:txBody>
      </p:sp>
      <p:sp>
        <p:nvSpPr>
          <p:cNvPr id="12" name="Rectangle 11"/>
          <p:cNvSpPr/>
          <p:nvPr/>
        </p:nvSpPr>
        <p:spPr>
          <a:xfrm>
            <a:off x="7570936" y="3887364"/>
            <a:ext cx="295686" cy="369332"/>
          </a:xfrm>
          <a:prstGeom prst="rect">
            <a:avLst/>
          </a:prstGeom>
        </p:spPr>
        <p:txBody>
          <a:bodyPr wrap="none">
            <a:spAutoFit/>
          </a:bodyPr>
          <a:lstStyle/>
          <a:p>
            <a:r>
              <a:rPr lang="en-US" dirty="0" smtClean="0">
                <a:solidFill>
                  <a:srgbClr val="FFFFFF"/>
                </a:solidFill>
              </a:rPr>
              <a:t>S</a:t>
            </a:r>
            <a:endParaRPr lang="en-US" dirty="0">
              <a:solidFill>
                <a:srgbClr val="FFFFFF"/>
              </a:solidFill>
            </a:endParaRPr>
          </a:p>
        </p:txBody>
      </p:sp>
      <p:sp>
        <p:nvSpPr>
          <p:cNvPr id="13" name="Rectangle 12"/>
          <p:cNvSpPr/>
          <p:nvPr/>
        </p:nvSpPr>
        <p:spPr>
          <a:xfrm>
            <a:off x="5060768" y="4072030"/>
            <a:ext cx="660983" cy="369332"/>
          </a:xfrm>
          <a:prstGeom prst="rect">
            <a:avLst/>
          </a:prstGeom>
        </p:spPr>
        <p:txBody>
          <a:bodyPr wrap="none">
            <a:spAutoFit/>
          </a:bodyPr>
          <a:lstStyle/>
          <a:p>
            <a:r>
              <a:rPr lang="en-US" dirty="0" smtClean="0">
                <a:solidFill>
                  <a:srgbClr val="FFFFFF"/>
                </a:solidFill>
              </a:rPr>
              <a:t>CWD</a:t>
            </a:r>
            <a:endParaRPr lang="en-US" dirty="0">
              <a:solidFill>
                <a:srgbClr val="FFFFFF"/>
              </a:solidFill>
            </a:endParaRPr>
          </a:p>
        </p:txBody>
      </p:sp>
      <p:sp>
        <p:nvSpPr>
          <p:cNvPr id="14" name="Rectangle 13"/>
          <p:cNvSpPr/>
          <p:nvPr/>
        </p:nvSpPr>
        <p:spPr>
          <a:xfrm>
            <a:off x="2780307" y="4875647"/>
            <a:ext cx="574308" cy="369332"/>
          </a:xfrm>
          <a:prstGeom prst="rect">
            <a:avLst/>
          </a:prstGeom>
        </p:spPr>
        <p:txBody>
          <a:bodyPr wrap="none">
            <a:spAutoFit/>
          </a:bodyPr>
          <a:lstStyle/>
          <a:p>
            <a:r>
              <a:rPr lang="en-US" dirty="0" smtClean="0">
                <a:solidFill>
                  <a:srgbClr val="FFFFFF"/>
                </a:solidFill>
              </a:rPr>
              <a:t>AET</a:t>
            </a:r>
            <a:endParaRPr lang="en-US" dirty="0">
              <a:solidFill>
                <a:srgbClr val="FFFFFF"/>
              </a:solidFill>
            </a:endParaRPr>
          </a:p>
        </p:txBody>
      </p:sp>
      <p:sp>
        <p:nvSpPr>
          <p:cNvPr id="15" name="Rectangle 14"/>
          <p:cNvSpPr/>
          <p:nvPr/>
        </p:nvSpPr>
        <p:spPr>
          <a:xfrm>
            <a:off x="3770040" y="2170847"/>
            <a:ext cx="571941" cy="369332"/>
          </a:xfrm>
          <a:prstGeom prst="rect">
            <a:avLst/>
          </a:prstGeom>
        </p:spPr>
        <p:txBody>
          <a:bodyPr wrap="none">
            <a:spAutoFit/>
          </a:bodyPr>
          <a:lstStyle/>
          <a:p>
            <a:r>
              <a:rPr lang="en-US" dirty="0" smtClean="0">
                <a:solidFill>
                  <a:srgbClr val="3366FF"/>
                </a:solidFill>
              </a:rPr>
              <a:t>PPT</a:t>
            </a:r>
            <a:endParaRPr lang="en-US" dirty="0">
              <a:solidFill>
                <a:srgbClr val="3366FF"/>
              </a:solidFill>
            </a:endParaRPr>
          </a:p>
        </p:txBody>
      </p:sp>
      <p:sp>
        <p:nvSpPr>
          <p:cNvPr id="16" name="Rectangle 15"/>
          <p:cNvSpPr/>
          <p:nvPr/>
        </p:nvSpPr>
        <p:spPr>
          <a:xfrm>
            <a:off x="4341981" y="2718753"/>
            <a:ext cx="569387" cy="369332"/>
          </a:xfrm>
          <a:prstGeom prst="rect">
            <a:avLst/>
          </a:prstGeom>
        </p:spPr>
        <p:txBody>
          <a:bodyPr wrap="none">
            <a:spAutoFit/>
          </a:bodyPr>
          <a:lstStyle/>
          <a:p>
            <a:r>
              <a:rPr lang="en-US" dirty="0" smtClean="0">
                <a:solidFill>
                  <a:srgbClr val="FF0000"/>
                </a:solidFill>
              </a:rPr>
              <a:t>PET</a:t>
            </a:r>
            <a:endParaRPr lang="en-US" dirty="0">
              <a:solidFill>
                <a:srgbClr val="FF0000"/>
              </a:solidFill>
            </a:endParaRPr>
          </a:p>
        </p:txBody>
      </p:sp>
      <p:cxnSp>
        <p:nvCxnSpPr>
          <p:cNvPr id="18" name="Straight Arrow Connector 17"/>
          <p:cNvCxnSpPr/>
          <p:nvPr/>
        </p:nvCxnSpPr>
        <p:spPr>
          <a:xfrm flipH="1">
            <a:off x="3247031" y="2409860"/>
            <a:ext cx="523009" cy="130319"/>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H="1">
            <a:off x="4213925" y="3088085"/>
            <a:ext cx="272370" cy="52558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712145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200" y="938398"/>
            <a:ext cx="8229600" cy="4525963"/>
          </a:xfrm>
        </p:spPr>
        <p:txBody>
          <a:bodyPr>
            <a:normAutofit/>
          </a:bodyPr>
          <a:lstStyle/>
          <a:p>
            <a:r>
              <a:rPr lang="en-US" sz="1800" u="sng" dirty="0"/>
              <a:t>Precipitation</a:t>
            </a:r>
            <a:r>
              <a:rPr lang="en-US" sz="1800" dirty="0"/>
              <a:t> (PPT) is the amount of water available each month from rainfall (mm per month or year)</a:t>
            </a:r>
          </a:p>
          <a:p>
            <a:r>
              <a:rPr lang="en-US" sz="1800" u="sng" dirty="0" smtClean="0"/>
              <a:t>Evapotranspiration</a:t>
            </a:r>
            <a:r>
              <a:rPr lang="en-US" sz="1800" dirty="0" smtClean="0"/>
              <a:t>: water lost to atmosphere through evaporation from surface or transpiration via stomata</a:t>
            </a:r>
          </a:p>
          <a:p>
            <a:r>
              <a:rPr lang="en-US" sz="1800" u="sng" dirty="0" smtClean="0"/>
              <a:t>Potential evapotranspiration </a:t>
            </a:r>
            <a:r>
              <a:rPr lang="en-US" sz="1800" dirty="0" smtClean="0"/>
              <a:t>(PET) is the amount of water that could be evaporated or transpired, if it was available (expressed in mm per month or year)</a:t>
            </a:r>
          </a:p>
          <a:p>
            <a:r>
              <a:rPr lang="en-US" sz="1800" dirty="0" smtClean="0"/>
              <a:t>PET in excess of PPT is known as the </a:t>
            </a:r>
            <a:r>
              <a:rPr lang="en-US" sz="1800" u="sng" dirty="0" smtClean="0"/>
              <a:t>climatic water deficit </a:t>
            </a:r>
            <a:r>
              <a:rPr lang="en-US" sz="1800" dirty="0" smtClean="0"/>
              <a:t>(CWD)</a:t>
            </a:r>
            <a:endParaRPr lang="en-US" sz="18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14</a:t>
            </a:fld>
            <a:endParaRPr lang="en-US"/>
          </a:p>
        </p:txBody>
      </p:sp>
      <p:grpSp>
        <p:nvGrpSpPr>
          <p:cNvPr id="21" name="Group 20"/>
          <p:cNvGrpSpPr/>
          <p:nvPr/>
        </p:nvGrpSpPr>
        <p:grpSpPr>
          <a:xfrm>
            <a:off x="1630040" y="3368259"/>
            <a:ext cx="5408023" cy="3505200"/>
            <a:chOff x="1630040" y="3368259"/>
            <a:chExt cx="5408023" cy="3505200"/>
          </a:xfrm>
        </p:grpSpPr>
        <p:pic>
          <p:nvPicPr>
            <p:cNvPr id="10" name="Picture 9" descr="cwd.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30040" y="3368259"/>
              <a:ext cx="5408023" cy="3505200"/>
            </a:xfrm>
            <a:prstGeom prst="rect">
              <a:avLst/>
            </a:prstGeom>
          </p:spPr>
        </p:pic>
        <p:sp>
          <p:nvSpPr>
            <p:cNvPr id="11" name="TextBox 10"/>
            <p:cNvSpPr txBox="1"/>
            <p:nvPr/>
          </p:nvSpPr>
          <p:spPr>
            <a:xfrm>
              <a:off x="4640686" y="5092369"/>
              <a:ext cx="761999" cy="369332"/>
            </a:xfrm>
            <a:prstGeom prst="rect">
              <a:avLst/>
            </a:prstGeom>
            <a:solidFill>
              <a:schemeClr val="bg1"/>
            </a:solidFill>
          </p:spPr>
          <p:txBody>
            <a:bodyPr wrap="square" rtlCol="0">
              <a:spAutoFit/>
            </a:bodyPr>
            <a:lstStyle/>
            <a:p>
              <a:pPr algn="ctr"/>
              <a:r>
                <a:rPr lang="en-US" dirty="0" smtClean="0"/>
                <a:t>CWD</a:t>
              </a:r>
              <a:endParaRPr lang="en-US" dirty="0"/>
            </a:p>
          </p:txBody>
        </p:sp>
        <p:sp>
          <p:nvSpPr>
            <p:cNvPr id="12" name="TextBox 11"/>
            <p:cNvSpPr txBox="1"/>
            <p:nvPr/>
          </p:nvSpPr>
          <p:spPr>
            <a:xfrm>
              <a:off x="5402685" y="4195685"/>
              <a:ext cx="1635378" cy="369332"/>
            </a:xfrm>
            <a:prstGeom prst="rect">
              <a:avLst/>
            </a:prstGeom>
            <a:noFill/>
          </p:spPr>
          <p:txBody>
            <a:bodyPr wrap="square" rtlCol="0">
              <a:spAutoFit/>
            </a:bodyPr>
            <a:lstStyle/>
            <a:p>
              <a:pPr algn="ctr"/>
              <a:r>
                <a:rPr lang="en-US" b="1" dirty="0" smtClean="0">
                  <a:solidFill>
                    <a:srgbClr val="FF0000"/>
                  </a:solidFill>
                </a:rPr>
                <a:t>PET (~temp)</a:t>
              </a:r>
              <a:endParaRPr lang="en-US" b="1" dirty="0">
                <a:solidFill>
                  <a:srgbClr val="FF0000"/>
                </a:solidFill>
              </a:endParaRPr>
            </a:p>
          </p:txBody>
        </p:sp>
        <p:sp>
          <p:nvSpPr>
            <p:cNvPr id="13" name="TextBox 12"/>
            <p:cNvSpPr txBox="1"/>
            <p:nvPr/>
          </p:nvSpPr>
          <p:spPr>
            <a:xfrm>
              <a:off x="3196931" y="3644569"/>
              <a:ext cx="1170618" cy="369332"/>
            </a:xfrm>
            <a:prstGeom prst="rect">
              <a:avLst/>
            </a:prstGeom>
            <a:noFill/>
          </p:spPr>
          <p:txBody>
            <a:bodyPr wrap="square" rtlCol="0">
              <a:spAutoFit/>
            </a:bodyPr>
            <a:lstStyle/>
            <a:p>
              <a:pPr algn="ctr"/>
              <a:r>
                <a:rPr lang="en-US" b="1" dirty="0" smtClean="0">
                  <a:solidFill>
                    <a:srgbClr val="2C2BFB"/>
                  </a:solidFill>
                </a:rPr>
                <a:t>PPT</a:t>
              </a:r>
              <a:endParaRPr lang="en-US" b="1" dirty="0">
                <a:solidFill>
                  <a:srgbClr val="2C2BFB"/>
                </a:solidFill>
              </a:endParaRPr>
            </a:p>
          </p:txBody>
        </p:sp>
      </p:grpSp>
    </p:spTree>
    <p:extLst>
      <p:ext uri="{BB962C8B-B14F-4D97-AF65-F5344CB8AC3E}">
        <p14:creationId xmlns:p14="http://schemas.microsoft.com/office/powerpoint/2010/main" val="190233045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14" name="Group 13"/>
          <p:cNvGrpSpPr/>
          <p:nvPr/>
        </p:nvGrpSpPr>
        <p:grpSpPr>
          <a:xfrm>
            <a:off x="1630040" y="3368259"/>
            <a:ext cx="5408023" cy="3505200"/>
            <a:chOff x="1630040" y="3368259"/>
            <a:chExt cx="5408023" cy="3505200"/>
          </a:xfrm>
        </p:grpSpPr>
        <p:pic>
          <p:nvPicPr>
            <p:cNvPr id="15" name="Picture 14" descr="cwd.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30040" y="3368259"/>
              <a:ext cx="5408023" cy="3505200"/>
            </a:xfrm>
            <a:prstGeom prst="rect">
              <a:avLst/>
            </a:prstGeom>
          </p:spPr>
        </p:pic>
        <p:sp>
          <p:nvSpPr>
            <p:cNvPr id="16" name="TextBox 15"/>
            <p:cNvSpPr txBox="1"/>
            <p:nvPr/>
          </p:nvSpPr>
          <p:spPr>
            <a:xfrm>
              <a:off x="4640686" y="5092369"/>
              <a:ext cx="761999" cy="369332"/>
            </a:xfrm>
            <a:prstGeom prst="rect">
              <a:avLst/>
            </a:prstGeom>
            <a:solidFill>
              <a:schemeClr val="bg1"/>
            </a:solidFill>
          </p:spPr>
          <p:txBody>
            <a:bodyPr wrap="square" rtlCol="0">
              <a:spAutoFit/>
            </a:bodyPr>
            <a:lstStyle/>
            <a:p>
              <a:pPr algn="ctr"/>
              <a:r>
                <a:rPr lang="en-US" dirty="0" smtClean="0"/>
                <a:t>CWD</a:t>
              </a:r>
              <a:endParaRPr lang="en-US" dirty="0"/>
            </a:p>
          </p:txBody>
        </p:sp>
        <p:sp>
          <p:nvSpPr>
            <p:cNvPr id="17" name="TextBox 16"/>
            <p:cNvSpPr txBox="1"/>
            <p:nvPr/>
          </p:nvSpPr>
          <p:spPr>
            <a:xfrm>
              <a:off x="5402685" y="4195685"/>
              <a:ext cx="1635378" cy="369332"/>
            </a:xfrm>
            <a:prstGeom prst="rect">
              <a:avLst/>
            </a:prstGeom>
            <a:noFill/>
          </p:spPr>
          <p:txBody>
            <a:bodyPr wrap="square" rtlCol="0">
              <a:spAutoFit/>
            </a:bodyPr>
            <a:lstStyle/>
            <a:p>
              <a:pPr algn="ctr"/>
              <a:r>
                <a:rPr lang="en-US" b="1" dirty="0" smtClean="0">
                  <a:solidFill>
                    <a:srgbClr val="FF0000"/>
                  </a:solidFill>
                </a:rPr>
                <a:t>PET (~temp)</a:t>
              </a:r>
              <a:endParaRPr lang="en-US" b="1" dirty="0">
                <a:solidFill>
                  <a:srgbClr val="FF0000"/>
                </a:solidFill>
              </a:endParaRPr>
            </a:p>
          </p:txBody>
        </p:sp>
        <p:sp>
          <p:nvSpPr>
            <p:cNvPr id="21" name="TextBox 20"/>
            <p:cNvSpPr txBox="1"/>
            <p:nvPr/>
          </p:nvSpPr>
          <p:spPr>
            <a:xfrm>
              <a:off x="3196931" y="3644569"/>
              <a:ext cx="1170618" cy="369332"/>
            </a:xfrm>
            <a:prstGeom prst="rect">
              <a:avLst/>
            </a:prstGeom>
            <a:noFill/>
          </p:spPr>
          <p:txBody>
            <a:bodyPr wrap="square" rtlCol="0">
              <a:spAutoFit/>
            </a:bodyPr>
            <a:lstStyle/>
            <a:p>
              <a:pPr algn="ctr"/>
              <a:r>
                <a:rPr lang="en-US" b="1" dirty="0" smtClean="0">
                  <a:solidFill>
                    <a:srgbClr val="2C2BFB"/>
                  </a:solidFill>
                </a:rPr>
                <a:t>PPT</a:t>
              </a:r>
              <a:endParaRPr lang="en-US" b="1" dirty="0">
                <a:solidFill>
                  <a:srgbClr val="2C2BFB"/>
                </a:solidFill>
              </a:endParaRPr>
            </a:p>
          </p:txBody>
        </p:sp>
      </p:grpSp>
      <p:sp>
        <p:nvSpPr>
          <p:cNvPr id="2" name="Title 1"/>
          <p:cNvSpPr>
            <a:spLocks noGrp="1"/>
          </p:cNvSpPr>
          <p:nvPr>
            <p:ph type="title"/>
          </p:nvPr>
        </p:nvSpPr>
        <p:spPr>
          <a:xfrm>
            <a:off x="457200" y="14094"/>
            <a:ext cx="8229600" cy="1143000"/>
          </a:xfrm>
        </p:spPr>
        <p:txBody>
          <a:bodyPr>
            <a:normAutofit/>
          </a:bodyPr>
          <a:lstStyle/>
          <a:p>
            <a:r>
              <a:rPr lang="en-US" dirty="0" smtClean="0"/>
              <a:t>Actual evapotranspiration</a:t>
            </a:r>
            <a:endParaRPr lang="en-US" dirty="0"/>
          </a:p>
        </p:txBody>
      </p:sp>
      <p:sp>
        <p:nvSpPr>
          <p:cNvPr id="3" name="Content Placeholder 2"/>
          <p:cNvSpPr>
            <a:spLocks noGrp="1"/>
          </p:cNvSpPr>
          <p:nvPr>
            <p:ph idx="1"/>
          </p:nvPr>
        </p:nvSpPr>
        <p:spPr>
          <a:xfrm>
            <a:off x="457200" y="1068268"/>
            <a:ext cx="8229600" cy="4525963"/>
          </a:xfrm>
        </p:spPr>
        <p:txBody>
          <a:bodyPr>
            <a:normAutofit/>
          </a:bodyPr>
          <a:lstStyle/>
          <a:p>
            <a:r>
              <a:rPr lang="en-US" sz="2000" u="sng" dirty="0" smtClean="0"/>
              <a:t>Actual evapotranspiration </a:t>
            </a:r>
            <a:r>
              <a:rPr lang="en-US" sz="2000" dirty="0" smtClean="0"/>
              <a:t>(AET) is the amount of water available for plant growth. AET = min(PPT, PET), i.e. may be limited by water (rainfall) or energy</a:t>
            </a:r>
          </a:p>
          <a:p>
            <a:r>
              <a:rPr lang="en-US" sz="2000" dirty="0" smtClean="0"/>
              <a:t>In Mediterranean-type climate, AET peaks in spring when water availability coincides with warming temperatures, with a secondary peak in fall when rains return</a:t>
            </a:r>
            <a:endParaRPr lang="en-US" sz="20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15</a:t>
            </a:fld>
            <a:endParaRPr lang="en-US"/>
          </a:p>
        </p:txBody>
      </p:sp>
      <p:grpSp>
        <p:nvGrpSpPr>
          <p:cNvPr id="20" name="Group 19"/>
          <p:cNvGrpSpPr/>
          <p:nvPr/>
        </p:nvGrpSpPr>
        <p:grpSpPr>
          <a:xfrm>
            <a:off x="2768031" y="5058697"/>
            <a:ext cx="4059778" cy="1128978"/>
            <a:chOff x="2768031" y="5058697"/>
            <a:chExt cx="4059778" cy="1128978"/>
          </a:xfrm>
        </p:grpSpPr>
        <p:sp>
          <p:nvSpPr>
            <p:cNvPr id="18" name="Freeform 17"/>
            <p:cNvSpPr/>
            <p:nvPr/>
          </p:nvSpPr>
          <p:spPr>
            <a:xfrm>
              <a:off x="2768031" y="5058697"/>
              <a:ext cx="4059778" cy="1128978"/>
            </a:xfrm>
            <a:custGeom>
              <a:avLst/>
              <a:gdLst>
                <a:gd name="connsiteX0" fmla="*/ 10855 w 4059778"/>
                <a:gd name="connsiteY0" fmla="*/ 1118123 h 1128978"/>
                <a:gd name="connsiteX1" fmla="*/ 0 w 4059778"/>
                <a:gd name="connsiteY1" fmla="*/ 293100 h 1128978"/>
                <a:gd name="connsiteX2" fmla="*/ 379926 w 4059778"/>
                <a:gd name="connsiteY2" fmla="*/ 217111 h 1128978"/>
                <a:gd name="connsiteX3" fmla="*/ 727286 w 4059778"/>
                <a:gd name="connsiteY3" fmla="*/ 206256 h 1128978"/>
                <a:gd name="connsiteX4" fmla="*/ 1107212 w 4059778"/>
                <a:gd name="connsiteY4" fmla="*/ 0 h 1128978"/>
                <a:gd name="connsiteX5" fmla="*/ 1497993 w 4059778"/>
                <a:gd name="connsiteY5" fmla="*/ 792456 h 1128978"/>
                <a:gd name="connsiteX6" fmla="*/ 1845354 w 4059778"/>
                <a:gd name="connsiteY6" fmla="*/ 1052989 h 1128978"/>
                <a:gd name="connsiteX7" fmla="*/ 2203570 w 4059778"/>
                <a:gd name="connsiteY7" fmla="*/ 1085556 h 1128978"/>
                <a:gd name="connsiteX8" fmla="*/ 2583495 w 4059778"/>
                <a:gd name="connsiteY8" fmla="*/ 1052989 h 1128978"/>
                <a:gd name="connsiteX9" fmla="*/ 2941711 w 4059778"/>
                <a:gd name="connsiteY9" fmla="*/ 933578 h 1128978"/>
                <a:gd name="connsiteX10" fmla="*/ 3299927 w 4059778"/>
                <a:gd name="connsiteY10" fmla="*/ 683900 h 1128978"/>
                <a:gd name="connsiteX11" fmla="*/ 3658143 w 4059778"/>
                <a:gd name="connsiteY11" fmla="*/ 86845 h 1128978"/>
                <a:gd name="connsiteX12" fmla="*/ 4059778 w 4059778"/>
                <a:gd name="connsiteY12" fmla="*/ 271389 h 1128978"/>
                <a:gd name="connsiteX13" fmla="*/ 4038068 w 4059778"/>
                <a:gd name="connsiteY13" fmla="*/ 1128978 h 112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9778" h="1128978">
                  <a:moveTo>
                    <a:pt x="10855" y="1118123"/>
                  </a:moveTo>
                  <a:lnTo>
                    <a:pt x="0" y="293100"/>
                  </a:lnTo>
                  <a:lnTo>
                    <a:pt x="379926" y="217111"/>
                  </a:lnTo>
                  <a:lnTo>
                    <a:pt x="727286" y="206256"/>
                  </a:lnTo>
                  <a:lnTo>
                    <a:pt x="1107212" y="0"/>
                  </a:lnTo>
                  <a:lnTo>
                    <a:pt x="1497993" y="792456"/>
                  </a:lnTo>
                  <a:lnTo>
                    <a:pt x="1845354" y="1052989"/>
                  </a:lnTo>
                  <a:lnTo>
                    <a:pt x="2203570" y="1085556"/>
                  </a:lnTo>
                  <a:lnTo>
                    <a:pt x="2583495" y="1052989"/>
                  </a:lnTo>
                  <a:lnTo>
                    <a:pt x="2941711" y="933578"/>
                  </a:lnTo>
                  <a:lnTo>
                    <a:pt x="3299927" y="683900"/>
                  </a:lnTo>
                  <a:lnTo>
                    <a:pt x="3658143" y="86845"/>
                  </a:lnTo>
                  <a:lnTo>
                    <a:pt x="4059778" y="271389"/>
                  </a:lnTo>
                  <a:lnTo>
                    <a:pt x="4038068" y="1128978"/>
                  </a:lnTo>
                </a:path>
              </a:pathLst>
            </a:custGeom>
            <a:solidFill>
              <a:srgbClr val="008000"/>
            </a:solidFill>
            <a:ln w="57150" cmpd="sng">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19" name="TextBox 18"/>
            <p:cNvSpPr txBox="1"/>
            <p:nvPr/>
          </p:nvSpPr>
          <p:spPr>
            <a:xfrm>
              <a:off x="3269086" y="5604859"/>
              <a:ext cx="574308" cy="369332"/>
            </a:xfrm>
            <a:prstGeom prst="rect">
              <a:avLst/>
            </a:prstGeom>
            <a:solidFill>
              <a:schemeClr val="bg1"/>
            </a:solidFill>
          </p:spPr>
          <p:txBody>
            <a:bodyPr wrap="none" rtlCol="0">
              <a:spAutoFit/>
            </a:bodyPr>
            <a:lstStyle/>
            <a:p>
              <a:r>
                <a:rPr lang="en-US" dirty="0" smtClean="0"/>
                <a:t>AET</a:t>
              </a:r>
              <a:endParaRPr lang="en-US" dirty="0"/>
            </a:p>
          </p:txBody>
        </p:sp>
      </p:grpSp>
    </p:spTree>
    <p:extLst>
      <p:ext uri="{BB962C8B-B14F-4D97-AF65-F5344CB8AC3E}">
        <p14:creationId xmlns:p14="http://schemas.microsoft.com/office/powerpoint/2010/main" val="21312493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30" name="Group 29"/>
          <p:cNvGrpSpPr/>
          <p:nvPr/>
        </p:nvGrpSpPr>
        <p:grpSpPr>
          <a:xfrm>
            <a:off x="1630040" y="3368259"/>
            <a:ext cx="5408023" cy="3505200"/>
            <a:chOff x="1630040" y="3368259"/>
            <a:chExt cx="5408023" cy="3505200"/>
          </a:xfrm>
        </p:grpSpPr>
        <p:pic>
          <p:nvPicPr>
            <p:cNvPr id="31" name="Picture 30" descr="cwd.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30040" y="3368259"/>
              <a:ext cx="5408023" cy="3505200"/>
            </a:xfrm>
            <a:prstGeom prst="rect">
              <a:avLst/>
            </a:prstGeom>
          </p:spPr>
        </p:pic>
        <p:sp>
          <p:nvSpPr>
            <p:cNvPr id="32" name="TextBox 31"/>
            <p:cNvSpPr txBox="1"/>
            <p:nvPr/>
          </p:nvSpPr>
          <p:spPr>
            <a:xfrm>
              <a:off x="4640686" y="5092369"/>
              <a:ext cx="761999" cy="369332"/>
            </a:xfrm>
            <a:prstGeom prst="rect">
              <a:avLst/>
            </a:prstGeom>
            <a:solidFill>
              <a:schemeClr val="bg1"/>
            </a:solidFill>
          </p:spPr>
          <p:txBody>
            <a:bodyPr wrap="square" rtlCol="0">
              <a:spAutoFit/>
            </a:bodyPr>
            <a:lstStyle/>
            <a:p>
              <a:pPr algn="ctr"/>
              <a:r>
                <a:rPr lang="en-US" dirty="0" smtClean="0"/>
                <a:t>CWD</a:t>
              </a:r>
              <a:endParaRPr lang="en-US" dirty="0"/>
            </a:p>
          </p:txBody>
        </p:sp>
        <p:sp>
          <p:nvSpPr>
            <p:cNvPr id="33" name="TextBox 32"/>
            <p:cNvSpPr txBox="1"/>
            <p:nvPr/>
          </p:nvSpPr>
          <p:spPr>
            <a:xfrm>
              <a:off x="5402685" y="4195685"/>
              <a:ext cx="1635378" cy="369332"/>
            </a:xfrm>
            <a:prstGeom prst="rect">
              <a:avLst/>
            </a:prstGeom>
            <a:noFill/>
          </p:spPr>
          <p:txBody>
            <a:bodyPr wrap="square" rtlCol="0">
              <a:spAutoFit/>
            </a:bodyPr>
            <a:lstStyle/>
            <a:p>
              <a:pPr algn="ctr"/>
              <a:r>
                <a:rPr lang="en-US" b="1" dirty="0" smtClean="0">
                  <a:solidFill>
                    <a:srgbClr val="FF0000"/>
                  </a:solidFill>
                </a:rPr>
                <a:t>PET (~temp)</a:t>
              </a:r>
              <a:endParaRPr lang="en-US" b="1" dirty="0">
                <a:solidFill>
                  <a:srgbClr val="FF0000"/>
                </a:solidFill>
              </a:endParaRPr>
            </a:p>
          </p:txBody>
        </p:sp>
        <p:sp>
          <p:nvSpPr>
            <p:cNvPr id="34" name="TextBox 33"/>
            <p:cNvSpPr txBox="1"/>
            <p:nvPr/>
          </p:nvSpPr>
          <p:spPr>
            <a:xfrm>
              <a:off x="3196931" y="3644569"/>
              <a:ext cx="1170618" cy="369332"/>
            </a:xfrm>
            <a:prstGeom prst="rect">
              <a:avLst/>
            </a:prstGeom>
            <a:noFill/>
          </p:spPr>
          <p:txBody>
            <a:bodyPr wrap="square" rtlCol="0">
              <a:spAutoFit/>
            </a:bodyPr>
            <a:lstStyle/>
            <a:p>
              <a:pPr algn="ctr"/>
              <a:r>
                <a:rPr lang="en-US" b="1" dirty="0" smtClean="0">
                  <a:solidFill>
                    <a:srgbClr val="2C2BFB"/>
                  </a:solidFill>
                </a:rPr>
                <a:t>PPT</a:t>
              </a:r>
              <a:endParaRPr lang="en-US" b="1" dirty="0">
                <a:solidFill>
                  <a:srgbClr val="2C2BFB"/>
                </a:solidFill>
              </a:endParaRPr>
            </a:p>
          </p:txBody>
        </p:sp>
      </p:grpSp>
      <p:sp>
        <p:nvSpPr>
          <p:cNvPr id="2" name="Title 1"/>
          <p:cNvSpPr>
            <a:spLocks noGrp="1"/>
          </p:cNvSpPr>
          <p:nvPr>
            <p:ph type="title"/>
          </p:nvPr>
        </p:nvSpPr>
        <p:spPr>
          <a:xfrm>
            <a:off x="457200" y="14094"/>
            <a:ext cx="8229600" cy="1143000"/>
          </a:xfrm>
        </p:spPr>
        <p:txBody>
          <a:bodyPr>
            <a:normAutofit/>
          </a:bodyPr>
          <a:lstStyle/>
          <a:p>
            <a:r>
              <a:rPr lang="en-US" dirty="0" smtClean="0"/>
              <a:t>Water balance and surplus</a:t>
            </a:r>
            <a:endParaRPr lang="en-US" dirty="0"/>
          </a:p>
        </p:txBody>
      </p:sp>
      <p:sp>
        <p:nvSpPr>
          <p:cNvPr id="3" name="Content Placeholder 2"/>
          <p:cNvSpPr>
            <a:spLocks noGrp="1"/>
          </p:cNvSpPr>
          <p:nvPr>
            <p:ph idx="1"/>
          </p:nvPr>
        </p:nvSpPr>
        <p:spPr>
          <a:xfrm>
            <a:off x="457200" y="1068268"/>
            <a:ext cx="8229600" cy="4525963"/>
          </a:xfrm>
        </p:spPr>
        <p:txBody>
          <a:bodyPr>
            <a:normAutofit/>
          </a:bodyPr>
          <a:lstStyle/>
          <a:p>
            <a:r>
              <a:rPr lang="en-US" sz="2200" dirty="0" smtClean="0"/>
              <a:t>‘Surplus’ (from viewpoint of terrestrial ecosystems): rainfall in excess of PET</a:t>
            </a:r>
          </a:p>
          <a:p>
            <a:r>
              <a:rPr lang="en-US" sz="2200" dirty="0" smtClean="0"/>
              <a:t>Not enough energy (warmth) for plants to use it for growth</a:t>
            </a:r>
          </a:p>
          <a:p>
            <a:r>
              <a:rPr lang="en-US" sz="2200" dirty="0" smtClean="0"/>
              <a:t>Runs off into surface waters (streams</a:t>
            </a:r>
            <a:r>
              <a:rPr lang="en-US" sz="2200" dirty="0"/>
              <a:t> </a:t>
            </a:r>
            <a:r>
              <a:rPr lang="en-US" sz="2200" dirty="0" smtClean="0"/>
              <a:t>and rivers) or seeps down into groundwater – </a:t>
            </a:r>
            <a:r>
              <a:rPr lang="en-US" sz="2200" i="1" dirty="0" smtClean="0"/>
              <a:t>this is the water people have access to</a:t>
            </a:r>
            <a:endParaRPr lang="en-US" sz="2200" i="1"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16</a:t>
            </a:fld>
            <a:endParaRPr lang="en-US"/>
          </a:p>
        </p:txBody>
      </p:sp>
      <p:grpSp>
        <p:nvGrpSpPr>
          <p:cNvPr id="9" name="Group 8"/>
          <p:cNvGrpSpPr/>
          <p:nvPr/>
        </p:nvGrpSpPr>
        <p:grpSpPr>
          <a:xfrm>
            <a:off x="2757176" y="3538913"/>
            <a:ext cx="4059778" cy="1802022"/>
            <a:chOff x="2757176" y="3538913"/>
            <a:chExt cx="4059778" cy="1802022"/>
          </a:xfrm>
        </p:grpSpPr>
        <p:sp>
          <p:nvSpPr>
            <p:cNvPr id="6" name="Freeform 5"/>
            <p:cNvSpPr/>
            <p:nvPr/>
          </p:nvSpPr>
          <p:spPr>
            <a:xfrm>
              <a:off x="2757176" y="3538913"/>
              <a:ext cx="1118067" cy="1791167"/>
            </a:xfrm>
            <a:custGeom>
              <a:avLst/>
              <a:gdLst>
                <a:gd name="connsiteX0" fmla="*/ 0 w 1118067"/>
                <a:gd name="connsiteY0" fmla="*/ 1791167 h 1791167"/>
                <a:gd name="connsiteX1" fmla="*/ 0 w 1118067"/>
                <a:gd name="connsiteY1" fmla="*/ 0 h 1791167"/>
                <a:gd name="connsiteX2" fmla="*/ 401636 w 1118067"/>
                <a:gd name="connsiteY2" fmla="*/ 162833 h 1791167"/>
                <a:gd name="connsiteX3" fmla="*/ 748996 w 1118067"/>
                <a:gd name="connsiteY3" fmla="*/ 445078 h 1791167"/>
                <a:gd name="connsiteX4" fmla="*/ 1118067 w 1118067"/>
                <a:gd name="connsiteY4" fmla="*/ 1508922 h 1791167"/>
                <a:gd name="connsiteX5" fmla="*/ 748996 w 1118067"/>
                <a:gd name="connsiteY5" fmla="*/ 1704322 h 1791167"/>
                <a:gd name="connsiteX6" fmla="*/ 369071 w 1118067"/>
                <a:gd name="connsiteY6" fmla="*/ 1726034 h 1791167"/>
                <a:gd name="connsiteX7" fmla="*/ 0 w 1118067"/>
                <a:gd name="connsiteY7" fmla="*/ 1791167 h 1791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18067" h="1791167">
                  <a:moveTo>
                    <a:pt x="0" y="1791167"/>
                  </a:moveTo>
                  <a:lnTo>
                    <a:pt x="0" y="0"/>
                  </a:lnTo>
                  <a:lnTo>
                    <a:pt x="401636" y="162833"/>
                  </a:lnTo>
                  <a:lnTo>
                    <a:pt x="748996" y="445078"/>
                  </a:lnTo>
                  <a:lnTo>
                    <a:pt x="1118067" y="1508922"/>
                  </a:lnTo>
                  <a:lnTo>
                    <a:pt x="748996" y="1704322"/>
                  </a:lnTo>
                  <a:lnTo>
                    <a:pt x="369071" y="1726034"/>
                  </a:lnTo>
                  <a:lnTo>
                    <a:pt x="0" y="1791167"/>
                  </a:lnTo>
                  <a:close/>
                </a:path>
              </a:pathLst>
            </a:cu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2805200" y="4351491"/>
              <a:ext cx="762636" cy="307777"/>
            </a:xfrm>
            <a:prstGeom prst="rect">
              <a:avLst/>
            </a:prstGeom>
            <a:solidFill>
              <a:schemeClr val="bg1"/>
            </a:solidFill>
          </p:spPr>
          <p:txBody>
            <a:bodyPr wrap="none" rtlCol="0">
              <a:spAutoFit/>
            </a:bodyPr>
            <a:lstStyle/>
            <a:p>
              <a:r>
                <a:rPr lang="en-US" sz="1400" dirty="0" smtClean="0"/>
                <a:t>Surplus</a:t>
              </a:r>
              <a:endParaRPr lang="en-US" sz="1400" dirty="0"/>
            </a:p>
          </p:txBody>
        </p:sp>
        <p:sp>
          <p:nvSpPr>
            <p:cNvPr id="8" name="Freeform 7"/>
            <p:cNvSpPr/>
            <p:nvPr/>
          </p:nvSpPr>
          <p:spPr>
            <a:xfrm>
              <a:off x="6437029" y="4570191"/>
              <a:ext cx="379925" cy="770744"/>
            </a:xfrm>
            <a:custGeom>
              <a:avLst/>
              <a:gdLst>
                <a:gd name="connsiteX0" fmla="*/ 0 w 379925"/>
                <a:gd name="connsiteY0" fmla="*/ 564489 h 770744"/>
                <a:gd name="connsiteX1" fmla="*/ 379925 w 379925"/>
                <a:gd name="connsiteY1" fmla="*/ 0 h 770744"/>
                <a:gd name="connsiteX2" fmla="*/ 379925 w 379925"/>
                <a:gd name="connsiteY2" fmla="*/ 770744 h 770744"/>
                <a:gd name="connsiteX3" fmla="*/ 0 w 379925"/>
                <a:gd name="connsiteY3" fmla="*/ 564489 h 770744"/>
              </a:gdLst>
              <a:ahLst/>
              <a:cxnLst>
                <a:cxn ang="0">
                  <a:pos x="connsiteX0" y="connsiteY0"/>
                </a:cxn>
                <a:cxn ang="0">
                  <a:pos x="connsiteX1" y="connsiteY1"/>
                </a:cxn>
                <a:cxn ang="0">
                  <a:pos x="connsiteX2" y="connsiteY2"/>
                </a:cxn>
                <a:cxn ang="0">
                  <a:pos x="connsiteX3" y="connsiteY3"/>
                </a:cxn>
              </a:cxnLst>
              <a:rect l="l" t="t" r="r" b="b"/>
              <a:pathLst>
                <a:path w="379925" h="770744">
                  <a:moveTo>
                    <a:pt x="0" y="564489"/>
                  </a:moveTo>
                  <a:lnTo>
                    <a:pt x="379925" y="0"/>
                  </a:lnTo>
                  <a:lnTo>
                    <a:pt x="379925" y="770744"/>
                  </a:lnTo>
                  <a:lnTo>
                    <a:pt x="0" y="564489"/>
                  </a:lnTo>
                  <a:close/>
                </a:path>
              </a:pathLst>
            </a:custGeom>
            <a:solidFill>
              <a:srgbClr val="3366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667353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One minute discussion:</a:t>
            </a:r>
            <a:endParaRPr lang="en-US" dirty="0"/>
          </a:p>
        </p:txBody>
      </p:sp>
      <p:sp>
        <p:nvSpPr>
          <p:cNvPr id="3" name="Content Placeholder 2"/>
          <p:cNvSpPr>
            <a:spLocks noGrp="1"/>
          </p:cNvSpPr>
          <p:nvPr>
            <p:ph idx="1"/>
          </p:nvPr>
        </p:nvSpPr>
        <p:spPr>
          <a:xfrm>
            <a:off x="457200" y="938398"/>
            <a:ext cx="8229600" cy="4525963"/>
          </a:xfrm>
        </p:spPr>
        <p:txBody>
          <a:bodyPr>
            <a:normAutofit/>
          </a:bodyPr>
          <a:lstStyle/>
          <a:p>
            <a:r>
              <a:rPr lang="en-US" sz="1800" u="sng" dirty="0" smtClean="0"/>
              <a:t>In your own words, explain to a neighbor what climatic water deficit means, and why it’s important in relation to plant growth</a:t>
            </a:r>
            <a:endParaRPr lang="en-US" sz="18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17</a:t>
            </a:fld>
            <a:endParaRPr lang="en-US"/>
          </a:p>
        </p:txBody>
      </p:sp>
      <p:grpSp>
        <p:nvGrpSpPr>
          <p:cNvPr id="21" name="Group 20"/>
          <p:cNvGrpSpPr/>
          <p:nvPr/>
        </p:nvGrpSpPr>
        <p:grpSpPr>
          <a:xfrm>
            <a:off x="1520582" y="1928011"/>
            <a:ext cx="6087700" cy="4428339"/>
            <a:chOff x="1630040" y="3368259"/>
            <a:chExt cx="5408023" cy="3505200"/>
          </a:xfrm>
        </p:grpSpPr>
        <p:pic>
          <p:nvPicPr>
            <p:cNvPr id="10" name="Picture 9" descr="cwd.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630040" y="3368259"/>
              <a:ext cx="5408023" cy="3505200"/>
            </a:xfrm>
            <a:prstGeom prst="rect">
              <a:avLst/>
            </a:prstGeom>
          </p:spPr>
        </p:pic>
        <p:sp>
          <p:nvSpPr>
            <p:cNvPr id="11" name="TextBox 10"/>
            <p:cNvSpPr txBox="1"/>
            <p:nvPr/>
          </p:nvSpPr>
          <p:spPr>
            <a:xfrm>
              <a:off x="4640686" y="5092369"/>
              <a:ext cx="761999" cy="369332"/>
            </a:xfrm>
            <a:prstGeom prst="rect">
              <a:avLst/>
            </a:prstGeom>
            <a:solidFill>
              <a:schemeClr val="bg1"/>
            </a:solidFill>
          </p:spPr>
          <p:txBody>
            <a:bodyPr wrap="square" rtlCol="0">
              <a:spAutoFit/>
            </a:bodyPr>
            <a:lstStyle/>
            <a:p>
              <a:pPr algn="ctr"/>
              <a:r>
                <a:rPr lang="en-US" dirty="0" smtClean="0"/>
                <a:t>CWD</a:t>
              </a:r>
              <a:endParaRPr lang="en-US" dirty="0"/>
            </a:p>
          </p:txBody>
        </p:sp>
        <p:sp>
          <p:nvSpPr>
            <p:cNvPr id="12" name="TextBox 11"/>
            <p:cNvSpPr txBox="1"/>
            <p:nvPr/>
          </p:nvSpPr>
          <p:spPr>
            <a:xfrm>
              <a:off x="5402685" y="4195685"/>
              <a:ext cx="1635378" cy="369332"/>
            </a:xfrm>
            <a:prstGeom prst="rect">
              <a:avLst/>
            </a:prstGeom>
            <a:noFill/>
          </p:spPr>
          <p:txBody>
            <a:bodyPr wrap="square" rtlCol="0">
              <a:spAutoFit/>
            </a:bodyPr>
            <a:lstStyle/>
            <a:p>
              <a:pPr algn="ctr"/>
              <a:r>
                <a:rPr lang="en-US" b="1" dirty="0" smtClean="0">
                  <a:solidFill>
                    <a:srgbClr val="FF0000"/>
                  </a:solidFill>
                </a:rPr>
                <a:t>PET (~temp)</a:t>
              </a:r>
              <a:endParaRPr lang="en-US" b="1" dirty="0">
                <a:solidFill>
                  <a:srgbClr val="FF0000"/>
                </a:solidFill>
              </a:endParaRPr>
            </a:p>
          </p:txBody>
        </p:sp>
        <p:sp>
          <p:nvSpPr>
            <p:cNvPr id="13" name="TextBox 12"/>
            <p:cNvSpPr txBox="1"/>
            <p:nvPr/>
          </p:nvSpPr>
          <p:spPr>
            <a:xfrm>
              <a:off x="3196931" y="3644569"/>
              <a:ext cx="1170618" cy="369332"/>
            </a:xfrm>
            <a:prstGeom prst="rect">
              <a:avLst/>
            </a:prstGeom>
            <a:noFill/>
          </p:spPr>
          <p:txBody>
            <a:bodyPr wrap="square" rtlCol="0">
              <a:spAutoFit/>
            </a:bodyPr>
            <a:lstStyle/>
            <a:p>
              <a:pPr algn="ctr"/>
              <a:r>
                <a:rPr lang="en-US" b="1" dirty="0" smtClean="0">
                  <a:solidFill>
                    <a:srgbClr val="2C2BFB"/>
                  </a:solidFill>
                </a:rPr>
                <a:t>PPT</a:t>
              </a:r>
              <a:endParaRPr lang="en-US" b="1" dirty="0">
                <a:solidFill>
                  <a:srgbClr val="2C2BFB"/>
                </a:solidFill>
              </a:endParaRPr>
            </a:p>
          </p:txBody>
        </p:sp>
      </p:grpSp>
    </p:spTree>
    <p:extLst>
      <p:ext uri="{BB962C8B-B14F-4D97-AF65-F5344CB8AC3E}">
        <p14:creationId xmlns:p14="http://schemas.microsoft.com/office/powerpoint/2010/main" val="3768174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20160301_120931.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274170" y="2394407"/>
            <a:ext cx="3775680" cy="2623968"/>
          </a:xfrm>
          <a:prstGeom prst="rect">
            <a:avLst/>
          </a:prstGeom>
        </p:spPr>
      </p:pic>
      <p:sp>
        <p:nvSpPr>
          <p:cNvPr id="3" name="Content Placeholder 2"/>
          <p:cNvSpPr>
            <a:spLocks noGrp="1"/>
          </p:cNvSpPr>
          <p:nvPr>
            <p:ph idx="1"/>
          </p:nvPr>
        </p:nvSpPr>
        <p:spPr>
          <a:xfrm>
            <a:off x="457200" y="1068268"/>
            <a:ext cx="8229600" cy="4525963"/>
          </a:xfrm>
        </p:spPr>
        <p:txBody>
          <a:bodyPr>
            <a:normAutofit/>
          </a:bodyPr>
          <a:lstStyle/>
          <a:p>
            <a:r>
              <a:rPr lang="en-US" sz="1800" dirty="0" smtClean="0"/>
              <a:t>Drop leaves = deciduous</a:t>
            </a:r>
          </a:p>
          <a:p>
            <a:r>
              <a:rPr lang="en-US" sz="1800" dirty="0" smtClean="0"/>
              <a:t>Go dormant = annual or ephemeral plants</a:t>
            </a:r>
            <a:endParaRPr lang="en-US" sz="18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18</a:t>
            </a:fld>
            <a:endParaRPr lang="en-US" dirty="0"/>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13564" y="2209528"/>
            <a:ext cx="4357642" cy="3268232"/>
          </a:xfrm>
          <a:prstGeom prst="rect">
            <a:avLst/>
          </a:prstGeom>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226377" y="4000320"/>
            <a:ext cx="2240880" cy="2240880"/>
          </a:xfrm>
          <a:prstGeom prst="rect">
            <a:avLst/>
          </a:prstGeom>
        </p:spPr>
      </p:pic>
      <p:sp>
        <p:nvSpPr>
          <p:cNvPr id="10" name="Title 1"/>
          <p:cNvSpPr txBox="1">
            <a:spLocks/>
          </p:cNvSpPr>
          <p:nvPr/>
        </p:nvSpPr>
        <p:spPr>
          <a:xfrm>
            <a:off x="457200" y="14094"/>
            <a:ext cx="8229600" cy="1143000"/>
          </a:xfrm>
          <a:prstGeom prst="rect">
            <a:avLst/>
          </a:prstGeom>
        </p:spPr>
        <p:txBody>
          <a:bodyPr vert="horz" lIns="91440" tIns="45720" rIns="91440" bIns="45720" rtlCol="0" anchor="ctr">
            <a:normAutofit fontScale="90000"/>
          </a:bodyPr>
          <a:lstStyle>
            <a:lvl1pPr algn="l" defTabSz="457200" rtl="0" eaLnBrk="1" latinLnBrk="0" hangingPunct="1">
              <a:spcBef>
                <a:spcPct val="0"/>
              </a:spcBef>
              <a:buNone/>
              <a:defRPr sz="4400" u="sng" kern="1200">
                <a:solidFill>
                  <a:schemeClr val="tx1"/>
                </a:solidFill>
                <a:latin typeface="+mj-lt"/>
                <a:ea typeface="+mj-ea"/>
                <a:cs typeface="+mj-cs"/>
              </a:defRPr>
            </a:lvl1pPr>
          </a:lstStyle>
          <a:p>
            <a:r>
              <a:rPr lang="en-US" dirty="0" smtClean="0"/>
              <a:t>Dealing with summer dry season-I</a:t>
            </a:r>
            <a:endParaRPr lang="en-US" dirty="0"/>
          </a:p>
        </p:txBody>
      </p:sp>
      <p:sp>
        <p:nvSpPr>
          <p:cNvPr id="11" name="TextBox 10"/>
          <p:cNvSpPr txBox="1"/>
          <p:nvPr/>
        </p:nvSpPr>
        <p:spPr>
          <a:xfrm>
            <a:off x="7931" y="5583403"/>
            <a:ext cx="2299963" cy="646331"/>
          </a:xfrm>
          <a:prstGeom prst="rect">
            <a:avLst/>
          </a:prstGeom>
          <a:noFill/>
        </p:spPr>
        <p:txBody>
          <a:bodyPr wrap="none" rtlCol="0">
            <a:spAutoFit/>
          </a:bodyPr>
          <a:lstStyle/>
          <a:p>
            <a:r>
              <a:rPr lang="en-US" i="1" dirty="0" err="1" smtClean="0"/>
              <a:t>Aesculus</a:t>
            </a:r>
            <a:r>
              <a:rPr lang="en-US" i="1" dirty="0" smtClean="0"/>
              <a:t> californica</a:t>
            </a:r>
          </a:p>
          <a:p>
            <a:r>
              <a:rPr lang="en-US" dirty="0" smtClean="0"/>
              <a:t>California buckeye</a:t>
            </a:r>
            <a:endParaRPr lang="en-US" dirty="0"/>
          </a:p>
        </p:txBody>
      </p:sp>
      <p:sp>
        <p:nvSpPr>
          <p:cNvPr id="14" name="Rectangle 13"/>
          <p:cNvSpPr/>
          <p:nvPr/>
        </p:nvSpPr>
        <p:spPr>
          <a:xfrm>
            <a:off x="4613564" y="5473454"/>
            <a:ext cx="2690507" cy="646331"/>
          </a:xfrm>
          <a:prstGeom prst="rect">
            <a:avLst/>
          </a:prstGeom>
        </p:spPr>
        <p:txBody>
          <a:bodyPr wrap="none">
            <a:spAutoFit/>
          </a:bodyPr>
          <a:lstStyle/>
          <a:p>
            <a:r>
              <a:rPr lang="en-US" i="1" dirty="0" err="1"/>
              <a:t>Eschscholzia</a:t>
            </a:r>
            <a:r>
              <a:rPr lang="en-US" i="1" dirty="0"/>
              <a:t> </a:t>
            </a:r>
            <a:r>
              <a:rPr lang="en-US" i="1" dirty="0" smtClean="0"/>
              <a:t>californica</a:t>
            </a:r>
          </a:p>
          <a:p>
            <a:r>
              <a:rPr lang="en-US" dirty="0"/>
              <a:t>California </a:t>
            </a:r>
            <a:r>
              <a:rPr lang="en-US" dirty="0" smtClean="0"/>
              <a:t>poppy</a:t>
            </a:r>
            <a:endParaRPr lang="en-US" dirty="0"/>
          </a:p>
        </p:txBody>
      </p:sp>
    </p:spTree>
    <p:extLst>
      <p:ext uri="{BB962C8B-B14F-4D97-AF65-F5344CB8AC3E}">
        <p14:creationId xmlns:p14="http://schemas.microsoft.com/office/powerpoint/2010/main" val="49072317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20160301_120931.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rot="5400000">
            <a:off x="-274170" y="2394407"/>
            <a:ext cx="3775680" cy="2623968"/>
          </a:xfrm>
          <a:prstGeom prst="rect">
            <a:avLst/>
          </a:prstGeom>
        </p:spPr>
      </p:pic>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19</a:t>
            </a:fld>
            <a:endParaRPr lang="en-US" dirty="0"/>
          </a:p>
        </p:txBody>
      </p:sp>
      <p:sp>
        <p:nvSpPr>
          <p:cNvPr id="10" name="Title 1"/>
          <p:cNvSpPr txBox="1">
            <a:spLocks/>
          </p:cNvSpPr>
          <p:nvPr/>
        </p:nvSpPr>
        <p:spPr>
          <a:xfrm>
            <a:off x="457200" y="14094"/>
            <a:ext cx="8229600" cy="1143000"/>
          </a:xfrm>
          <a:prstGeom prst="rect">
            <a:avLst/>
          </a:prstGeom>
        </p:spPr>
        <p:txBody>
          <a:bodyPr vert="horz" lIns="91440" tIns="45720" rIns="91440" bIns="45720" rtlCol="0" anchor="ctr">
            <a:normAutofit fontScale="97500"/>
          </a:bodyPr>
          <a:lstStyle>
            <a:lvl1pPr algn="l" defTabSz="457200" rtl="0" eaLnBrk="1" latinLnBrk="0" hangingPunct="1">
              <a:spcBef>
                <a:spcPct val="0"/>
              </a:spcBef>
              <a:buNone/>
              <a:defRPr sz="4400" u="sng" kern="1200">
                <a:solidFill>
                  <a:schemeClr val="tx1"/>
                </a:solidFill>
                <a:latin typeface="+mj-lt"/>
                <a:ea typeface="+mj-ea"/>
                <a:cs typeface="+mj-cs"/>
              </a:defRPr>
            </a:lvl1pPr>
          </a:lstStyle>
          <a:p>
            <a:r>
              <a:rPr lang="en-US" dirty="0" smtClean="0"/>
              <a:t>Coolest tree on campus!</a:t>
            </a:r>
            <a:endParaRPr lang="en-US" dirty="0"/>
          </a:p>
        </p:txBody>
      </p:sp>
      <p:sp>
        <p:nvSpPr>
          <p:cNvPr id="11" name="TextBox 10"/>
          <p:cNvSpPr txBox="1"/>
          <p:nvPr/>
        </p:nvSpPr>
        <p:spPr>
          <a:xfrm>
            <a:off x="7931" y="5583403"/>
            <a:ext cx="2299963" cy="646331"/>
          </a:xfrm>
          <a:prstGeom prst="rect">
            <a:avLst/>
          </a:prstGeom>
          <a:noFill/>
        </p:spPr>
        <p:txBody>
          <a:bodyPr wrap="none" rtlCol="0">
            <a:spAutoFit/>
          </a:bodyPr>
          <a:lstStyle/>
          <a:p>
            <a:r>
              <a:rPr lang="en-US" i="1" dirty="0" err="1" smtClean="0"/>
              <a:t>Aesculus</a:t>
            </a:r>
            <a:r>
              <a:rPr lang="en-US" i="1" dirty="0" smtClean="0"/>
              <a:t> californica</a:t>
            </a:r>
          </a:p>
          <a:p>
            <a:r>
              <a:rPr lang="en-US" dirty="0" smtClean="0"/>
              <a:t>California buckeye</a:t>
            </a:r>
            <a:endParaRPr lang="en-US" dirty="0"/>
          </a:p>
        </p:txBody>
      </p:sp>
      <p:sp>
        <p:nvSpPr>
          <p:cNvPr id="13" name="TextBox 12"/>
          <p:cNvSpPr txBox="1"/>
          <p:nvPr/>
        </p:nvSpPr>
        <p:spPr>
          <a:xfrm>
            <a:off x="4613564" y="5483055"/>
            <a:ext cx="184666" cy="369332"/>
          </a:xfrm>
          <a:prstGeom prst="rect">
            <a:avLst/>
          </a:prstGeom>
          <a:noFill/>
        </p:spPr>
        <p:txBody>
          <a:bodyPr wrap="none" rtlCol="0">
            <a:spAutoFit/>
          </a:bodyPr>
          <a:lstStyle/>
          <a:p>
            <a:endParaRPr lang="en-US" dirty="0" smtClean="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169831" y="1338534"/>
            <a:ext cx="5516969" cy="4695293"/>
          </a:xfrm>
          <a:prstGeom prst="rect">
            <a:avLst/>
          </a:prstGeom>
        </p:spPr>
      </p:pic>
      <p:cxnSp>
        <p:nvCxnSpPr>
          <p:cNvPr id="16" name="Straight Arrow Connector 15"/>
          <p:cNvCxnSpPr>
            <a:stCxn id="12" idx="0"/>
          </p:cNvCxnSpPr>
          <p:nvPr/>
        </p:nvCxnSpPr>
        <p:spPr>
          <a:xfrm flipV="1">
            <a:off x="2925654" y="3136320"/>
            <a:ext cx="3260342" cy="570071"/>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1255069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87399" y="177794"/>
            <a:ext cx="7907868" cy="1143000"/>
          </a:xfrm>
        </p:spPr>
        <p:txBody>
          <a:bodyPr>
            <a:normAutofit/>
          </a:bodyPr>
          <a:lstStyle/>
          <a:p>
            <a:pPr algn="l"/>
            <a:r>
              <a:rPr lang="en-US" u="sng" dirty="0" smtClean="0"/>
              <a:t>Learning Goals</a:t>
            </a:r>
            <a:endParaRPr lang="en-US" u="sng" dirty="0"/>
          </a:p>
        </p:txBody>
      </p:sp>
      <p:sp>
        <p:nvSpPr>
          <p:cNvPr id="3" name="TextBox 2"/>
          <p:cNvSpPr txBox="1"/>
          <p:nvPr/>
        </p:nvSpPr>
        <p:spPr>
          <a:xfrm>
            <a:off x="368299" y="1549400"/>
            <a:ext cx="8775701" cy="5509200"/>
          </a:xfrm>
          <a:prstGeom prst="rect">
            <a:avLst/>
          </a:prstGeom>
          <a:noFill/>
        </p:spPr>
        <p:txBody>
          <a:bodyPr wrap="square" rtlCol="0">
            <a:spAutoFit/>
          </a:bodyPr>
          <a:lstStyle/>
          <a:p>
            <a:pPr marL="285750" indent="-285750">
              <a:buFont typeface="Arial"/>
              <a:buChar char="•"/>
            </a:pPr>
            <a:r>
              <a:rPr lang="en-US" sz="3200" dirty="0" smtClean="0"/>
              <a:t>Water and energy (i.e. temperature) as limits to plant growth</a:t>
            </a:r>
          </a:p>
          <a:p>
            <a:pPr marL="285750" indent="-285750">
              <a:buFont typeface="Arial"/>
              <a:buChar char="•"/>
            </a:pPr>
            <a:endParaRPr lang="en-US" sz="3200" dirty="0"/>
          </a:p>
          <a:p>
            <a:pPr marL="285750" indent="-285750">
              <a:buFont typeface="Arial"/>
              <a:buChar char="•"/>
            </a:pPr>
            <a:r>
              <a:rPr lang="en-US" sz="3200" dirty="0" smtClean="0"/>
              <a:t>Ecosystem water balance concepts</a:t>
            </a:r>
          </a:p>
          <a:p>
            <a:pPr marL="285750" indent="-285750">
              <a:buFont typeface="Arial"/>
              <a:buChar char="•"/>
            </a:pPr>
            <a:endParaRPr lang="en-US" sz="3200" dirty="0"/>
          </a:p>
          <a:p>
            <a:pPr marL="285750" indent="-285750">
              <a:buFont typeface="Arial"/>
              <a:buChar char="•"/>
            </a:pPr>
            <a:r>
              <a:rPr lang="en-US" sz="3200" dirty="0" smtClean="0"/>
              <a:t>Plant strategies to survive the summer dry season</a:t>
            </a:r>
          </a:p>
          <a:p>
            <a:pPr marL="285750" indent="-285750">
              <a:buFont typeface="Arial"/>
              <a:buChar char="•"/>
            </a:pPr>
            <a:endParaRPr lang="en-US" sz="3200" dirty="0"/>
          </a:p>
          <a:p>
            <a:pPr marL="285750" indent="-285750">
              <a:buFont typeface="Arial"/>
              <a:buChar char="•"/>
            </a:pPr>
            <a:r>
              <a:rPr lang="en-US" sz="3200" dirty="0" smtClean="0"/>
              <a:t>Ecological niche and limits to species distributions</a:t>
            </a:r>
            <a:endParaRPr lang="en-US" sz="3200" dirty="0"/>
          </a:p>
          <a:p>
            <a:pPr marL="285750" indent="-285750">
              <a:buFont typeface="Arial"/>
              <a:buChar char="•"/>
            </a:pPr>
            <a:endParaRPr lang="en-US" sz="3200" dirty="0"/>
          </a:p>
        </p:txBody>
      </p:sp>
    </p:spTree>
    <p:extLst>
      <p:ext uri="{BB962C8B-B14F-4D97-AF65-F5344CB8AC3E}">
        <p14:creationId xmlns:p14="http://schemas.microsoft.com/office/powerpoint/2010/main" val="1085594000"/>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fontScale="90000"/>
          </a:bodyPr>
          <a:lstStyle/>
          <a:p>
            <a:r>
              <a:rPr lang="en-US" dirty="0" smtClean="0"/>
              <a:t>Dealing with summer dry season-II</a:t>
            </a:r>
            <a:endParaRPr lang="en-US" dirty="0"/>
          </a:p>
        </p:txBody>
      </p:sp>
      <p:sp>
        <p:nvSpPr>
          <p:cNvPr id="3" name="Content Placeholder 2"/>
          <p:cNvSpPr>
            <a:spLocks noGrp="1"/>
          </p:cNvSpPr>
          <p:nvPr>
            <p:ph idx="1"/>
          </p:nvPr>
        </p:nvSpPr>
        <p:spPr>
          <a:xfrm>
            <a:off x="457200" y="1068268"/>
            <a:ext cx="8229600" cy="4525963"/>
          </a:xfrm>
        </p:spPr>
        <p:txBody>
          <a:bodyPr>
            <a:normAutofit/>
          </a:bodyPr>
          <a:lstStyle/>
          <a:p>
            <a:r>
              <a:rPr lang="en-US" sz="2400" dirty="0" smtClean="0"/>
              <a:t>Find water</a:t>
            </a:r>
          </a:p>
          <a:p>
            <a:pPr lvl="1"/>
            <a:r>
              <a:rPr lang="en-US" sz="2000" dirty="0" smtClean="0"/>
              <a:t>Deep roots</a:t>
            </a:r>
            <a:endParaRPr lang="en-US" sz="2000" dirty="0"/>
          </a:p>
          <a:p>
            <a:pPr lvl="1"/>
            <a:r>
              <a:rPr lang="en-US" sz="2000" dirty="0" smtClean="0"/>
              <a:t>Grow by rivers or streams</a:t>
            </a:r>
            <a:endParaRPr lang="en-US" sz="16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20</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1520" y="2592000"/>
            <a:ext cx="4734720" cy="3551040"/>
          </a:xfrm>
          <a:prstGeom prst="rect">
            <a:avLst/>
          </a:prstGeom>
        </p:spPr>
      </p:pic>
      <p:sp>
        <p:nvSpPr>
          <p:cNvPr id="7" name="TextBox 6"/>
          <p:cNvSpPr txBox="1"/>
          <p:nvPr/>
        </p:nvSpPr>
        <p:spPr>
          <a:xfrm>
            <a:off x="644769" y="6073920"/>
            <a:ext cx="4491471" cy="369332"/>
          </a:xfrm>
          <a:prstGeom prst="rect">
            <a:avLst/>
          </a:prstGeom>
          <a:noFill/>
        </p:spPr>
        <p:txBody>
          <a:bodyPr wrap="none" rtlCol="0">
            <a:spAutoFit/>
          </a:bodyPr>
          <a:lstStyle/>
          <a:p>
            <a:r>
              <a:rPr lang="en-US" dirty="0" smtClean="0"/>
              <a:t>Fractured bedrock (with water and roots)</a:t>
            </a:r>
            <a:endParaRPr lang="en-US" dirty="0"/>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57702" y="2605876"/>
            <a:ext cx="2922768" cy="3537164"/>
          </a:xfrm>
          <a:prstGeom prst="rect">
            <a:avLst/>
          </a:prstGeom>
        </p:spPr>
      </p:pic>
      <p:sp>
        <p:nvSpPr>
          <p:cNvPr id="9" name="TextBox 8"/>
          <p:cNvSpPr txBox="1"/>
          <p:nvPr/>
        </p:nvSpPr>
        <p:spPr>
          <a:xfrm>
            <a:off x="5368670" y="1563840"/>
            <a:ext cx="3011800" cy="923330"/>
          </a:xfrm>
          <a:prstGeom prst="rect">
            <a:avLst/>
          </a:prstGeom>
          <a:noFill/>
        </p:spPr>
        <p:txBody>
          <a:bodyPr wrap="none" rtlCol="0">
            <a:spAutoFit/>
          </a:bodyPr>
          <a:lstStyle/>
          <a:p>
            <a:r>
              <a:rPr lang="en-US" dirty="0" smtClean="0"/>
              <a:t>Oak roots go 5-10+ m deep</a:t>
            </a:r>
          </a:p>
          <a:p>
            <a:r>
              <a:rPr lang="en-US" dirty="0" smtClean="0"/>
              <a:t>World record for any plant:</a:t>
            </a:r>
          </a:p>
          <a:p>
            <a:r>
              <a:rPr lang="en-US" dirty="0"/>
              <a:t>	</a:t>
            </a:r>
            <a:r>
              <a:rPr lang="en-US" dirty="0" smtClean="0"/>
              <a:t>58 m (Australia)</a:t>
            </a:r>
            <a:endParaRPr lang="en-US" dirty="0"/>
          </a:p>
        </p:txBody>
      </p:sp>
    </p:spTree>
    <p:extLst>
      <p:ext uri="{BB962C8B-B14F-4D97-AF65-F5344CB8AC3E}">
        <p14:creationId xmlns:p14="http://schemas.microsoft.com/office/powerpoint/2010/main" val="1598649645"/>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fontScale="90000"/>
          </a:bodyPr>
          <a:lstStyle/>
          <a:p>
            <a:r>
              <a:rPr lang="en-US" dirty="0" smtClean="0"/>
              <a:t>Dealing with summer dry season-III</a:t>
            </a:r>
            <a:endParaRPr lang="en-US" dirty="0"/>
          </a:p>
        </p:txBody>
      </p:sp>
      <p:sp>
        <p:nvSpPr>
          <p:cNvPr id="3" name="Content Placeholder 2"/>
          <p:cNvSpPr>
            <a:spLocks noGrp="1"/>
          </p:cNvSpPr>
          <p:nvPr>
            <p:ph idx="1"/>
          </p:nvPr>
        </p:nvSpPr>
        <p:spPr>
          <a:xfrm>
            <a:off x="457200" y="1068268"/>
            <a:ext cx="8229600" cy="4525963"/>
          </a:xfrm>
        </p:spPr>
        <p:txBody>
          <a:bodyPr>
            <a:normAutofit/>
          </a:bodyPr>
          <a:lstStyle/>
          <a:p>
            <a:r>
              <a:rPr lang="en-US" sz="2000" dirty="0" smtClean="0"/>
              <a:t>Tough it out = drought tolerance</a:t>
            </a:r>
          </a:p>
          <a:p>
            <a:r>
              <a:rPr lang="en-US" sz="2000" dirty="0"/>
              <a:t>Water is ‘pulled’ up from soil to replace water lost from the leaves, creating water stress in the </a:t>
            </a:r>
            <a:r>
              <a:rPr lang="en-US" sz="2000" dirty="0" smtClean="0"/>
              <a:t>plant</a:t>
            </a:r>
          </a:p>
          <a:p>
            <a:r>
              <a:rPr lang="en-US" sz="2000" dirty="0" smtClean="0"/>
              <a:t>Very dense wood and other features allow plants to continue functioning under severe water stress</a:t>
            </a:r>
          </a:p>
          <a:p>
            <a:r>
              <a:rPr lang="en-US" sz="2000" dirty="0" smtClean="0"/>
              <a:t>(Fun fact: In the most drought tolerant plants, water can be under -10 </a:t>
            </a:r>
            <a:r>
              <a:rPr lang="en-US" sz="2000" dirty="0" err="1" smtClean="0"/>
              <a:t>MPa</a:t>
            </a:r>
            <a:r>
              <a:rPr lang="en-US" sz="2000" dirty="0" smtClean="0"/>
              <a:t> pressure inside vessels = -100 </a:t>
            </a:r>
            <a:r>
              <a:rPr lang="en-US" sz="2000" dirty="0" err="1" smtClean="0"/>
              <a:t>atm</a:t>
            </a:r>
            <a:r>
              <a:rPr lang="en-US" sz="2000" dirty="0" smtClean="0"/>
              <a:t>)</a:t>
            </a:r>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21</a:t>
            </a:fld>
            <a:endParaRPr lang="en-US"/>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855327" y="3490560"/>
            <a:ext cx="3110278" cy="2834698"/>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94108" y="3490560"/>
            <a:ext cx="3118184" cy="2403600"/>
          </a:xfrm>
          <a:prstGeom prst="rect">
            <a:avLst/>
          </a:prstGeom>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03715" y="4852105"/>
            <a:ext cx="1829538" cy="1853770"/>
          </a:xfrm>
          <a:prstGeom prst="rect">
            <a:avLst/>
          </a:prstGeom>
        </p:spPr>
      </p:pic>
      <p:sp>
        <p:nvSpPr>
          <p:cNvPr id="9" name="TextBox 8"/>
          <p:cNvSpPr txBox="1"/>
          <p:nvPr/>
        </p:nvSpPr>
        <p:spPr>
          <a:xfrm>
            <a:off x="5923333" y="5894160"/>
            <a:ext cx="2307514" cy="646331"/>
          </a:xfrm>
          <a:prstGeom prst="rect">
            <a:avLst/>
          </a:prstGeom>
          <a:noFill/>
        </p:spPr>
        <p:txBody>
          <a:bodyPr wrap="none" rtlCol="0">
            <a:spAutoFit/>
          </a:bodyPr>
          <a:lstStyle/>
          <a:p>
            <a:r>
              <a:rPr lang="en-US" i="1" dirty="0" smtClean="0"/>
              <a:t>Ceanothus cuneatus</a:t>
            </a:r>
          </a:p>
          <a:p>
            <a:r>
              <a:rPr lang="en-US" dirty="0" err="1" smtClean="0"/>
              <a:t>buckbrush</a:t>
            </a:r>
            <a:endParaRPr lang="en-US" dirty="0" smtClean="0"/>
          </a:p>
        </p:txBody>
      </p:sp>
    </p:spTree>
    <p:extLst>
      <p:ext uri="{BB962C8B-B14F-4D97-AF65-F5344CB8AC3E}">
        <p14:creationId xmlns:p14="http://schemas.microsoft.com/office/powerpoint/2010/main" val="360717627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8609" name="Title 1"/>
          <p:cNvSpPr>
            <a:spLocks noGrp="1"/>
          </p:cNvSpPr>
          <p:nvPr>
            <p:ph type="title"/>
          </p:nvPr>
        </p:nvSpPr>
        <p:spPr/>
        <p:txBody>
          <a:bodyPr/>
          <a:lstStyle/>
          <a:p>
            <a:endParaRPr lang="en-US">
              <a:latin typeface="Arial" charset="0"/>
              <a:ea typeface="ＭＳ Ｐゴシック" charset="0"/>
              <a:cs typeface="ＭＳ Ｐゴシック" charset="0"/>
            </a:endParaRPr>
          </a:p>
        </p:txBody>
      </p:sp>
      <p:pic>
        <p:nvPicPr>
          <p:cNvPr id="68610" name="Picture 2"/>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0290" y="274638"/>
            <a:ext cx="7501183" cy="5775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0" y="6226859"/>
            <a:ext cx="5373868" cy="646331"/>
          </a:xfrm>
          <a:prstGeom prst="rect">
            <a:avLst/>
          </a:prstGeom>
          <a:noFill/>
        </p:spPr>
        <p:txBody>
          <a:bodyPr wrap="square" rtlCol="0">
            <a:spAutoFit/>
          </a:bodyPr>
          <a:lstStyle/>
          <a:p>
            <a:r>
              <a:rPr lang="en-US" dirty="0" smtClean="0"/>
              <a:t>You’re not responsible for the terms or ideas – just wanted t </a:t>
            </a:r>
            <a:r>
              <a:rPr lang="en-US" dirty="0" err="1" smtClean="0"/>
              <a:t>ogive</a:t>
            </a:r>
            <a:r>
              <a:rPr lang="en-US" dirty="0" smtClean="0"/>
              <a:t> you an idea of how this works</a:t>
            </a:r>
            <a:endParaRPr lang="en-US" dirty="0"/>
          </a:p>
        </p:txBody>
      </p:sp>
    </p:spTree>
    <p:extLst>
      <p:ext uri="{BB962C8B-B14F-4D97-AF65-F5344CB8AC3E}">
        <p14:creationId xmlns:p14="http://schemas.microsoft.com/office/powerpoint/2010/main" val="63692795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4513" name="TextBox 2"/>
          <p:cNvSpPr txBox="1">
            <a:spLocks noChangeArrowheads="1"/>
          </p:cNvSpPr>
          <p:nvPr/>
        </p:nvSpPr>
        <p:spPr bwMode="auto">
          <a:xfrm>
            <a:off x="1752600" y="154781"/>
            <a:ext cx="56070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dirty="0"/>
              <a:t>Bordered pits of a pine (</a:t>
            </a:r>
            <a:r>
              <a:rPr lang="en-US" i="1" dirty="0"/>
              <a:t>Pinus </a:t>
            </a:r>
            <a:r>
              <a:rPr lang="en-US" i="1" dirty="0" err="1"/>
              <a:t>silvestris</a:t>
            </a:r>
            <a:r>
              <a:rPr lang="en-US" dirty="0"/>
              <a:t>)</a:t>
            </a:r>
          </a:p>
        </p:txBody>
      </p:sp>
      <p:sp>
        <p:nvSpPr>
          <p:cNvPr id="64514" name="TextBox 3"/>
          <p:cNvSpPr txBox="1">
            <a:spLocks noChangeArrowheads="1"/>
          </p:cNvSpPr>
          <p:nvPr/>
        </p:nvSpPr>
        <p:spPr bwMode="auto">
          <a:xfrm>
            <a:off x="5246688" y="6550025"/>
            <a:ext cx="38973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r>
              <a:rPr lang="en-US" sz="1400"/>
              <a:t>http://biologylabs.utah.edu/sperry/projects.html</a:t>
            </a:r>
          </a:p>
        </p:txBody>
      </p:sp>
      <p:pic>
        <p:nvPicPr>
          <p:cNvPr id="64515" name="Picture 4" descr="Pit structure.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1011238" y="762000"/>
            <a:ext cx="7019925"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0" y="6226859"/>
            <a:ext cx="5373868" cy="646331"/>
          </a:xfrm>
          <a:prstGeom prst="rect">
            <a:avLst/>
          </a:prstGeom>
          <a:noFill/>
        </p:spPr>
        <p:txBody>
          <a:bodyPr wrap="square" rtlCol="0">
            <a:spAutoFit/>
          </a:bodyPr>
          <a:lstStyle/>
          <a:p>
            <a:r>
              <a:rPr lang="en-US" dirty="0" smtClean="0"/>
              <a:t>You’re not responsible for the terms or ideas – just wanted to give you an idea of how this works</a:t>
            </a:r>
            <a:endParaRPr lang="en-US" dirty="0"/>
          </a:p>
        </p:txBody>
      </p:sp>
    </p:spTree>
    <p:extLst>
      <p:ext uri="{BB962C8B-B14F-4D97-AF65-F5344CB8AC3E}">
        <p14:creationId xmlns:p14="http://schemas.microsoft.com/office/powerpoint/2010/main" val="162978679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 climate</a:t>
            </a:r>
            <a:endParaRPr lang="en-US" dirty="0"/>
          </a:p>
        </p:txBody>
      </p:sp>
      <p:sp>
        <p:nvSpPr>
          <p:cNvPr id="3" name="Content Placeholder 2"/>
          <p:cNvSpPr>
            <a:spLocks noGrp="1"/>
          </p:cNvSpPr>
          <p:nvPr>
            <p:ph idx="1"/>
          </p:nvPr>
        </p:nvSpPr>
        <p:spPr>
          <a:xfrm>
            <a:off x="118629" y="1600200"/>
            <a:ext cx="3412317" cy="4525963"/>
          </a:xfrm>
        </p:spPr>
        <p:txBody>
          <a:bodyPr>
            <a:normAutofit/>
          </a:bodyPr>
          <a:lstStyle/>
          <a:p>
            <a:r>
              <a:rPr lang="en-US" sz="2000" dirty="0" smtClean="0"/>
              <a:t>Four important variables for ecosystems:</a:t>
            </a:r>
          </a:p>
          <a:p>
            <a:r>
              <a:rPr lang="en-US" sz="2000" dirty="0" smtClean="0"/>
              <a:t>Winter minimum temp</a:t>
            </a:r>
          </a:p>
          <a:p>
            <a:r>
              <a:rPr lang="en-US" sz="2000" dirty="0" smtClean="0"/>
              <a:t>Summer maximum temp</a:t>
            </a:r>
          </a:p>
          <a:p>
            <a:r>
              <a:rPr lang="en-US" sz="2000" dirty="0" smtClean="0"/>
              <a:t>Precipitation</a:t>
            </a:r>
          </a:p>
          <a:p>
            <a:r>
              <a:rPr lang="en-US" sz="2000" dirty="0" smtClean="0"/>
              <a:t>Climatic water deficit</a:t>
            </a:r>
          </a:p>
          <a:p>
            <a:endParaRPr lang="en-US" sz="2000" dirty="0"/>
          </a:p>
          <a:p>
            <a:r>
              <a:rPr lang="en-US" sz="2000" dirty="0" smtClean="0"/>
              <a:t>(apologies for using same color palette and range for all – look at units and legends to be sure you understand patterns)</a:t>
            </a:r>
            <a:endParaRPr lang="en-US" sz="2000" dirty="0"/>
          </a:p>
        </p:txBody>
      </p:sp>
      <p:sp>
        <p:nvSpPr>
          <p:cNvPr id="5" name="Slide Number Placeholder 4"/>
          <p:cNvSpPr>
            <a:spLocks noGrp="1"/>
          </p:cNvSpPr>
          <p:nvPr>
            <p:ph type="sldNum" sz="quarter" idx="12"/>
          </p:nvPr>
        </p:nvSpPr>
        <p:spPr/>
        <p:txBody>
          <a:bodyPr/>
          <a:lstStyle/>
          <a:p>
            <a:fld id="{BEF27CDA-479E-C94F-9867-D045CA4A1D0E}" type="slidenum">
              <a:rPr lang="en-US" smtClean="0"/>
              <a:t>24</a:t>
            </a:fld>
            <a:endParaRPr lang="en-US"/>
          </a:p>
        </p:txBody>
      </p:sp>
      <p:pic>
        <p:nvPicPr>
          <p:cNvPr id="9" name="Picture 8" descr="CAclimate.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436793" y="6978"/>
            <a:ext cx="5715000" cy="6858000"/>
          </a:xfrm>
          <a:prstGeom prst="rect">
            <a:avLst/>
          </a:prstGeom>
        </p:spPr>
      </p:pic>
      <p:sp>
        <p:nvSpPr>
          <p:cNvPr id="10" name="TextBox 9"/>
          <p:cNvSpPr txBox="1"/>
          <p:nvPr/>
        </p:nvSpPr>
        <p:spPr>
          <a:xfrm>
            <a:off x="3552329" y="6619298"/>
            <a:ext cx="4301177" cy="215444"/>
          </a:xfrm>
          <a:prstGeom prst="rect">
            <a:avLst/>
          </a:prstGeom>
          <a:noFill/>
        </p:spPr>
        <p:txBody>
          <a:bodyPr wrap="none" rtlCol="0">
            <a:spAutoFit/>
          </a:bodyPr>
          <a:lstStyle/>
          <a:p>
            <a:r>
              <a:rPr lang="en-US" sz="800" dirty="0" smtClean="0"/>
              <a:t>Larger map area is ‘hydrologic CA’ including watersheds that flow into state for modeling</a:t>
            </a:r>
            <a:endParaRPr lang="en-US" sz="800" dirty="0"/>
          </a:p>
        </p:txBody>
      </p:sp>
      <p:cxnSp>
        <p:nvCxnSpPr>
          <p:cNvPr id="12" name="Straight Arrow Connector 11"/>
          <p:cNvCxnSpPr/>
          <p:nvPr/>
        </p:nvCxnSpPr>
        <p:spPr>
          <a:xfrm flipH="1">
            <a:off x="4897544" y="1600200"/>
            <a:ext cx="301182" cy="325831"/>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674244" y="1297703"/>
            <a:ext cx="1343900" cy="246221"/>
          </a:xfrm>
          <a:prstGeom prst="rect">
            <a:avLst/>
          </a:prstGeom>
          <a:noFill/>
        </p:spPr>
        <p:txBody>
          <a:bodyPr wrap="none" rtlCol="0">
            <a:spAutoFit/>
          </a:bodyPr>
          <a:lstStyle/>
          <a:p>
            <a:r>
              <a:rPr lang="en-US" sz="1000" dirty="0" smtClean="0"/>
              <a:t>Cold high elevations</a:t>
            </a:r>
            <a:endParaRPr lang="en-US" sz="1000" dirty="0"/>
          </a:p>
        </p:txBody>
      </p:sp>
      <p:sp>
        <p:nvSpPr>
          <p:cNvPr id="17" name="TextBox 16"/>
          <p:cNvSpPr txBox="1"/>
          <p:nvPr/>
        </p:nvSpPr>
        <p:spPr>
          <a:xfrm>
            <a:off x="6425671" y="2380547"/>
            <a:ext cx="831610" cy="400110"/>
          </a:xfrm>
          <a:prstGeom prst="rect">
            <a:avLst/>
          </a:prstGeom>
          <a:noFill/>
        </p:spPr>
        <p:txBody>
          <a:bodyPr wrap="square" rtlCol="0">
            <a:spAutoFit/>
          </a:bodyPr>
          <a:lstStyle/>
          <a:p>
            <a:r>
              <a:rPr lang="en-US" sz="1000" dirty="0" smtClean="0"/>
              <a:t>Cool coast in summer</a:t>
            </a:r>
            <a:endParaRPr lang="en-US" sz="1000" dirty="0"/>
          </a:p>
        </p:txBody>
      </p:sp>
      <p:sp>
        <p:nvSpPr>
          <p:cNvPr id="18" name="TextBox 17"/>
          <p:cNvSpPr txBox="1"/>
          <p:nvPr/>
        </p:nvSpPr>
        <p:spPr>
          <a:xfrm>
            <a:off x="4704114" y="3738029"/>
            <a:ext cx="989223" cy="246221"/>
          </a:xfrm>
          <a:prstGeom prst="rect">
            <a:avLst/>
          </a:prstGeom>
          <a:noFill/>
        </p:spPr>
        <p:txBody>
          <a:bodyPr wrap="square" rtlCol="0">
            <a:spAutoFit/>
          </a:bodyPr>
          <a:lstStyle/>
          <a:p>
            <a:r>
              <a:rPr lang="en-US" sz="1000" dirty="0" smtClean="0"/>
              <a:t>Very wet NW!</a:t>
            </a:r>
            <a:endParaRPr lang="en-US" sz="1000" dirty="0"/>
          </a:p>
        </p:txBody>
      </p:sp>
      <p:cxnSp>
        <p:nvCxnSpPr>
          <p:cNvPr id="19" name="Straight Arrow Connector 18"/>
          <p:cNvCxnSpPr>
            <a:stCxn id="18" idx="1"/>
          </p:cNvCxnSpPr>
          <p:nvPr/>
        </p:nvCxnSpPr>
        <p:spPr>
          <a:xfrm flipH="1">
            <a:off x="3872876" y="3861140"/>
            <a:ext cx="831238" cy="214232"/>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6268058" y="5599846"/>
            <a:ext cx="989223" cy="553998"/>
          </a:xfrm>
          <a:prstGeom prst="rect">
            <a:avLst/>
          </a:prstGeom>
          <a:noFill/>
        </p:spPr>
        <p:txBody>
          <a:bodyPr wrap="square" rtlCol="0">
            <a:spAutoFit/>
          </a:bodyPr>
          <a:lstStyle/>
          <a:p>
            <a:pPr algn="ctr"/>
            <a:r>
              <a:rPr lang="en-US" sz="1000" dirty="0" smtClean="0"/>
              <a:t>Summer drought in coast ranges</a:t>
            </a:r>
            <a:endParaRPr lang="en-US" sz="1000" dirty="0"/>
          </a:p>
        </p:txBody>
      </p:sp>
      <p:sp>
        <p:nvSpPr>
          <p:cNvPr id="23" name="TextBox 22"/>
          <p:cNvSpPr txBox="1"/>
          <p:nvPr/>
        </p:nvSpPr>
        <p:spPr>
          <a:xfrm>
            <a:off x="7705926" y="4672915"/>
            <a:ext cx="833294" cy="400110"/>
          </a:xfrm>
          <a:prstGeom prst="rect">
            <a:avLst/>
          </a:prstGeom>
          <a:noFill/>
        </p:spPr>
        <p:txBody>
          <a:bodyPr wrap="square" rtlCol="0">
            <a:spAutoFit/>
          </a:bodyPr>
          <a:lstStyle/>
          <a:p>
            <a:pPr algn="ctr"/>
            <a:r>
              <a:rPr lang="en-US" sz="1000" dirty="0" smtClean="0"/>
              <a:t>Death Valley!</a:t>
            </a:r>
            <a:endParaRPr lang="en-US" sz="1000" dirty="0"/>
          </a:p>
        </p:txBody>
      </p:sp>
      <p:cxnSp>
        <p:nvCxnSpPr>
          <p:cNvPr id="24" name="Straight Arrow Connector 23"/>
          <p:cNvCxnSpPr/>
          <p:nvPr/>
        </p:nvCxnSpPr>
        <p:spPr>
          <a:xfrm flipH="1">
            <a:off x="8059782" y="5059323"/>
            <a:ext cx="62791" cy="411725"/>
          </a:xfrm>
          <a:prstGeom prst="straightConnector1">
            <a:avLst/>
          </a:prstGeom>
          <a:ln w="12700" cmpd="sng">
            <a:tailEnd type="arrow"/>
          </a:ln>
        </p:spPr>
        <p:style>
          <a:lnRef idx="2">
            <a:schemeClr val="accent1"/>
          </a:lnRef>
          <a:fillRef idx="0">
            <a:schemeClr val="accent1"/>
          </a:fillRef>
          <a:effectRef idx="1">
            <a:schemeClr val="accent1"/>
          </a:effectRef>
          <a:fontRef idx="minor">
            <a:schemeClr val="tx1"/>
          </a:fontRef>
        </p:style>
      </p:cxnSp>
      <p:sp>
        <p:nvSpPr>
          <p:cNvPr id="1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110592579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fontScale="90000"/>
          </a:bodyPr>
          <a:lstStyle/>
          <a:p>
            <a:r>
              <a:rPr lang="en-US" dirty="0" smtClean="0"/>
              <a:t>Climate zones and CA vegetation</a:t>
            </a:r>
            <a:endParaRPr lang="en-US" dirty="0"/>
          </a:p>
        </p:txBody>
      </p:sp>
      <p:pic>
        <p:nvPicPr>
          <p:cNvPr id="6" name="Content Placeholder 5"/>
          <p:cNvPicPr>
            <a:picLocks noGrp="1" noChangeAspect="1"/>
          </p:cNvPicPr>
          <p:nvPr>
            <p:ph idx="1"/>
          </p:nvPr>
        </p:nvPicPr>
        <p:blipFill>
          <a:blip r:embed="rId2" cstate="email">
            <a:extLst>
              <a:ext uri="{28A0092B-C50C-407E-A947-70E740481C1C}">
                <a14:useLocalDpi xmlns:a14="http://schemas.microsoft.com/office/drawing/2010/main"/>
              </a:ext>
            </a:extLst>
          </a:blip>
          <a:srcRect/>
          <a:stretch>
            <a:fillRect/>
          </a:stretch>
        </p:blipFill>
        <p:spPr>
          <a:xfrm>
            <a:off x="457200" y="1068388"/>
            <a:ext cx="8229600" cy="4525962"/>
          </a:xfrm>
        </p:spPr>
      </p:pic>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25</a:t>
            </a:fld>
            <a:endParaRPr lang="en-US"/>
          </a:p>
        </p:txBody>
      </p:sp>
    </p:spTree>
    <p:extLst>
      <p:ext uri="{BB962C8B-B14F-4D97-AF65-F5344CB8AC3E}">
        <p14:creationId xmlns:p14="http://schemas.microsoft.com/office/powerpoint/2010/main" val="268535202"/>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6351"/>
            <a:ext cx="9144000" cy="7635241"/>
          </a:xfrm>
          <a:prstGeom prst="rect">
            <a:avLst/>
          </a:prstGeom>
        </p:spPr>
      </p:pic>
      <p:sp>
        <p:nvSpPr>
          <p:cNvPr id="5" name="Slide Number Placeholder 4"/>
          <p:cNvSpPr>
            <a:spLocks noGrp="1"/>
          </p:cNvSpPr>
          <p:nvPr>
            <p:ph type="sldNum" sz="quarter" idx="12"/>
          </p:nvPr>
        </p:nvSpPr>
        <p:spPr/>
        <p:txBody>
          <a:bodyPr/>
          <a:lstStyle/>
          <a:p>
            <a:fld id="{BEF27CDA-479E-C94F-9867-D045CA4A1D0E}" type="slidenum">
              <a:rPr lang="en-US" smtClean="0"/>
              <a:t>26</a:t>
            </a:fld>
            <a:endParaRPr lang="en-US"/>
          </a:p>
        </p:txBody>
      </p:sp>
      <p:sp>
        <p:nvSpPr>
          <p:cNvPr id="6" name="Title 5"/>
          <p:cNvSpPr>
            <a:spLocks noGrp="1"/>
          </p:cNvSpPr>
          <p:nvPr>
            <p:ph type="title"/>
          </p:nvPr>
        </p:nvSpPr>
        <p:spPr/>
        <p:txBody>
          <a:bodyPr/>
          <a:lstStyle/>
          <a:p>
            <a:r>
              <a:rPr lang="en-US" dirty="0" smtClean="0"/>
              <a:t>Redwoods</a:t>
            </a:r>
            <a:endParaRPr lang="en-US" dirty="0"/>
          </a:p>
        </p:txBody>
      </p:sp>
      <p:sp>
        <p:nvSpPr>
          <p:cNvPr id="8"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386613899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27</a:t>
            </a:fld>
            <a:endParaRPr lang="en-US"/>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0"/>
            <a:ext cx="10281195" cy="6882808"/>
          </a:xfrm>
          <a:prstGeom prst="rect">
            <a:avLst/>
          </a:prstGeom>
        </p:spPr>
      </p:pic>
      <p:sp>
        <p:nvSpPr>
          <p:cNvPr id="6" name="Title 5"/>
          <p:cNvSpPr>
            <a:spLocks noGrp="1"/>
          </p:cNvSpPr>
          <p:nvPr>
            <p:ph type="title"/>
          </p:nvPr>
        </p:nvSpPr>
        <p:spPr/>
        <p:txBody>
          <a:bodyPr/>
          <a:lstStyle/>
          <a:p>
            <a:r>
              <a:rPr lang="en-US" dirty="0" smtClean="0"/>
              <a:t>Oak woodlands</a:t>
            </a:r>
            <a:endParaRPr lang="en-US" dirty="0"/>
          </a:p>
        </p:txBody>
      </p:sp>
      <p:sp>
        <p:nvSpPr>
          <p:cNvPr id="7" name="Date Placeholder 3"/>
          <p:cNvSpPr txBox="1">
            <a:spLocks/>
          </p:cNvSpPr>
          <p:nvPr/>
        </p:nvSpPr>
        <p:spPr>
          <a:xfrm>
            <a:off x="609600" y="6508750"/>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3/28/16</a:t>
            </a:r>
            <a:endParaRPr lang="en-US" dirty="0"/>
          </a:p>
        </p:txBody>
      </p:sp>
    </p:spTree>
    <p:extLst>
      <p:ext uri="{BB962C8B-B14F-4D97-AF65-F5344CB8AC3E}">
        <p14:creationId xmlns:p14="http://schemas.microsoft.com/office/powerpoint/2010/main" val="49803753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p:txBody>
          <a:bodyPr/>
          <a:lstStyle/>
          <a:p>
            <a:fld id="{BEF27CDA-479E-C94F-9867-D045CA4A1D0E}" type="slidenum">
              <a:rPr lang="en-US" smtClean="0"/>
              <a:t>28</a:t>
            </a:fld>
            <a:endParaRPr lang="en-US"/>
          </a:p>
        </p:txBody>
      </p:sp>
      <p:sp>
        <p:nvSpPr>
          <p:cNvPr id="6" name="Title 5"/>
          <p:cNvSpPr>
            <a:spLocks noGrp="1"/>
          </p:cNvSpPr>
          <p:nvPr>
            <p:ph type="title"/>
          </p:nvPr>
        </p:nvSpPr>
        <p:spPr/>
        <p:txBody>
          <a:bodyPr/>
          <a:lstStyle/>
          <a:p>
            <a:r>
              <a:rPr lang="en-US" dirty="0" smtClean="0"/>
              <a:t>Chaparral</a:t>
            </a:r>
            <a:endParaRPr lang="en-US" dirty="0"/>
          </a:p>
        </p:txBody>
      </p:sp>
      <p:sp>
        <p:nvSpPr>
          <p:cNvPr id="7" name="Date Placeholder 3"/>
          <p:cNvSpPr txBox="1">
            <a:spLocks/>
          </p:cNvSpPr>
          <p:nvPr/>
        </p:nvSpPr>
        <p:spPr>
          <a:xfrm>
            <a:off x="609600" y="6508750"/>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3/28/16</a:t>
            </a:r>
            <a:endParaRPr lang="en-US" dirty="0"/>
          </a:p>
        </p:txBody>
      </p:sp>
    </p:spTree>
    <p:extLst>
      <p:ext uri="{BB962C8B-B14F-4D97-AF65-F5344CB8AC3E}">
        <p14:creationId xmlns:p14="http://schemas.microsoft.com/office/powerpoint/2010/main" val="16335153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Slide Number Placeholder 4"/>
          <p:cNvSpPr>
            <a:spLocks noGrp="1"/>
          </p:cNvSpPr>
          <p:nvPr>
            <p:ph type="sldNum" sz="quarter" idx="12"/>
          </p:nvPr>
        </p:nvSpPr>
        <p:spPr/>
        <p:txBody>
          <a:bodyPr/>
          <a:lstStyle/>
          <a:p>
            <a:fld id="{BEF27CDA-479E-C94F-9867-D045CA4A1D0E}" type="slidenum">
              <a:rPr lang="en-US" smtClean="0"/>
              <a:t>29</a:t>
            </a:fld>
            <a:endParaRPr lang="en-US"/>
          </a:p>
        </p:txBody>
      </p:sp>
      <p:sp>
        <p:nvSpPr>
          <p:cNvPr id="2" name="TextBox 1"/>
          <p:cNvSpPr txBox="1"/>
          <p:nvPr/>
        </p:nvSpPr>
        <p:spPr>
          <a:xfrm>
            <a:off x="1200913" y="0"/>
            <a:ext cx="5088502" cy="646331"/>
          </a:xfrm>
          <a:prstGeom prst="rect">
            <a:avLst/>
          </a:prstGeom>
          <a:noFill/>
        </p:spPr>
        <p:txBody>
          <a:bodyPr wrap="none" rtlCol="0">
            <a:spAutoFit/>
          </a:bodyPr>
          <a:lstStyle/>
          <a:p>
            <a:r>
              <a:rPr lang="en-US" sz="3600" dirty="0" smtClean="0"/>
              <a:t>Montane conifer forests</a:t>
            </a:r>
            <a:endParaRPr lang="en-US" sz="3600" dirty="0"/>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3260014794"/>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80522" y="2609850"/>
            <a:ext cx="4963527" cy="3746500"/>
          </a:xfrm>
          <a:prstGeom prst="rect">
            <a:avLst/>
          </a:prstGeom>
        </p:spPr>
      </p:pic>
      <p:sp>
        <p:nvSpPr>
          <p:cNvPr id="2" name="Title 1"/>
          <p:cNvSpPr>
            <a:spLocks noGrp="1"/>
          </p:cNvSpPr>
          <p:nvPr>
            <p:ph type="title"/>
          </p:nvPr>
        </p:nvSpPr>
        <p:spPr/>
        <p:txBody>
          <a:bodyPr/>
          <a:lstStyle/>
          <a:p>
            <a:r>
              <a:rPr lang="en-US" dirty="0" smtClean="0"/>
              <a:t>Mediterranean-type climate</a:t>
            </a:r>
            <a:endParaRPr lang="en-US" dirty="0"/>
          </a:p>
        </p:txBody>
      </p:sp>
      <p:sp>
        <p:nvSpPr>
          <p:cNvPr id="3" name="Content Placeholder 2"/>
          <p:cNvSpPr>
            <a:spLocks noGrp="1"/>
          </p:cNvSpPr>
          <p:nvPr>
            <p:ph idx="1"/>
          </p:nvPr>
        </p:nvSpPr>
        <p:spPr>
          <a:xfrm>
            <a:off x="457200" y="1455900"/>
            <a:ext cx="8229600" cy="4525963"/>
          </a:xfrm>
        </p:spPr>
        <p:txBody>
          <a:bodyPr>
            <a:normAutofit/>
          </a:bodyPr>
          <a:lstStyle/>
          <a:p>
            <a:r>
              <a:rPr lang="en-US" sz="2400" dirty="0" smtClean="0"/>
              <a:t>Winter</a:t>
            </a:r>
          </a:p>
          <a:p>
            <a:pPr lvl="1"/>
            <a:r>
              <a:rPr lang="en-US" sz="2400" dirty="0"/>
              <a:t>C</a:t>
            </a:r>
            <a:r>
              <a:rPr lang="en-US" sz="2400" dirty="0" smtClean="0"/>
              <a:t>ool but rarely freezing</a:t>
            </a:r>
          </a:p>
          <a:p>
            <a:pPr lvl="1"/>
            <a:r>
              <a:rPr lang="en-US" sz="2400" dirty="0" smtClean="0"/>
              <a:t>&gt;60% of rainfall</a:t>
            </a:r>
          </a:p>
          <a:p>
            <a:r>
              <a:rPr lang="en-US" sz="2400" dirty="0" smtClean="0"/>
              <a:t>Summer</a:t>
            </a:r>
          </a:p>
          <a:p>
            <a:pPr lvl="1"/>
            <a:r>
              <a:rPr lang="en-US" sz="2400" dirty="0" smtClean="0"/>
              <a:t>Hot and dry</a:t>
            </a:r>
          </a:p>
          <a:p>
            <a:endParaRPr lang="en-US" sz="2400" dirty="0" smtClean="0"/>
          </a:p>
        </p:txBody>
      </p:sp>
      <p:sp>
        <p:nvSpPr>
          <p:cNvPr id="5" name="Slide Number Placeholder 4"/>
          <p:cNvSpPr>
            <a:spLocks noGrp="1"/>
          </p:cNvSpPr>
          <p:nvPr>
            <p:ph type="sldNum" sz="quarter" idx="12"/>
          </p:nvPr>
        </p:nvSpPr>
        <p:spPr/>
        <p:txBody>
          <a:bodyPr/>
          <a:lstStyle/>
          <a:p>
            <a:fld id="{BEF27CDA-479E-C94F-9867-D045CA4A1D0E}" type="slidenum">
              <a:rPr lang="en-US" smtClean="0"/>
              <a:t>3</a:t>
            </a:fld>
            <a:endParaRPr lang="en-US"/>
          </a:p>
        </p:txBody>
      </p:sp>
      <p:cxnSp>
        <p:nvCxnSpPr>
          <p:cNvPr id="8" name="Straight Arrow Connector 7"/>
          <p:cNvCxnSpPr/>
          <p:nvPr/>
        </p:nvCxnSpPr>
        <p:spPr>
          <a:xfrm flipV="1">
            <a:off x="1877919" y="4787302"/>
            <a:ext cx="1867064" cy="770745"/>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475360" y="5558047"/>
            <a:ext cx="2495366" cy="646331"/>
          </a:xfrm>
          <a:prstGeom prst="rect">
            <a:avLst/>
          </a:prstGeom>
          <a:noFill/>
        </p:spPr>
        <p:txBody>
          <a:bodyPr wrap="square" rtlCol="0">
            <a:spAutoFit/>
          </a:bodyPr>
          <a:lstStyle/>
          <a:p>
            <a:r>
              <a:rPr lang="en-US" dirty="0" smtClean="0"/>
              <a:t>Shading is 1 </a:t>
            </a:r>
            <a:r>
              <a:rPr lang="en-US" dirty="0" err="1" smtClean="0"/>
              <a:t>st.</a:t>
            </a:r>
            <a:r>
              <a:rPr lang="en-US" dirty="0" smtClean="0"/>
              <a:t> dev. of year to year variation</a:t>
            </a:r>
            <a:endParaRPr lang="en-US" dirty="0"/>
          </a:p>
        </p:txBody>
      </p:sp>
      <p:sp>
        <p:nvSpPr>
          <p:cNvPr id="10"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338040804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US" dirty="0" err="1" smtClean="0"/>
              <a:t>Pinyon</a:t>
            </a:r>
            <a:r>
              <a:rPr lang="en-US" dirty="0" smtClean="0"/>
              <a:t>-juniper woodlands</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30</a:t>
            </a:fld>
            <a:endParaRPr lang="en-US"/>
          </a:p>
        </p:txBody>
      </p:sp>
      <p:sp>
        <p:nvSpPr>
          <p:cNvPr id="7"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309959880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Deserts</a:t>
            </a: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31</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2055755"/>
            <a:ext cx="9144000" cy="4802245"/>
          </a:xfrm>
          <a:prstGeom prst="rect">
            <a:avLst/>
          </a:prstGeom>
        </p:spPr>
      </p:pic>
      <p:sp>
        <p:nvSpPr>
          <p:cNvPr id="6" name="Date Placeholder 3"/>
          <p:cNvSpPr txBox="1">
            <a:spLocks/>
          </p:cNvSpPr>
          <p:nvPr/>
        </p:nvSpPr>
        <p:spPr>
          <a:xfrm>
            <a:off x="609600" y="6508750"/>
            <a:ext cx="21336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mtClean="0"/>
              <a:t>3/28/16</a:t>
            </a:r>
            <a:endParaRPr lang="en-US" dirty="0"/>
          </a:p>
        </p:txBody>
      </p:sp>
    </p:spTree>
    <p:extLst>
      <p:ext uri="{BB962C8B-B14F-4D97-AF65-F5344CB8AC3E}">
        <p14:creationId xmlns:p14="http://schemas.microsoft.com/office/powerpoint/2010/main" val="187069230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Climatic limits to species distributions</a:t>
            </a:r>
            <a:endParaRPr lang="en-US" dirty="0"/>
          </a:p>
        </p:txBody>
      </p:sp>
      <p:sp>
        <p:nvSpPr>
          <p:cNvPr id="3" name="Content Placeholder 2"/>
          <p:cNvSpPr>
            <a:spLocks noGrp="1"/>
          </p:cNvSpPr>
          <p:nvPr>
            <p:ph idx="1"/>
          </p:nvPr>
        </p:nvSpPr>
        <p:spPr/>
        <p:txBody>
          <a:bodyPr/>
          <a:lstStyle/>
          <a:p>
            <a:r>
              <a:rPr lang="en-US" dirty="0" smtClean="0"/>
              <a:t>Abiotic limits</a:t>
            </a:r>
          </a:p>
          <a:p>
            <a:pPr lvl="1"/>
            <a:r>
              <a:rPr lang="en-US" dirty="0" smtClean="0"/>
              <a:t>reflect species ability to tolerate conditions, e.g., low temperature, low water, etc.</a:t>
            </a:r>
          </a:p>
          <a:p>
            <a:r>
              <a:rPr lang="en-US" dirty="0" smtClean="0"/>
              <a:t>Biotic limits</a:t>
            </a:r>
          </a:p>
          <a:p>
            <a:pPr lvl="1"/>
            <a:r>
              <a:rPr lang="en-US" dirty="0" smtClean="0"/>
              <a:t>due to competition with species that have higher growth rates</a:t>
            </a:r>
          </a:p>
          <a:p>
            <a:pPr lvl="1"/>
            <a:r>
              <a:rPr lang="en-US" dirty="0"/>
              <a:t>o</a:t>
            </a:r>
            <a:r>
              <a:rPr lang="en-US" dirty="0" smtClean="0"/>
              <a:t>r due to predators, pathogens, or lack of food resources (for animals)</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32</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6365144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Species limited by different abiotic factors on each end of their range</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33</a:t>
            </a:fld>
            <a:endParaRPr lang="en-US"/>
          </a:p>
        </p:txBody>
      </p:sp>
      <p:sp>
        <p:nvSpPr>
          <p:cNvPr id="6" name="Rectangle 5"/>
          <p:cNvSpPr/>
          <p:nvPr/>
        </p:nvSpPr>
        <p:spPr>
          <a:xfrm>
            <a:off x="1745212" y="1937160"/>
            <a:ext cx="5658977" cy="3628800"/>
          </a:xfrm>
          <a:prstGeom prst="rect">
            <a:avLst/>
          </a:prstGeom>
          <a:solidFill>
            <a:srgbClr val="FFFFFF"/>
          </a:solidFill>
          <a:ln w="5715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Freeform 7"/>
          <p:cNvSpPr/>
          <p:nvPr/>
        </p:nvSpPr>
        <p:spPr>
          <a:xfrm>
            <a:off x="1978482" y="2093040"/>
            <a:ext cx="5080120" cy="3291065"/>
          </a:xfrm>
          <a:custGeom>
            <a:avLst/>
            <a:gdLst>
              <a:gd name="connsiteX0" fmla="*/ 0 w 5080120"/>
              <a:gd name="connsiteY0" fmla="*/ 3289680 h 3291065"/>
              <a:gd name="connsiteX1" fmla="*/ 665254 w 5080120"/>
              <a:gd name="connsiteY1" fmla="*/ 3203280 h 3291065"/>
              <a:gd name="connsiteX2" fmla="*/ 1183634 w 5080120"/>
              <a:gd name="connsiteY2" fmla="*/ 2728080 h 3291065"/>
              <a:gd name="connsiteX3" fmla="*/ 1563779 w 5080120"/>
              <a:gd name="connsiteY3" fmla="*/ 1639440 h 3291065"/>
              <a:gd name="connsiteX4" fmla="*/ 1797049 w 5080120"/>
              <a:gd name="connsiteY4" fmla="*/ 870480 h 3291065"/>
              <a:gd name="connsiteX5" fmla="*/ 2488222 w 5080120"/>
              <a:gd name="connsiteY5" fmla="*/ 317520 h 3291065"/>
              <a:gd name="connsiteX6" fmla="*/ 3740973 w 5080120"/>
              <a:gd name="connsiteY6" fmla="*/ 32400 h 3291065"/>
              <a:gd name="connsiteX7" fmla="*/ 5080120 w 5080120"/>
              <a:gd name="connsiteY7" fmla="*/ 6480 h 3291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80120" h="3291065">
                <a:moveTo>
                  <a:pt x="0" y="3289680"/>
                </a:moveTo>
                <a:cubicBezTo>
                  <a:pt x="233991" y="3293280"/>
                  <a:pt x="467982" y="3296880"/>
                  <a:pt x="665254" y="3203280"/>
                </a:cubicBezTo>
                <a:cubicBezTo>
                  <a:pt x="862526" y="3109680"/>
                  <a:pt x="1033880" y="2988720"/>
                  <a:pt x="1183634" y="2728080"/>
                </a:cubicBezTo>
                <a:cubicBezTo>
                  <a:pt x="1333388" y="2467440"/>
                  <a:pt x="1461543" y="1949040"/>
                  <a:pt x="1563779" y="1639440"/>
                </a:cubicBezTo>
                <a:cubicBezTo>
                  <a:pt x="1666015" y="1329840"/>
                  <a:pt x="1642975" y="1090800"/>
                  <a:pt x="1797049" y="870480"/>
                </a:cubicBezTo>
                <a:cubicBezTo>
                  <a:pt x="1951123" y="650160"/>
                  <a:pt x="2164235" y="457200"/>
                  <a:pt x="2488222" y="317520"/>
                </a:cubicBezTo>
                <a:cubicBezTo>
                  <a:pt x="2812209" y="177840"/>
                  <a:pt x="3308990" y="84240"/>
                  <a:pt x="3740973" y="32400"/>
                </a:cubicBezTo>
                <a:cubicBezTo>
                  <a:pt x="4172956" y="-19440"/>
                  <a:pt x="5080120" y="6480"/>
                  <a:pt x="5080120" y="6480"/>
                </a:cubicBezTo>
              </a:path>
            </a:pathLst>
          </a:custGeom>
          <a:ln>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Freeform 8"/>
          <p:cNvSpPr/>
          <p:nvPr/>
        </p:nvSpPr>
        <p:spPr>
          <a:xfrm>
            <a:off x="2082158" y="2488320"/>
            <a:ext cx="5183796" cy="2911680"/>
          </a:xfrm>
          <a:custGeom>
            <a:avLst/>
            <a:gdLst>
              <a:gd name="connsiteX0" fmla="*/ 0 w 5183796"/>
              <a:gd name="connsiteY0" fmla="*/ 0 h 2911680"/>
              <a:gd name="connsiteX1" fmla="*/ 1079958 w 5183796"/>
              <a:gd name="connsiteY1" fmla="*/ 120960 h 2911680"/>
              <a:gd name="connsiteX2" fmla="*/ 2902926 w 5183796"/>
              <a:gd name="connsiteY2" fmla="*/ 691200 h 2911680"/>
              <a:gd name="connsiteX3" fmla="*/ 3982883 w 5183796"/>
              <a:gd name="connsiteY3" fmla="*/ 1641600 h 2911680"/>
              <a:gd name="connsiteX4" fmla="*/ 4855489 w 5183796"/>
              <a:gd name="connsiteY4" fmla="*/ 2488320 h 2911680"/>
              <a:gd name="connsiteX5" fmla="*/ 5183796 w 5183796"/>
              <a:gd name="connsiteY5" fmla="*/ 2911680 h 2911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3796" h="2911680">
                <a:moveTo>
                  <a:pt x="0" y="0"/>
                </a:moveTo>
                <a:cubicBezTo>
                  <a:pt x="298068" y="2880"/>
                  <a:pt x="596137" y="5760"/>
                  <a:pt x="1079958" y="120960"/>
                </a:cubicBezTo>
                <a:cubicBezTo>
                  <a:pt x="1563779" y="236160"/>
                  <a:pt x="2419105" y="437760"/>
                  <a:pt x="2902926" y="691200"/>
                </a:cubicBezTo>
                <a:cubicBezTo>
                  <a:pt x="3386747" y="944640"/>
                  <a:pt x="3657456" y="1342080"/>
                  <a:pt x="3982883" y="1641600"/>
                </a:cubicBezTo>
                <a:cubicBezTo>
                  <a:pt x="4308310" y="1941120"/>
                  <a:pt x="4655337" y="2276640"/>
                  <a:pt x="4855489" y="2488320"/>
                </a:cubicBezTo>
                <a:cubicBezTo>
                  <a:pt x="5055641" y="2700000"/>
                  <a:pt x="5183796" y="2911680"/>
                  <a:pt x="5183796" y="2911680"/>
                </a:cubicBezTo>
              </a:path>
            </a:pathLst>
          </a:custGeom>
          <a:ln>
            <a:solidFill>
              <a:srgbClr val="3366FF"/>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0" name="TextBox 9"/>
          <p:cNvSpPr txBox="1"/>
          <p:nvPr/>
        </p:nvSpPr>
        <p:spPr>
          <a:xfrm>
            <a:off x="5232365" y="2185920"/>
            <a:ext cx="2005677" cy="369332"/>
          </a:xfrm>
          <a:prstGeom prst="rect">
            <a:avLst/>
          </a:prstGeom>
          <a:noFill/>
        </p:spPr>
        <p:txBody>
          <a:bodyPr wrap="none" rtlCol="0">
            <a:spAutoFit/>
          </a:bodyPr>
          <a:lstStyle/>
          <a:p>
            <a:r>
              <a:rPr lang="en-US" dirty="0" smtClean="0"/>
              <a:t>water availability</a:t>
            </a:r>
            <a:endParaRPr lang="en-US" dirty="0"/>
          </a:p>
        </p:txBody>
      </p:sp>
      <p:sp>
        <p:nvSpPr>
          <p:cNvPr id="11" name="TextBox 10"/>
          <p:cNvSpPr txBox="1"/>
          <p:nvPr/>
        </p:nvSpPr>
        <p:spPr>
          <a:xfrm>
            <a:off x="1866166" y="2118988"/>
            <a:ext cx="2348044" cy="369332"/>
          </a:xfrm>
          <a:prstGeom prst="rect">
            <a:avLst/>
          </a:prstGeom>
          <a:noFill/>
        </p:spPr>
        <p:txBody>
          <a:bodyPr wrap="none" rtlCol="0">
            <a:spAutoFit/>
          </a:bodyPr>
          <a:lstStyle/>
          <a:p>
            <a:r>
              <a:rPr lang="en-US" dirty="0" smtClean="0"/>
              <a:t>winter temperatures</a:t>
            </a:r>
            <a:endParaRPr lang="en-US" dirty="0"/>
          </a:p>
        </p:txBody>
      </p:sp>
      <p:sp>
        <p:nvSpPr>
          <p:cNvPr id="12" name="Freeform 11"/>
          <p:cNvSpPr/>
          <p:nvPr/>
        </p:nvSpPr>
        <p:spPr>
          <a:xfrm>
            <a:off x="2445024" y="3250020"/>
            <a:ext cx="4345749" cy="2184540"/>
          </a:xfrm>
          <a:custGeom>
            <a:avLst/>
            <a:gdLst>
              <a:gd name="connsiteX0" fmla="*/ 0 w 4345749"/>
              <a:gd name="connsiteY0" fmla="*/ 2184540 h 2184540"/>
              <a:gd name="connsiteX1" fmla="*/ 535659 w 4345749"/>
              <a:gd name="connsiteY1" fmla="*/ 2115420 h 2184540"/>
              <a:gd name="connsiteX2" fmla="*/ 1045399 w 4345749"/>
              <a:gd name="connsiteY2" fmla="*/ 1510620 h 2184540"/>
              <a:gd name="connsiteX3" fmla="*/ 1278669 w 4345749"/>
              <a:gd name="connsiteY3" fmla="*/ 715740 h 2184540"/>
              <a:gd name="connsiteX4" fmla="*/ 1546499 w 4345749"/>
              <a:gd name="connsiteY4" fmla="*/ 214620 h 2184540"/>
              <a:gd name="connsiteX5" fmla="*/ 1822968 w 4345749"/>
              <a:gd name="connsiteY5" fmla="*/ 41820 h 2184540"/>
              <a:gd name="connsiteX6" fmla="*/ 2246311 w 4345749"/>
              <a:gd name="connsiteY6" fmla="*/ 59100 h 2184540"/>
              <a:gd name="connsiteX7" fmla="*/ 2972043 w 4345749"/>
              <a:gd name="connsiteY7" fmla="*/ 672540 h 2184540"/>
              <a:gd name="connsiteX8" fmla="*/ 3395386 w 4345749"/>
              <a:gd name="connsiteY8" fmla="*/ 1346460 h 2184540"/>
              <a:gd name="connsiteX9" fmla="*/ 3490422 w 4345749"/>
              <a:gd name="connsiteY9" fmla="*/ 1597020 h 2184540"/>
              <a:gd name="connsiteX10" fmla="*/ 3749612 w 4345749"/>
              <a:gd name="connsiteY10" fmla="*/ 2011740 h 2184540"/>
              <a:gd name="connsiteX11" fmla="*/ 4164316 w 4345749"/>
              <a:gd name="connsiteY11" fmla="*/ 2158620 h 2184540"/>
              <a:gd name="connsiteX12" fmla="*/ 4345749 w 4345749"/>
              <a:gd name="connsiteY12" fmla="*/ 2167260 h 218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345749" h="2184540">
                <a:moveTo>
                  <a:pt x="0" y="2184540"/>
                </a:moveTo>
                <a:lnTo>
                  <a:pt x="535659" y="2115420"/>
                </a:lnTo>
                <a:cubicBezTo>
                  <a:pt x="709892" y="2003100"/>
                  <a:pt x="921564" y="1743900"/>
                  <a:pt x="1045399" y="1510620"/>
                </a:cubicBezTo>
                <a:cubicBezTo>
                  <a:pt x="1169234" y="1277340"/>
                  <a:pt x="1195152" y="931740"/>
                  <a:pt x="1278669" y="715740"/>
                </a:cubicBezTo>
                <a:cubicBezTo>
                  <a:pt x="1362186" y="499740"/>
                  <a:pt x="1455783" y="326940"/>
                  <a:pt x="1546499" y="214620"/>
                </a:cubicBezTo>
                <a:cubicBezTo>
                  <a:pt x="1637216" y="102300"/>
                  <a:pt x="1706333" y="67740"/>
                  <a:pt x="1822968" y="41820"/>
                </a:cubicBezTo>
                <a:cubicBezTo>
                  <a:pt x="1939603" y="15900"/>
                  <a:pt x="2054799" y="-46020"/>
                  <a:pt x="2246311" y="59100"/>
                </a:cubicBezTo>
                <a:cubicBezTo>
                  <a:pt x="2437823" y="164220"/>
                  <a:pt x="2780531" y="457980"/>
                  <a:pt x="2972043" y="672540"/>
                </a:cubicBezTo>
                <a:cubicBezTo>
                  <a:pt x="3163555" y="887100"/>
                  <a:pt x="3308990" y="1192380"/>
                  <a:pt x="3395386" y="1346460"/>
                </a:cubicBezTo>
                <a:cubicBezTo>
                  <a:pt x="3481783" y="1500540"/>
                  <a:pt x="3431384" y="1486140"/>
                  <a:pt x="3490422" y="1597020"/>
                </a:cubicBezTo>
                <a:cubicBezTo>
                  <a:pt x="3549460" y="1707900"/>
                  <a:pt x="3637296" y="1918140"/>
                  <a:pt x="3749612" y="2011740"/>
                </a:cubicBezTo>
                <a:cubicBezTo>
                  <a:pt x="3861928" y="2105340"/>
                  <a:pt x="4064960" y="2132700"/>
                  <a:pt x="4164316" y="2158620"/>
                </a:cubicBezTo>
                <a:cubicBezTo>
                  <a:pt x="4263672" y="2184540"/>
                  <a:pt x="4304710" y="2175900"/>
                  <a:pt x="4345749" y="2167260"/>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3188038" y="5032506"/>
            <a:ext cx="2903459" cy="338554"/>
          </a:xfrm>
          <a:prstGeom prst="rect">
            <a:avLst/>
          </a:prstGeom>
          <a:noFill/>
        </p:spPr>
        <p:txBody>
          <a:bodyPr wrap="none" rtlCol="0">
            <a:spAutoFit/>
          </a:bodyPr>
          <a:lstStyle/>
          <a:p>
            <a:r>
              <a:rPr lang="en-US" sz="1600" dirty="0" smtClean="0"/>
              <a:t>range for mid-elevation pines</a:t>
            </a:r>
            <a:endParaRPr lang="en-US" sz="1600" dirty="0"/>
          </a:p>
        </p:txBody>
      </p:sp>
      <p:cxnSp>
        <p:nvCxnSpPr>
          <p:cNvPr id="15" name="Straight Arrow Connector 14"/>
          <p:cNvCxnSpPr/>
          <p:nvPr/>
        </p:nvCxnSpPr>
        <p:spPr>
          <a:xfrm>
            <a:off x="1866166" y="5802854"/>
            <a:ext cx="55380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7" name="TextBox 6"/>
          <p:cNvSpPr txBox="1"/>
          <p:nvPr/>
        </p:nvSpPr>
        <p:spPr>
          <a:xfrm>
            <a:off x="3473148" y="5618188"/>
            <a:ext cx="2486228" cy="369332"/>
          </a:xfrm>
          <a:prstGeom prst="rect">
            <a:avLst/>
          </a:prstGeom>
          <a:solidFill>
            <a:schemeClr val="bg1"/>
          </a:solidFill>
        </p:spPr>
        <p:txBody>
          <a:bodyPr wrap="none" rtlCol="0">
            <a:spAutoFit/>
          </a:bodyPr>
          <a:lstStyle/>
          <a:p>
            <a:r>
              <a:rPr lang="en-US" dirty="0" smtClean="0"/>
              <a:t>Low to high elevation</a:t>
            </a:r>
            <a:endParaRPr lang="en-US" dirty="0"/>
          </a:p>
        </p:txBody>
      </p:sp>
      <p:sp>
        <p:nvSpPr>
          <p:cNvPr id="3" name="TextBox 2"/>
          <p:cNvSpPr txBox="1"/>
          <p:nvPr/>
        </p:nvSpPr>
        <p:spPr>
          <a:xfrm>
            <a:off x="0" y="2488320"/>
            <a:ext cx="1688850" cy="646331"/>
          </a:xfrm>
          <a:prstGeom prst="rect">
            <a:avLst/>
          </a:prstGeom>
          <a:noFill/>
        </p:spPr>
        <p:txBody>
          <a:bodyPr wrap="square" rtlCol="0">
            <a:spAutoFit/>
          </a:bodyPr>
          <a:lstStyle/>
          <a:p>
            <a:pPr algn="ctr"/>
            <a:r>
              <a:rPr lang="en-US" dirty="0" smtClean="0"/>
              <a:t>temp (blue) or water (green)</a:t>
            </a:r>
            <a:endParaRPr lang="en-US" dirty="0"/>
          </a:p>
        </p:txBody>
      </p:sp>
      <p:sp>
        <p:nvSpPr>
          <p:cNvPr id="16" name="TextBox 15"/>
          <p:cNvSpPr txBox="1"/>
          <p:nvPr/>
        </p:nvSpPr>
        <p:spPr>
          <a:xfrm>
            <a:off x="200039" y="3669047"/>
            <a:ext cx="1415577" cy="923330"/>
          </a:xfrm>
          <a:prstGeom prst="rect">
            <a:avLst/>
          </a:prstGeom>
          <a:noFill/>
        </p:spPr>
        <p:txBody>
          <a:bodyPr wrap="square" rtlCol="0">
            <a:spAutoFit/>
          </a:bodyPr>
          <a:lstStyle/>
          <a:p>
            <a:pPr algn="ctr"/>
            <a:r>
              <a:rPr lang="en-US" dirty="0" smtClean="0"/>
              <a:t>Species suitability (black)</a:t>
            </a:r>
            <a:endParaRPr lang="en-US" dirty="0"/>
          </a:p>
        </p:txBody>
      </p:sp>
      <p:sp>
        <p:nvSpPr>
          <p:cNvPr id="17"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2564065392"/>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Tradeoffs between tolerance, growth rate, and competition</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34</a:t>
            </a:fld>
            <a:endParaRPr lang="en-US"/>
          </a:p>
        </p:txBody>
      </p:sp>
      <p:sp>
        <p:nvSpPr>
          <p:cNvPr id="6" name="Rectangle 5"/>
          <p:cNvSpPr/>
          <p:nvPr/>
        </p:nvSpPr>
        <p:spPr>
          <a:xfrm>
            <a:off x="1002172" y="1937160"/>
            <a:ext cx="5658977" cy="3628800"/>
          </a:xfrm>
          <a:prstGeom prst="rect">
            <a:avLst/>
          </a:prstGeom>
          <a:solidFill>
            <a:srgbClr val="FFFFFF"/>
          </a:solidFill>
          <a:ln w="5715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p:nvPr/>
        </p:nvCxnSpPr>
        <p:spPr>
          <a:xfrm>
            <a:off x="1123126" y="5802854"/>
            <a:ext cx="55380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073201" y="5678668"/>
            <a:ext cx="3275256" cy="369332"/>
          </a:xfrm>
          <a:prstGeom prst="rect">
            <a:avLst/>
          </a:prstGeom>
          <a:solidFill>
            <a:schemeClr val="bg1"/>
          </a:solidFill>
        </p:spPr>
        <p:txBody>
          <a:bodyPr wrap="none" rtlCol="0">
            <a:spAutoFit/>
          </a:bodyPr>
          <a:lstStyle/>
          <a:p>
            <a:r>
              <a:rPr lang="en-US" dirty="0" smtClean="0"/>
              <a:t>Low to high water availability</a:t>
            </a:r>
            <a:endParaRPr lang="en-US" dirty="0"/>
          </a:p>
        </p:txBody>
      </p:sp>
      <p:sp>
        <p:nvSpPr>
          <p:cNvPr id="15" name="Freeform 14"/>
          <p:cNvSpPr/>
          <p:nvPr/>
        </p:nvSpPr>
        <p:spPr>
          <a:xfrm>
            <a:off x="1183605" y="4294080"/>
            <a:ext cx="5183796" cy="1123200"/>
          </a:xfrm>
          <a:custGeom>
            <a:avLst/>
            <a:gdLst>
              <a:gd name="connsiteX0" fmla="*/ 0 w 5270193"/>
              <a:gd name="connsiteY0" fmla="*/ 1969920 h 1969920"/>
              <a:gd name="connsiteX1" fmla="*/ 86397 w 5270193"/>
              <a:gd name="connsiteY1" fmla="*/ 1408320 h 1969920"/>
              <a:gd name="connsiteX2" fmla="*/ 190073 w 5270193"/>
              <a:gd name="connsiteY2" fmla="*/ 786240 h 1969920"/>
              <a:gd name="connsiteX3" fmla="*/ 406064 w 5270193"/>
              <a:gd name="connsiteY3" fmla="*/ 354240 h 1969920"/>
              <a:gd name="connsiteX4" fmla="*/ 1114516 w 5270193"/>
              <a:gd name="connsiteY4" fmla="*/ 60480 h 1969920"/>
              <a:gd name="connsiteX5" fmla="*/ 2082158 w 5270193"/>
              <a:gd name="connsiteY5" fmla="*/ 25920 h 1969920"/>
              <a:gd name="connsiteX6" fmla="*/ 4086559 w 5270193"/>
              <a:gd name="connsiteY6" fmla="*/ 17280 h 1969920"/>
              <a:gd name="connsiteX7" fmla="*/ 5270193 w 5270193"/>
              <a:gd name="connsiteY7" fmla="*/ 0 h 196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0193" h="1969920">
                <a:moveTo>
                  <a:pt x="0" y="1969920"/>
                </a:moveTo>
                <a:cubicBezTo>
                  <a:pt x="27359" y="1787760"/>
                  <a:pt x="54718" y="1605600"/>
                  <a:pt x="86397" y="1408320"/>
                </a:cubicBezTo>
                <a:cubicBezTo>
                  <a:pt x="118076" y="1211040"/>
                  <a:pt x="136795" y="961920"/>
                  <a:pt x="190073" y="786240"/>
                </a:cubicBezTo>
                <a:cubicBezTo>
                  <a:pt x="243351" y="610560"/>
                  <a:pt x="251990" y="475200"/>
                  <a:pt x="406064" y="354240"/>
                </a:cubicBezTo>
                <a:cubicBezTo>
                  <a:pt x="560138" y="233280"/>
                  <a:pt x="835167" y="115200"/>
                  <a:pt x="1114516" y="60480"/>
                </a:cubicBezTo>
                <a:cubicBezTo>
                  <a:pt x="1393865" y="5760"/>
                  <a:pt x="1586818" y="33120"/>
                  <a:pt x="2082158" y="25920"/>
                </a:cubicBezTo>
                <a:cubicBezTo>
                  <a:pt x="2577498" y="18720"/>
                  <a:pt x="4086559" y="17280"/>
                  <a:pt x="4086559" y="17280"/>
                </a:cubicBezTo>
                <a:lnTo>
                  <a:pt x="5270193" y="0"/>
                </a:lnTo>
              </a:path>
            </a:pathLst>
          </a:custGeom>
          <a:ln>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6" name="Freeform 15"/>
          <p:cNvSpPr/>
          <p:nvPr/>
        </p:nvSpPr>
        <p:spPr>
          <a:xfrm>
            <a:off x="2626427" y="3628800"/>
            <a:ext cx="3740974" cy="1788480"/>
          </a:xfrm>
          <a:custGeom>
            <a:avLst/>
            <a:gdLst>
              <a:gd name="connsiteX0" fmla="*/ 0 w 5270193"/>
              <a:gd name="connsiteY0" fmla="*/ 1969920 h 1969920"/>
              <a:gd name="connsiteX1" fmla="*/ 86397 w 5270193"/>
              <a:gd name="connsiteY1" fmla="*/ 1408320 h 1969920"/>
              <a:gd name="connsiteX2" fmla="*/ 190073 w 5270193"/>
              <a:gd name="connsiteY2" fmla="*/ 786240 h 1969920"/>
              <a:gd name="connsiteX3" fmla="*/ 406064 w 5270193"/>
              <a:gd name="connsiteY3" fmla="*/ 354240 h 1969920"/>
              <a:gd name="connsiteX4" fmla="*/ 1114516 w 5270193"/>
              <a:gd name="connsiteY4" fmla="*/ 60480 h 1969920"/>
              <a:gd name="connsiteX5" fmla="*/ 2082158 w 5270193"/>
              <a:gd name="connsiteY5" fmla="*/ 25920 h 1969920"/>
              <a:gd name="connsiteX6" fmla="*/ 4086559 w 5270193"/>
              <a:gd name="connsiteY6" fmla="*/ 17280 h 1969920"/>
              <a:gd name="connsiteX7" fmla="*/ 5270193 w 5270193"/>
              <a:gd name="connsiteY7" fmla="*/ 0 h 196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0193" h="1969920">
                <a:moveTo>
                  <a:pt x="0" y="1969920"/>
                </a:moveTo>
                <a:cubicBezTo>
                  <a:pt x="27359" y="1787760"/>
                  <a:pt x="54718" y="1605600"/>
                  <a:pt x="86397" y="1408320"/>
                </a:cubicBezTo>
                <a:cubicBezTo>
                  <a:pt x="118076" y="1211040"/>
                  <a:pt x="136795" y="961920"/>
                  <a:pt x="190073" y="786240"/>
                </a:cubicBezTo>
                <a:cubicBezTo>
                  <a:pt x="243351" y="610560"/>
                  <a:pt x="251990" y="475200"/>
                  <a:pt x="406064" y="354240"/>
                </a:cubicBezTo>
                <a:cubicBezTo>
                  <a:pt x="560138" y="233280"/>
                  <a:pt x="835167" y="115200"/>
                  <a:pt x="1114516" y="60480"/>
                </a:cubicBezTo>
                <a:cubicBezTo>
                  <a:pt x="1393865" y="5760"/>
                  <a:pt x="1586818" y="33120"/>
                  <a:pt x="2082158" y="25920"/>
                </a:cubicBezTo>
                <a:cubicBezTo>
                  <a:pt x="2577498" y="18720"/>
                  <a:pt x="4086559" y="17280"/>
                  <a:pt x="4086559" y="17280"/>
                </a:cubicBezTo>
                <a:lnTo>
                  <a:pt x="5270193" y="0"/>
                </a:lnTo>
              </a:path>
            </a:pathLst>
          </a:custGeom>
          <a:ln>
            <a:solidFill>
              <a:srgbClr val="FF66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Freeform 16"/>
          <p:cNvSpPr/>
          <p:nvPr/>
        </p:nvSpPr>
        <p:spPr>
          <a:xfrm>
            <a:off x="4276602" y="2954880"/>
            <a:ext cx="2090799" cy="2462400"/>
          </a:xfrm>
          <a:custGeom>
            <a:avLst/>
            <a:gdLst>
              <a:gd name="connsiteX0" fmla="*/ 0 w 5270193"/>
              <a:gd name="connsiteY0" fmla="*/ 1969920 h 1969920"/>
              <a:gd name="connsiteX1" fmla="*/ 86397 w 5270193"/>
              <a:gd name="connsiteY1" fmla="*/ 1408320 h 1969920"/>
              <a:gd name="connsiteX2" fmla="*/ 190073 w 5270193"/>
              <a:gd name="connsiteY2" fmla="*/ 786240 h 1969920"/>
              <a:gd name="connsiteX3" fmla="*/ 406064 w 5270193"/>
              <a:gd name="connsiteY3" fmla="*/ 354240 h 1969920"/>
              <a:gd name="connsiteX4" fmla="*/ 1114516 w 5270193"/>
              <a:gd name="connsiteY4" fmla="*/ 60480 h 1969920"/>
              <a:gd name="connsiteX5" fmla="*/ 2082158 w 5270193"/>
              <a:gd name="connsiteY5" fmla="*/ 25920 h 1969920"/>
              <a:gd name="connsiteX6" fmla="*/ 4086559 w 5270193"/>
              <a:gd name="connsiteY6" fmla="*/ 17280 h 1969920"/>
              <a:gd name="connsiteX7" fmla="*/ 5270193 w 5270193"/>
              <a:gd name="connsiteY7" fmla="*/ 0 h 1969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70193" h="1969920">
                <a:moveTo>
                  <a:pt x="0" y="1969920"/>
                </a:moveTo>
                <a:cubicBezTo>
                  <a:pt x="27359" y="1787760"/>
                  <a:pt x="54718" y="1605600"/>
                  <a:pt x="86397" y="1408320"/>
                </a:cubicBezTo>
                <a:cubicBezTo>
                  <a:pt x="118076" y="1211040"/>
                  <a:pt x="136795" y="961920"/>
                  <a:pt x="190073" y="786240"/>
                </a:cubicBezTo>
                <a:cubicBezTo>
                  <a:pt x="243351" y="610560"/>
                  <a:pt x="251990" y="475200"/>
                  <a:pt x="406064" y="354240"/>
                </a:cubicBezTo>
                <a:cubicBezTo>
                  <a:pt x="560138" y="233280"/>
                  <a:pt x="835167" y="115200"/>
                  <a:pt x="1114516" y="60480"/>
                </a:cubicBezTo>
                <a:cubicBezTo>
                  <a:pt x="1393865" y="5760"/>
                  <a:pt x="1586818" y="33120"/>
                  <a:pt x="2082158" y="25920"/>
                </a:cubicBezTo>
                <a:cubicBezTo>
                  <a:pt x="2577498" y="18720"/>
                  <a:pt x="4086559" y="17280"/>
                  <a:pt x="4086559" y="17280"/>
                </a:cubicBezTo>
                <a:lnTo>
                  <a:pt x="5270193" y="0"/>
                </a:lnTo>
              </a:path>
            </a:pathLst>
          </a:custGeom>
          <a:ln>
            <a:solidFill>
              <a:srgbClr val="008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8" name="TextBox 17"/>
          <p:cNvSpPr txBox="1"/>
          <p:nvPr/>
        </p:nvSpPr>
        <p:spPr>
          <a:xfrm rot="16200000">
            <a:off x="-574659" y="3591014"/>
            <a:ext cx="2329446" cy="369332"/>
          </a:xfrm>
          <a:prstGeom prst="rect">
            <a:avLst/>
          </a:prstGeom>
          <a:solidFill>
            <a:schemeClr val="bg1"/>
          </a:solidFill>
        </p:spPr>
        <p:txBody>
          <a:bodyPr wrap="none" rtlCol="0">
            <a:spAutoFit/>
          </a:bodyPr>
          <a:lstStyle/>
          <a:p>
            <a:r>
              <a:rPr lang="en-US" dirty="0" smtClean="0"/>
              <a:t>Species growth rates</a:t>
            </a:r>
            <a:endParaRPr lang="en-US" dirty="0"/>
          </a:p>
        </p:txBody>
      </p:sp>
      <p:cxnSp>
        <p:nvCxnSpPr>
          <p:cNvPr id="20" name="Straight Arrow Connector 19"/>
          <p:cNvCxnSpPr/>
          <p:nvPr/>
        </p:nvCxnSpPr>
        <p:spPr>
          <a:xfrm>
            <a:off x="1252721" y="2712960"/>
            <a:ext cx="1434184" cy="0"/>
          </a:xfrm>
          <a:prstGeom prst="straightConnector1">
            <a:avLst/>
          </a:prstGeom>
          <a:ln>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a:off x="2839305" y="2712960"/>
            <a:ext cx="1434184" cy="0"/>
          </a:xfrm>
          <a:prstGeom prst="straightConnector1">
            <a:avLst/>
          </a:prstGeom>
          <a:ln>
            <a:solidFill>
              <a:srgbClr val="FF66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nvCxnSpPr>
        <p:spPr>
          <a:xfrm>
            <a:off x="4375976" y="2709840"/>
            <a:ext cx="1991425" cy="0"/>
          </a:xfrm>
          <a:prstGeom prst="straightConnector1">
            <a:avLst/>
          </a:prstGeom>
          <a:ln>
            <a:solidFill>
              <a:srgbClr val="008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1425515" y="2340508"/>
            <a:ext cx="1140231" cy="369332"/>
          </a:xfrm>
          <a:prstGeom prst="rect">
            <a:avLst/>
          </a:prstGeom>
          <a:noFill/>
        </p:spPr>
        <p:txBody>
          <a:bodyPr wrap="none" rtlCol="0">
            <a:spAutoFit/>
          </a:bodyPr>
          <a:lstStyle/>
          <a:p>
            <a:r>
              <a:rPr lang="en-US" dirty="0" smtClean="0"/>
              <a:t>Species 1</a:t>
            </a:r>
            <a:endParaRPr lang="en-US" dirty="0"/>
          </a:p>
        </p:txBody>
      </p:sp>
      <p:sp>
        <p:nvSpPr>
          <p:cNvPr id="25" name="TextBox 24"/>
          <p:cNvSpPr txBox="1"/>
          <p:nvPr/>
        </p:nvSpPr>
        <p:spPr>
          <a:xfrm>
            <a:off x="2994822" y="2340508"/>
            <a:ext cx="1140231" cy="369332"/>
          </a:xfrm>
          <a:prstGeom prst="rect">
            <a:avLst/>
          </a:prstGeom>
          <a:noFill/>
        </p:spPr>
        <p:txBody>
          <a:bodyPr wrap="none" rtlCol="0">
            <a:spAutoFit/>
          </a:bodyPr>
          <a:lstStyle/>
          <a:p>
            <a:r>
              <a:rPr lang="en-US" dirty="0" smtClean="0"/>
              <a:t>Species 2</a:t>
            </a:r>
            <a:endParaRPr lang="en-US" dirty="0"/>
          </a:p>
        </p:txBody>
      </p:sp>
      <p:sp>
        <p:nvSpPr>
          <p:cNvPr id="26" name="TextBox 25"/>
          <p:cNvSpPr txBox="1"/>
          <p:nvPr/>
        </p:nvSpPr>
        <p:spPr>
          <a:xfrm>
            <a:off x="4806044" y="2343628"/>
            <a:ext cx="1140231" cy="369332"/>
          </a:xfrm>
          <a:prstGeom prst="rect">
            <a:avLst/>
          </a:prstGeom>
          <a:noFill/>
        </p:spPr>
        <p:txBody>
          <a:bodyPr wrap="none" rtlCol="0">
            <a:spAutoFit/>
          </a:bodyPr>
          <a:lstStyle/>
          <a:p>
            <a:r>
              <a:rPr lang="en-US" dirty="0" smtClean="0"/>
              <a:t>Species 3</a:t>
            </a:r>
            <a:endParaRPr lang="en-US" dirty="0"/>
          </a:p>
        </p:txBody>
      </p:sp>
      <p:sp>
        <p:nvSpPr>
          <p:cNvPr id="27" name="TextBox 26"/>
          <p:cNvSpPr txBox="1"/>
          <p:nvPr/>
        </p:nvSpPr>
        <p:spPr>
          <a:xfrm>
            <a:off x="6851250" y="2616839"/>
            <a:ext cx="1995762" cy="1754327"/>
          </a:xfrm>
          <a:prstGeom prst="rect">
            <a:avLst/>
          </a:prstGeom>
          <a:noFill/>
        </p:spPr>
        <p:txBody>
          <a:bodyPr wrap="square" rtlCol="0">
            <a:spAutoFit/>
          </a:bodyPr>
          <a:lstStyle/>
          <a:p>
            <a:r>
              <a:rPr lang="en-US" dirty="0" smtClean="0"/>
              <a:t>Species with highest potential growth rate are least tolerant of low water (or other ‘stresses’)</a:t>
            </a:r>
            <a:endParaRPr lang="en-US" dirty="0"/>
          </a:p>
        </p:txBody>
      </p:sp>
      <p:sp>
        <p:nvSpPr>
          <p:cNvPr id="3" name="TextBox 2"/>
          <p:cNvSpPr txBox="1"/>
          <p:nvPr/>
        </p:nvSpPr>
        <p:spPr>
          <a:xfrm>
            <a:off x="1002172" y="2001329"/>
            <a:ext cx="4106851" cy="307777"/>
          </a:xfrm>
          <a:prstGeom prst="rect">
            <a:avLst/>
          </a:prstGeom>
          <a:noFill/>
        </p:spPr>
        <p:txBody>
          <a:bodyPr wrap="none" rtlCol="0">
            <a:spAutoFit/>
          </a:bodyPr>
          <a:lstStyle/>
          <a:p>
            <a:r>
              <a:rPr lang="en-US" sz="1400" dirty="0" smtClean="0"/>
              <a:t>range of conditions where each species is found:</a:t>
            </a:r>
            <a:endParaRPr lang="en-US" sz="1400" dirty="0"/>
          </a:p>
        </p:txBody>
      </p:sp>
      <p:sp>
        <p:nvSpPr>
          <p:cNvPr id="23"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1353199845"/>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9671" y="0"/>
            <a:ext cx="10278331" cy="6873634"/>
          </a:xfrm>
          <a:prstGeom prst="rect">
            <a:avLst/>
          </a:prstGeom>
        </p:spPr>
      </p:pic>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35</a:t>
            </a:fld>
            <a:endParaRPr lang="en-US"/>
          </a:p>
        </p:txBody>
      </p:sp>
      <p:pic>
        <p:nvPicPr>
          <p:cNvPr id="7" name="Picture 6"/>
          <p:cNvPicPr>
            <a:picLocks noChangeAspect="1"/>
          </p:cNvPicPr>
          <p:nvPr/>
        </p:nvPicPr>
        <p:blipFill>
          <a:blip r:embed="rId3"/>
          <a:stretch>
            <a:fillRect/>
          </a:stretch>
        </p:blipFill>
        <p:spPr>
          <a:xfrm>
            <a:off x="12330" y="4229100"/>
            <a:ext cx="9144000" cy="2628900"/>
          </a:xfrm>
          <a:prstGeom prst="rect">
            <a:avLst/>
          </a:prstGeom>
          <a:ln w="38100" cmpd="sng">
            <a:solidFill>
              <a:schemeClr val="bg1"/>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575300"/>
            <a:ext cx="1933719" cy="1282700"/>
          </a:xfrm>
          <a:prstGeom prst="rect">
            <a:avLst/>
          </a:prstGeom>
        </p:spPr>
      </p:pic>
      <p:sp>
        <p:nvSpPr>
          <p:cNvPr id="9" name="Title 1"/>
          <p:cNvSpPr txBox="1">
            <a:spLocks/>
          </p:cNvSpPr>
          <p:nvPr/>
        </p:nvSpPr>
        <p:spPr>
          <a:xfrm>
            <a:off x="-380847" y="0"/>
            <a:ext cx="3231935" cy="857202"/>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dirty="0" err="1" smtClean="0"/>
              <a:t>Sierran</a:t>
            </a:r>
            <a:r>
              <a:rPr lang="en-US" sz="2000" dirty="0" smtClean="0"/>
              <a:t> mixed conifer forest</a:t>
            </a:r>
            <a:endParaRPr lang="en-US" sz="2000" dirty="0"/>
          </a:p>
        </p:txBody>
      </p:sp>
    </p:spTree>
    <p:extLst>
      <p:ext uri="{BB962C8B-B14F-4D97-AF65-F5344CB8AC3E}">
        <p14:creationId xmlns:p14="http://schemas.microsoft.com/office/powerpoint/2010/main" val="5092407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Sierran</a:t>
            </a:r>
            <a:r>
              <a:rPr lang="en-US" dirty="0" smtClean="0"/>
              <a:t> mixed conifer forest</a:t>
            </a:r>
            <a:endParaRPr lang="en-US" dirty="0"/>
          </a:p>
        </p:txBody>
      </p:sp>
      <p:sp>
        <p:nvSpPr>
          <p:cNvPr id="3" name="Content Placeholder 2"/>
          <p:cNvSpPr>
            <a:spLocks noGrp="1"/>
          </p:cNvSpPr>
          <p:nvPr>
            <p:ph idx="1"/>
          </p:nvPr>
        </p:nvSpPr>
        <p:spPr/>
        <p:txBody>
          <a:bodyPr>
            <a:normAutofit fontScale="92500"/>
          </a:bodyPr>
          <a:lstStyle/>
          <a:p>
            <a:r>
              <a:rPr lang="en-US" dirty="0" smtClean="0"/>
              <a:t>Found between 1000 and 3000 m elevation on western slope (higher in the South)</a:t>
            </a:r>
          </a:p>
          <a:p>
            <a:r>
              <a:rPr lang="en-US" dirty="0" smtClean="0"/>
              <a:t>Several species – most important are Ponderosa pine, sugar pine, and firs</a:t>
            </a:r>
          </a:p>
          <a:p>
            <a:r>
              <a:rPr lang="en-US" dirty="0" smtClean="0"/>
              <a:t>Upper elevation – growth limited by cold, replaced by other pines adapted to higher elevations</a:t>
            </a:r>
          </a:p>
          <a:p>
            <a:r>
              <a:rPr lang="en-US" dirty="0" smtClean="0"/>
              <a:t>Lower elevation – growth limited by drought, replaced by oaks at lower elevation</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36</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3/28/16</a:t>
            </a:r>
            <a:endParaRPr lang="en-US" dirty="0"/>
          </a:p>
        </p:txBody>
      </p:sp>
    </p:spTree>
    <p:extLst>
      <p:ext uri="{BB962C8B-B14F-4D97-AF65-F5344CB8AC3E}">
        <p14:creationId xmlns:p14="http://schemas.microsoft.com/office/powerpoint/2010/main" val="1460064051"/>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37</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289672" cy="447824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62721" y="0"/>
            <a:ext cx="4481280" cy="336096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20786" y="-74922"/>
            <a:ext cx="6123214" cy="6858000"/>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4457254"/>
            <a:ext cx="4267993" cy="2400746"/>
          </a:xfrm>
          <a:prstGeom prst="rect">
            <a:avLst/>
          </a:prstGeom>
        </p:spPr>
      </p:pic>
    </p:spTree>
    <p:extLst>
      <p:ext uri="{BB962C8B-B14F-4D97-AF65-F5344CB8AC3E}">
        <p14:creationId xmlns:p14="http://schemas.microsoft.com/office/powerpoint/2010/main" val="981256597"/>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Source Sans Pro"/>
                <a:cs typeface="Source Sans Pro"/>
              </a:rPr>
              <a:t>LECTURE 25*. </a:t>
            </a:r>
            <a:br>
              <a:rPr lang="en-US" dirty="0" smtClean="0">
                <a:latin typeface="Source Sans Pro"/>
                <a:cs typeface="Source Sans Pro"/>
              </a:rPr>
            </a:br>
            <a:r>
              <a:rPr lang="en-US" dirty="0" smtClean="0">
                <a:latin typeface="Source Sans Pro"/>
                <a:cs typeface="Source Sans Pro"/>
              </a:rPr>
              <a:t>Climate change impacts on California biodiversity</a:t>
            </a:r>
            <a:endParaRPr lang="en-US" dirty="0">
              <a:latin typeface="Source Sans Pro"/>
              <a:cs typeface="Source Sans Pro"/>
            </a:endParaRPr>
          </a:p>
        </p:txBody>
      </p:sp>
      <p:sp>
        <p:nvSpPr>
          <p:cNvPr id="3" name="Subtitle 2"/>
          <p:cNvSpPr>
            <a:spLocks noGrp="1"/>
          </p:cNvSpPr>
          <p:nvPr>
            <p:ph type="subTitle" idx="1"/>
          </p:nvPr>
        </p:nvSpPr>
        <p:spPr/>
        <p:txBody>
          <a:bodyPr/>
          <a:lstStyle/>
          <a:p>
            <a:r>
              <a:rPr lang="en-US" dirty="0" smtClean="0">
                <a:latin typeface="Source Sans Pro"/>
                <a:cs typeface="Source Sans Pro"/>
              </a:rPr>
              <a:t>David Ackerly	</a:t>
            </a:r>
            <a:r>
              <a:rPr lang="en-US" dirty="0">
                <a:latin typeface="Source Sans Pro"/>
                <a:cs typeface="Source Sans Pro"/>
              </a:rPr>
              <a:t>	</a:t>
            </a:r>
            <a:r>
              <a:rPr lang="en-US" dirty="0" smtClean="0">
                <a:latin typeface="Source Sans Pro"/>
                <a:cs typeface="Source Sans Pro"/>
              </a:rPr>
              <a:t>03/30/16</a:t>
            </a:r>
            <a:endParaRPr lang="en-US" dirty="0">
              <a:latin typeface="Source Sans Pro"/>
              <a:cs typeface="Source Sans Pro"/>
            </a:endParaRPr>
          </a:p>
        </p:txBody>
      </p:sp>
      <p:sp>
        <p:nvSpPr>
          <p:cNvPr id="4" name="TextBox 3"/>
          <p:cNvSpPr txBox="1"/>
          <p:nvPr/>
        </p:nvSpPr>
        <p:spPr>
          <a:xfrm>
            <a:off x="0" y="6514560"/>
            <a:ext cx="8170025" cy="338554"/>
          </a:xfrm>
          <a:prstGeom prst="rect">
            <a:avLst/>
          </a:prstGeom>
          <a:noFill/>
        </p:spPr>
        <p:txBody>
          <a:bodyPr wrap="none" rtlCol="0">
            <a:spAutoFit/>
          </a:bodyPr>
          <a:lstStyle/>
          <a:p>
            <a:r>
              <a:rPr lang="en-US" sz="1600" dirty="0" smtClean="0"/>
              <a:t>*Lecture numbers updated on new version of syllabus – exam days no longer numbered</a:t>
            </a:r>
            <a:endParaRPr lang="en-US" sz="1600" dirty="0"/>
          </a:p>
        </p:txBody>
      </p:sp>
    </p:spTree>
    <p:extLst>
      <p:ext uri="{BB962C8B-B14F-4D97-AF65-F5344CB8AC3E}">
        <p14:creationId xmlns:p14="http://schemas.microsoft.com/office/powerpoint/2010/main" val="26833164"/>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787399" y="177794"/>
            <a:ext cx="7907868" cy="1143000"/>
          </a:xfrm>
        </p:spPr>
        <p:txBody>
          <a:bodyPr>
            <a:normAutofit/>
          </a:bodyPr>
          <a:lstStyle/>
          <a:p>
            <a:pPr algn="l"/>
            <a:r>
              <a:rPr lang="en-US" u="sng" dirty="0" smtClean="0"/>
              <a:t>Learning Goals</a:t>
            </a:r>
            <a:endParaRPr lang="en-US" u="sng" dirty="0"/>
          </a:p>
        </p:txBody>
      </p:sp>
      <p:sp>
        <p:nvSpPr>
          <p:cNvPr id="3" name="TextBox 2"/>
          <p:cNvSpPr txBox="1"/>
          <p:nvPr/>
        </p:nvSpPr>
        <p:spPr>
          <a:xfrm>
            <a:off x="368299" y="1549400"/>
            <a:ext cx="8775701" cy="5016757"/>
          </a:xfrm>
          <a:prstGeom prst="rect">
            <a:avLst/>
          </a:prstGeom>
          <a:noFill/>
        </p:spPr>
        <p:txBody>
          <a:bodyPr wrap="square" rtlCol="0">
            <a:spAutoFit/>
          </a:bodyPr>
          <a:lstStyle/>
          <a:p>
            <a:pPr marL="285750" indent="-285750">
              <a:buFont typeface="Arial"/>
              <a:buChar char="•"/>
            </a:pPr>
            <a:r>
              <a:rPr lang="en-US" sz="3200" dirty="0"/>
              <a:t>H</a:t>
            </a:r>
            <a:r>
              <a:rPr lang="en-US" sz="3200" dirty="0" smtClean="0"/>
              <a:t>ow warming impacts water balance</a:t>
            </a:r>
          </a:p>
          <a:p>
            <a:pPr marL="285750" indent="-285750">
              <a:buFont typeface="Arial"/>
              <a:buChar char="•"/>
            </a:pPr>
            <a:r>
              <a:rPr lang="en-US" sz="3200" dirty="0" smtClean="0"/>
              <a:t>How plants and animals respond to climate change</a:t>
            </a:r>
          </a:p>
          <a:p>
            <a:pPr marL="285750" indent="-285750">
              <a:buFont typeface="Arial"/>
              <a:buChar char="•"/>
            </a:pPr>
            <a:r>
              <a:rPr lang="en-US" sz="3200" dirty="0" smtClean="0"/>
              <a:t>Landscapes and the velocity of climate change</a:t>
            </a:r>
          </a:p>
          <a:p>
            <a:pPr marL="285750" indent="-285750">
              <a:buFont typeface="Arial"/>
              <a:buChar char="•"/>
            </a:pPr>
            <a:r>
              <a:rPr lang="en-US" sz="3200" dirty="0" smtClean="0"/>
              <a:t>Critical role of dispersal</a:t>
            </a:r>
          </a:p>
          <a:p>
            <a:pPr marL="285750" indent="-285750">
              <a:buFont typeface="Arial"/>
              <a:buChar char="•"/>
            </a:pPr>
            <a:r>
              <a:rPr lang="en-US" sz="3200" dirty="0" smtClean="0"/>
              <a:t>Possible impacts of climate change on terrestrial ecosystems C source/sink</a:t>
            </a:r>
          </a:p>
          <a:p>
            <a:pPr marL="285750" indent="-285750">
              <a:buFont typeface="Arial"/>
              <a:buChar char="•"/>
            </a:pPr>
            <a:endParaRPr lang="en-US" sz="3200" dirty="0"/>
          </a:p>
          <a:p>
            <a:pPr marL="285750" indent="-285750">
              <a:buFont typeface="Arial"/>
              <a:buChar char="•"/>
            </a:pPr>
            <a:endParaRPr lang="en-US" sz="3200" dirty="0"/>
          </a:p>
        </p:txBody>
      </p:sp>
      <p:sp>
        <p:nvSpPr>
          <p:cNvPr id="4"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406366333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t>Energy (temperature) limits to plant growth</a:t>
            </a:r>
            <a:endParaRPr lang="en-US" sz="3200" dirty="0"/>
          </a:p>
        </p:txBody>
      </p:sp>
      <p:sp>
        <p:nvSpPr>
          <p:cNvPr id="3" name="Content Placeholder 2"/>
          <p:cNvSpPr>
            <a:spLocks noGrp="1"/>
          </p:cNvSpPr>
          <p:nvPr>
            <p:ph idx="1"/>
          </p:nvPr>
        </p:nvSpPr>
        <p:spPr>
          <a:xfrm>
            <a:off x="96425" y="1296244"/>
            <a:ext cx="4631891" cy="4525963"/>
          </a:xfrm>
        </p:spPr>
        <p:txBody>
          <a:bodyPr>
            <a:normAutofit/>
          </a:bodyPr>
          <a:lstStyle/>
          <a:p>
            <a:r>
              <a:rPr lang="en-US" sz="2400" dirty="0" smtClean="0"/>
              <a:t>Enzyme activity is slow at low temperatures</a:t>
            </a:r>
          </a:p>
          <a:p>
            <a:r>
              <a:rPr lang="en-US" sz="2400" dirty="0" smtClean="0"/>
              <a:t>(Less light for photosynthesis in winter as well)</a:t>
            </a:r>
          </a:p>
          <a:p>
            <a:r>
              <a:rPr lang="en-US" sz="2400" dirty="0" smtClean="0"/>
              <a:t>Plants that have evolved or been grown at higher temperatures usually exhibit higher </a:t>
            </a:r>
            <a:r>
              <a:rPr lang="en-US" sz="2400" u="sng" dirty="0" smtClean="0"/>
              <a:t>temperature optimum for photosynthesis,</a:t>
            </a:r>
            <a:r>
              <a:rPr lang="en-US" sz="2400" dirty="0" smtClean="0"/>
              <a:t> and vice versa</a:t>
            </a:r>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4</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728316" y="1566880"/>
            <a:ext cx="4415684" cy="4255327"/>
          </a:xfrm>
          <a:prstGeom prst="rect">
            <a:avLst/>
          </a:prstGeom>
        </p:spPr>
      </p:pic>
      <p:sp>
        <p:nvSpPr>
          <p:cNvPr id="7" name="TextBox 6"/>
          <p:cNvSpPr txBox="1"/>
          <p:nvPr/>
        </p:nvSpPr>
        <p:spPr>
          <a:xfrm>
            <a:off x="5709742" y="6521236"/>
            <a:ext cx="2674630" cy="338554"/>
          </a:xfrm>
          <a:prstGeom prst="rect">
            <a:avLst/>
          </a:prstGeom>
          <a:noFill/>
        </p:spPr>
        <p:txBody>
          <a:bodyPr wrap="none" rtlCol="0">
            <a:spAutoFit/>
          </a:bodyPr>
          <a:lstStyle/>
          <a:p>
            <a:r>
              <a:rPr lang="en-US" sz="1600" dirty="0"/>
              <a:t>http://</a:t>
            </a:r>
            <a:r>
              <a:rPr lang="en-US" sz="1600" dirty="0" err="1"/>
              <a:t>plantekno.com</a:t>
            </a:r>
            <a:r>
              <a:rPr lang="en-US" sz="1600" dirty="0"/>
              <a:t>/en/</a:t>
            </a:r>
          </a:p>
        </p:txBody>
      </p:sp>
    </p:spTree>
    <p:extLst>
      <p:ext uri="{BB962C8B-B14F-4D97-AF65-F5344CB8AC3E}">
        <p14:creationId xmlns:p14="http://schemas.microsoft.com/office/powerpoint/2010/main" val="1365650840"/>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36398"/>
            <a:ext cx="8229600" cy="1143000"/>
          </a:xfrm>
        </p:spPr>
        <p:txBody>
          <a:bodyPr>
            <a:normAutofit/>
          </a:bodyPr>
          <a:lstStyle/>
          <a:p>
            <a:r>
              <a:rPr lang="en-US" dirty="0" smtClean="0"/>
              <a:t>Rising temperatures (global)</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40</a:t>
            </a:fld>
            <a:endParaRPr lang="en-US"/>
          </a:p>
        </p:txBody>
      </p:sp>
      <p:pic>
        <p:nvPicPr>
          <p:cNvPr id="8" name="Picture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4056" y="2062270"/>
            <a:ext cx="7687434" cy="3913920"/>
          </a:xfrm>
          <a:prstGeom prst="rect">
            <a:avLst/>
          </a:prstGeom>
        </p:spPr>
      </p:pic>
      <p:sp>
        <p:nvSpPr>
          <p:cNvPr id="9" name="TextBox 8"/>
          <p:cNvSpPr txBox="1"/>
          <p:nvPr/>
        </p:nvSpPr>
        <p:spPr>
          <a:xfrm>
            <a:off x="2246311" y="6488668"/>
            <a:ext cx="4813036" cy="369332"/>
          </a:xfrm>
          <a:prstGeom prst="rect">
            <a:avLst/>
          </a:prstGeom>
          <a:noFill/>
        </p:spPr>
        <p:txBody>
          <a:bodyPr wrap="none" rtlCol="0">
            <a:spAutoFit/>
          </a:bodyPr>
          <a:lstStyle/>
          <a:p>
            <a:r>
              <a:rPr lang="en-US" dirty="0" smtClean="0"/>
              <a:t>Field et al. 2016, in Ecosystems of California</a:t>
            </a:r>
            <a:endParaRPr lang="en-US" dirty="0"/>
          </a:p>
        </p:txBody>
      </p:sp>
      <p:sp>
        <p:nvSpPr>
          <p:cNvPr id="11" name="Left Bracket 10"/>
          <p:cNvSpPr/>
          <p:nvPr/>
        </p:nvSpPr>
        <p:spPr>
          <a:xfrm rot="5400000">
            <a:off x="4791253" y="2728702"/>
            <a:ext cx="238659" cy="1254878"/>
          </a:xfrm>
          <a:prstGeom prst="leftBracket">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2" name="Left Bracket 11"/>
          <p:cNvSpPr/>
          <p:nvPr/>
        </p:nvSpPr>
        <p:spPr>
          <a:xfrm rot="5400000">
            <a:off x="6334236" y="1462230"/>
            <a:ext cx="265066" cy="1857494"/>
          </a:xfrm>
          <a:prstGeom prst="leftBracket">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4" name="TextBox 13"/>
          <p:cNvSpPr txBox="1"/>
          <p:nvPr/>
        </p:nvSpPr>
        <p:spPr>
          <a:xfrm>
            <a:off x="4060754" y="2523510"/>
            <a:ext cx="1717049" cy="738664"/>
          </a:xfrm>
          <a:prstGeom prst="rect">
            <a:avLst/>
          </a:prstGeom>
          <a:noFill/>
        </p:spPr>
        <p:txBody>
          <a:bodyPr wrap="square" rtlCol="0">
            <a:spAutoFit/>
          </a:bodyPr>
          <a:lstStyle/>
          <a:p>
            <a:pPr algn="ctr"/>
            <a:r>
              <a:rPr lang="en-US" sz="1400" dirty="0" smtClean="0"/>
              <a:t>Climate commitments</a:t>
            </a:r>
          </a:p>
          <a:p>
            <a:pPr algn="ctr"/>
            <a:r>
              <a:rPr lang="en-US" sz="1400" dirty="0" smtClean="0"/>
              <a:t>~1°C</a:t>
            </a:r>
            <a:endParaRPr lang="en-US" sz="1400" dirty="0"/>
          </a:p>
        </p:txBody>
      </p:sp>
      <p:sp>
        <p:nvSpPr>
          <p:cNvPr id="15" name="TextBox 14"/>
          <p:cNvSpPr txBox="1"/>
          <p:nvPr/>
        </p:nvSpPr>
        <p:spPr>
          <a:xfrm>
            <a:off x="5678467" y="1769227"/>
            <a:ext cx="1717049" cy="523220"/>
          </a:xfrm>
          <a:prstGeom prst="rect">
            <a:avLst/>
          </a:prstGeom>
          <a:noFill/>
        </p:spPr>
        <p:txBody>
          <a:bodyPr wrap="square" rtlCol="0">
            <a:spAutoFit/>
          </a:bodyPr>
          <a:lstStyle/>
          <a:p>
            <a:pPr algn="ctr"/>
            <a:r>
              <a:rPr lang="en-US" sz="1400" dirty="0" smtClean="0"/>
              <a:t>Climate options</a:t>
            </a:r>
          </a:p>
          <a:p>
            <a:pPr algn="ctr"/>
            <a:r>
              <a:rPr lang="en-US" sz="1400" dirty="0" smtClean="0"/>
              <a:t>1-5 °C</a:t>
            </a:r>
            <a:endParaRPr lang="en-US" sz="1400" dirty="0"/>
          </a:p>
        </p:txBody>
      </p:sp>
      <p:sp>
        <p:nvSpPr>
          <p:cNvPr id="16" name="Rectangle 15"/>
          <p:cNvSpPr/>
          <p:nvPr/>
        </p:nvSpPr>
        <p:spPr>
          <a:xfrm>
            <a:off x="933003" y="2505600"/>
            <a:ext cx="1857576" cy="167616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Left Bracket 9"/>
          <p:cNvSpPr/>
          <p:nvPr/>
        </p:nvSpPr>
        <p:spPr>
          <a:xfrm rot="5400000">
            <a:off x="2466565" y="2268044"/>
            <a:ext cx="164158" cy="3421354"/>
          </a:xfrm>
          <a:prstGeom prst="leftBracket">
            <a:avLst/>
          </a:pr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3" name="TextBox 12"/>
          <p:cNvSpPr txBox="1"/>
          <p:nvPr/>
        </p:nvSpPr>
        <p:spPr>
          <a:xfrm>
            <a:off x="1692244" y="3475470"/>
            <a:ext cx="1825064" cy="369332"/>
          </a:xfrm>
          <a:prstGeom prst="rect">
            <a:avLst/>
          </a:prstGeom>
          <a:noFill/>
        </p:spPr>
        <p:txBody>
          <a:bodyPr wrap="none" rtlCol="0">
            <a:spAutoFit/>
          </a:bodyPr>
          <a:lstStyle/>
          <a:p>
            <a:r>
              <a:rPr lang="en-US" dirty="0" smtClean="0"/>
              <a:t>Historical: ~1°C</a:t>
            </a:r>
            <a:endParaRPr lang="en-US" dirty="0"/>
          </a:p>
        </p:txBody>
      </p:sp>
      <p:pic>
        <p:nvPicPr>
          <p:cNvPr id="17" name="Picture 16"/>
          <p:cNvPicPr>
            <a:picLocks noChangeAspect="1"/>
          </p:cNvPicPr>
          <p:nvPr/>
        </p:nvPicPr>
        <p:blipFill>
          <a:blip r:embed="rId3"/>
          <a:stretch>
            <a:fillRect/>
          </a:stretch>
        </p:blipFill>
        <p:spPr>
          <a:xfrm>
            <a:off x="7534594" y="2649964"/>
            <a:ext cx="1611772" cy="552286"/>
          </a:xfrm>
          <a:prstGeom prst="rect">
            <a:avLst/>
          </a:prstGeom>
        </p:spPr>
      </p:pic>
      <p:pic>
        <p:nvPicPr>
          <p:cNvPr id="19" name="Picture 18"/>
          <p:cNvPicPr>
            <a:picLocks noChangeAspect="1"/>
          </p:cNvPicPr>
          <p:nvPr/>
        </p:nvPicPr>
        <p:blipFill>
          <a:blip r:embed="rId4"/>
          <a:stretch>
            <a:fillRect/>
          </a:stretch>
        </p:blipFill>
        <p:spPr>
          <a:xfrm>
            <a:off x="7516442" y="3697000"/>
            <a:ext cx="1598402" cy="476120"/>
          </a:xfrm>
          <a:prstGeom prst="rect">
            <a:avLst/>
          </a:prstGeom>
        </p:spPr>
      </p:pic>
      <p:sp>
        <p:nvSpPr>
          <p:cNvPr id="18"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2613447150"/>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descr="wb6-all.pn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57200" y="1618680"/>
            <a:ext cx="5043027" cy="3151892"/>
          </a:xfrm>
          <a:prstGeom prst="rect">
            <a:avLst/>
          </a:prstGeom>
        </p:spPr>
      </p:pic>
      <p:sp>
        <p:nvSpPr>
          <p:cNvPr id="2" name="Title 1"/>
          <p:cNvSpPr>
            <a:spLocks noGrp="1"/>
          </p:cNvSpPr>
          <p:nvPr>
            <p:ph type="title"/>
          </p:nvPr>
        </p:nvSpPr>
        <p:spPr>
          <a:xfrm>
            <a:off x="457200" y="14094"/>
            <a:ext cx="8229600" cy="1143000"/>
          </a:xfrm>
        </p:spPr>
        <p:txBody>
          <a:bodyPr>
            <a:normAutofit fontScale="90000"/>
          </a:bodyPr>
          <a:lstStyle/>
          <a:p>
            <a:r>
              <a:rPr lang="en-US" dirty="0" smtClean="0"/>
              <a:t>How does warming influence water balance?</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41</a:t>
            </a:fld>
            <a:endParaRPr lang="en-US"/>
          </a:p>
        </p:txBody>
      </p:sp>
      <p:sp>
        <p:nvSpPr>
          <p:cNvPr id="11" name="TextBox 10"/>
          <p:cNvSpPr txBox="1"/>
          <p:nvPr/>
        </p:nvSpPr>
        <p:spPr>
          <a:xfrm>
            <a:off x="3230875" y="3552771"/>
            <a:ext cx="652308" cy="369332"/>
          </a:xfrm>
          <a:prstGeom prst="rect">
            <a:avLst/>
          </a:prstGeom>
          <a:solidFill>
            <a:schemeClr val="bg1"/>
          </a:solidFill>
        </p:spPr>
        <p:txBody>
          <a:bodyPr wrap="square" rtlCol="0">
            <a:spAutoFit/>
          </a:bodyPr>
          <a:lstStyle/>
          <a:p>
            <a:pPr algn="ctr"/>
            <a:r>
              <a:rPr lang="en-US" dirty="0" smtClean="0"/>
              <a:t>CWD</a:t>
            </a:r>
            <a:endParaRPr lang="en-US" dirty="0"/>
          </a:p>
        </p:txBody>
      </p:sp>
      <p:sp>
        <p:nvSpPr>
          <p:cNvPr id="22" name="TextBox 21"/>
          <p:cNvSpPr txBox="1"/>
          <p:nvPr/>
        </p:nvSpPr>
        <p:spPr>
          <a:xfrm>
            <a:off x="5615256" y="1560000"/>
            <a:ext cx="3277692" cy="3693319"/>
          </a:xfrm>
          <a:prstGeom prst="rect">
            <a:avLst/>
          </a:prstGeom>
          <a:noFill/>
        </p:spPr>
        <p:txBody>
          <a:bodyPr wrap="square" rtlCol="0">
            <a:spAutoFit/>
          </a:bodyPr>
          <a:lstStyle/>
          <a:p>
            <a:pPr marL="285750" indent="-285750">
              <a:buFont typeface="Arial"/>
              <a:buChar char="•"/>
            </a:pPr>
            <a:r>
              <a:rPr lang="en-US" dirty="0" smtClean="0"/>
              <a:t>Warming increases PET</a:t>
            </a:r>
          </a:p>
          <a:p>
            <a:pPr marL="285750" indent="-285750">
              <a:buFont typeface="Arial"/>
              <a:buChar char="•"/>
            </a:pPr>
            <a:r>
              <a:rPr lang="en-US" dirty="0" smtClean="0"/>
              <a:t>Higher PET </a:t>
            </a:r>
          </a:p>
          <a:p>
            <a:pPr marL="742950" lvl="1" indent="-285750">
              <a:buFont typeface="Arial"/>
              <a:buChar char="•"/>
            </a:pPr>
            <a:r>
              <a:rPr lang="en-US" dirty="0" smtClean="0"/>
              <a:t>increases AET in spring and fall</a:t>
            </a:r>
          </a:p>
          <a:p>
            <a:pPr marL="742950" lvl="1" indent="-285750">
              <a:buFont typeface="Arial"/>
              <a:buChar char="•"/>
            </a:pPr>
            <a:r>
              <a:rPr lang="en-US" dirty="0" smtClean="0"/>
              <a:t>increases CWD in summer*</a:t>
            </a:r>
          </a:p>
          <a:p>
            <a:pPr marL="742950" lvl="1" indent="-285750">
              <a:buFont typeface="Arial"/>
              <a:buChar char="•"/>
            </a:pPr>
            <a:r>
              <a:rPr lang="en-US" dirty="0"/>
              <a:t>d</a:t>
            </a:r>
            <a:r>
              <a:rPr lang="en-US" dirty="0" smtClean="0"/>
              <a:t>ecreases surplus</a:t>
            </a:r>
          </a:p>
          <a:p>
            <a:pPr marL="285750" indent="-285750">
              <a:buFont typeface="Arial"/>
              <a:buChar char="•"/>
            </a:pPr>
            <a:r>
              <a:rPr lang="en-US" dirty="0" smtClean="0"/>
              <a:t>So warming leads to lower water availability for rivers and people, even if rainfall doesn’t change</a:t>
            </a:r>
          </a:p>
          <a:p>
            <a:pPr marL="285750" indent="-285750">
              <a:buFont typeface="Arial"/>
              <a:buChar char="•"/>
            </a:pPr>
            <a:endParaRPr lang="en-US" dirty="0" smtClean="0"/>
          </a:p>
          <a:p>
            <a:pPr marL="285750" indent="-285750">
              <a:buFont typeface="Arial"/>
              <a:buChar char="•"/>
            </a:pPr>
            <a:endParaRPr lang="en-US" dirty="0"/>
          </a:p>
        </p:txBody>
      </p:sp>
      <p:sp>
        <p:nvSpPr>
          <p:cNvPr id="7" name="Freeform 6"/>
          <p:cNvSpPr/>
          <p:nvPr/>
        </p:nvSpPr>
        <p:spPr>
          <a:xfrm>
            <a:off x="1329199" y="2625418"/>
            <a:ext cx="3842832" cy="1118599"/>
          </a:xfrm>
          <a:custGeom>
            <a:avLst/>
            <a:gdLst>
              <a:gd name="connsiteX0" fmla="*/ 0 w 3842832"/>
              <a:gd name="connsiteY0" fmla="*/ 1118599 h 1118599"/>
              <a:gd name="connsiteX1" fmla="*/ 388231 w 3842832"/>
              <a:gd name="connsiteY1" fmla="*/ 1000159 h 1118599"/>
              <a:gd name="connsiteX2" fmla="*/ 1046250 w 3842832"/>
              <a:gd name="connsiteY2" fmla="*/ 684320 h 1118599"/>
              <a:gd name="connsiteX3" fmla="*/ 1401581 w 3842832"/>
              <a:gd name="connsiteY3" fmla="*/ 407960 h 1118599"/>
              <a:gd name="connsiteX4" fmla="*/ 1750331 w 3842832"/>
              <a:gd name="connsiteY4" fmla="*/ 236880 h 1118599"/>
              <a:gd name="connsiteX5" fmla="*/ 2105661 w 3842832"/>
              <a:gd name="connsiteY5" fmla="*/ 72380 h 1118599"/>
              <a:gd name="connsiteX6" fmla="*/ 2441251 w 3842832"/>
              <a:gd name="connsiteY6" fmla="*/ 0 h 1118599"/>
              <a:gd name="connsiteX7" fmla="*/ 2796582 w 3842832"/>
              <a:gd name="connsiteY7" fmla="*/ 111860 h 1118599"/>
              <a:gd name="connsiteX8" fmla="*/ 3145332 w 3842832"/>
              <a:gd name="connsiteY8" fmla="*/ 407960 h 1118599"/>
              <a:gd name="connsiteX9" fmla="*/ 3480922 w 3842832"/>
              <a:gd name="connsiteY9" fmla="*/ 677740 h 1118599"/>
              <a:gd name="connsiteX10" fmla="*/ 3842832 w 3842832"/>
              <a:gd name="connsiteY10" fmla="*/ 927779 h 111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42832" h="1118599">
                <a:moveTo>
                  <a:pt x="0" y="1118599"/>
                </a:moveTo>
                <a:lnTo>
                  <a:pt x="388231" y="1000159"/>
                </a:lnTo>
                <a:lnTo>
                  <a:pt x="1046250" y="684320"/>
                </a:lnTo>
                <a:lnTo>
                  <a:pt x="1401581" y="407960"/>
                </a:lnTo>
                <a:lnTo>
                  <a:pt x="1750331" y="236880"/>
                </a:lnTo>
                <a:lnTo>
                  <a:pt x="2105661" y="72380"/>
                </a:lnTo>
                <a:lnTo>
                  <a:pt x="2441251" y="0"/>
                </a:lnTo>
                <a:lnTo>
                  <a:pt x="2796582" y="111860"/>
                </a:lnTo>
                <a:lnTo>
                  <a:pt x="3145332" y="407960"/>
                </a:lnTo>
                <a:lnTo>
                  <a:pt x="3480922" y="677740"/>
                </a:lnTo>
                <a:lnTo>
                  <a:pt x="3842832" y="927779"/>
                </a:lnTo>
              </a:path>
            </a:pathLst>
          </a:custGeom>
          <a:ln w="38100" cmpd="sng">
            <a:solidFill>
              <a:srgbClr val="FF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6" name="Group 25"/>
          <p:cNvGrpSpPr/>
          <p:nvPr/>
        </p:nvGrpSpPr>
        <p:grpSpPr>
          <a:xfrm>
            <a:off x="1329199" y="2974158"/>
            <a:ext cx="3849412" cy="763279"/>
            <a:chOff x="1329199" y="2974158"/>
            <a:chExt cx="3849412" cy="763279"/>
          </a:xfrm>
        </p:grpSpPr>
        <p:sp>
          <p:nvSpPr>
            <p:cNvPr id="12" name="Freeform 11"/>
            <p:cNvSpPr/>
            <p:nvPr/>
          </p:nvSpPr>
          <p:spPr>
            <a:xfrm>
              <a:off x="1329199" y="2974158"/>
              <a:ext cx="1065991" cy="763279"/>
            </a:xfrm>
            <a:custGeom>
              <a:avLst/>
              <a:gdLst>
                <a:gd name="connsiteX0" fmla="*/ 0 w 1065991"/>
                <a:gd name="connsiteY0" fmla="*/ 375060 h 763279"/>
                <a:gd name="connsiteX1" fmla="*/ 0 w 1065991"/>
                <a:gd name="connsiteY1" fmla="*/ 763279 h 763279"/>
                <a:gd name="connsiteX2" fmla="*/ 388231 w 1065991"/>
                <a:gd name="connsiteY2" fmla="*/ 651419 h 763279"/>
                <a:gd name="connsiteX3" fmla="*/ 1065991 w 1065991"/>
                <a:gd name="connsiteY3" fmla="*/ 329000 h 763279"/>
                <a:gd name="connsiteX4" fmla="*/ 927807 w 1065991"/>
                <a:gd name="connsiteY4" fmla="*/ 0 h 763279"/>
                <a:gd name="connsiteX5" fmla="*/ 414552 w 1065991"/>
                <a:gd name="connsiteY5" fmla="*/ 243460 h 763279"/>
                <a:gd name="connsiteX6" fmla="*/ 0 w 1065991"/>
                <a:gd name="connsiteY6" fmla="*/ 375060 h 76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5991" h="763279">
                  <a:moveTo>
                    <a:pt x="0" y="375060"/>
                  </a:moveTo>
                  <a:lnTo>
                    <a:pt x="0" y="763279"/>
                  </a:lnTo>
                  <a:lnTo>
                    <a:pt x="388231" y="651419"/>
                  </a:lnTo>
                  <a:lnTo>
                    <a:pt x="1065991" y="329000"/>
                  </a:lnTo>
                  <a:lnTo>
                    <a:pt x="927807" y="0"/>
                  </a:lnTo>
                  <a:lnTo>
                    <a:pt x="414552" y="243460"/>
                  </a:lnTo>
                  <a:lnTo>
                    <a:pt x="0" y="375060"/>
                  </a:lnTo>
                  <a:close/>
                </a:path>
              </a:pathLst>
            </a:custGeom>
            <a:solidFill>
              <a:srgbClr val="23FF0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Freeform 12"/>
            <p:cNvSpPr/>
            <p:nvPr/>
          </p:nvSpPr>
          <p:spPr>
            <a:xfrm>
              <a:off x="4823281" y="3059698"/>
              <a:ext cx="355330" cy="493499"/>
            </a:xfrm>
            <a:custGeom>
              <a:avLst/>
              <a:gdLst>
                <a:gd name="connsiteX0" fmla="*/ 0 w 355330"/>
                <a:gd name="connsiteY0" fmla="*/ 250040 h 493499"/>
                <a:gd name="connsiteX1" fmla="*/ 355330 w 355330"/>
                <a:gd name="connsiteY1" fmla="*/ 493499 h 493499"/>
                <a:gd name="connsiteX2" fmla="*/ 348750 w 355330"/>
                <a:gd name="connsiteY2" fmla="*/ 85540 h 493499"/>
                <a:gd name="connsiteX3" fmla="*/ 217146 w 355330"/>
                <a:gd name="connsiteY3" fmla="*/ 0 h 493499"/>
                <a:gd name="connsiteX4" fmla="*/ 0 w 355330"/>
                <a:gd name="connsiteY4" fmla="*/ 250040 h 493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30" h="493499">
                  <a:moveTo>
                    <a:pt x="0" y="250040"/>
                  </a:moveTo>
                  <a:lnTo>
                    <a:pt x="355330" y="493499"/>
                  </a:lnTo>
                  <a:lnTo>
                    <a:pt x="348750" y="85540"/>
                  </a:lnTo>
                  <a:lnTo>
                    <a:pt x="217146" y="0"/>
                  </a:lnTo>
                  <a:lnTo>
                    <a:pt x="0" y="250040"/>
                  </a:lnTo>
                  <a:close/>
                </a:path>
              </a:pathLst>
            </a:custGeom>
            <a:solidFill>
              <a:srgbClr val="23FF04"/>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7" name="Freeform 26"/>
          <p:cNvSpPr/>
          <p:nvPr/>
        </p:nvSpPr>
        <p:spPr>
          <a:xfrm>
            <a:off x="2270166" y="2225098"/>
            <a:ext cx="2770261" cy="1071480"/>
          </a:xfrm>
          <a:custGeom>
            <a:avLst/>
            <a:gdLst>
              <a:gd name="connsiteX0" fmla="*/ 111864 w 2770261"/>
              <a:gd name="connsiteY0" fmla="*/ 1072540 h 1079120"/>
              <a:gd name="connsiteX1" fmla="*/ 460614 w 2770261"/>
              <a:gd name="connsiteY1" fmla="*/ 815920 h 1079120"/>
              <a:gd name="connsiteX2" fmla="*/ 1151534 w 2770261"/>
              <a:gd name="connsiteY2" fmla="*/ 473760 h 1079120"/>
              <a:gd name="connsiteX3" fmla="*/ 1500284 w 2770261"/>
              <a:gd name="connsiteY3" fmla="*/ 401380 h 1079120"/>
              <a:gd name="connsiteX4" fmla="*/ 1842454 w 2770261"/>
              <a:gd name="connsiteY4" fmla="*/ 506660 h 1079120"/>
              <a:gd name="connsiteX5" fmla="*/ 2197785 w 2770261"/>
              <a:gd name="connsiteY5" fmla="*/ 796180 h 1079120"/>
              <a:gd name="connsiteX6" fmla="*/ 2553115 w 2770261"/>
              <a:gd name="connsiteY6" fmla="*/ 1079120 h 1079120"/>
              <a:gd name="connsiteX7" fmla="*/ 2770261 w 2770261"/>
              <a:gd name="connsiteY7" fmla="*/ 829080 h 1079120"/>
              <a:gd name="connsiteX8" fmla="*/ 2362290 w 2770261"/>
              <a:gd name="connsiteY8" fmla="*/ 532980 h 1079120"/>
              <a:gd name="connsiteX9" fmla="*/ 1868775 w 2770261"/>
              <a:gd name="connsiteY9" fmla="*/ 111860 h 1079120"/>
              <a:gd name="connsiteX10" fmla="*/ 1487124 w 2770261"/>
              <a:gd name="connsiteY10" fmla="*/ 0 h 1079120"/>
              <a:gd name="connsiteX11" fmla="*/ 1131794 w 2770261"/>
              <a:gd name="connsiteY11" fmla="*/ 92120 h 1079120"/>
              <a:gd name="connsiteX12" fmla="*/ 486935 w 2770261"/>
              <a:gd name="connsiteY12" fmla="*/ 414540 h 1079120"/>
              <a:gd name="connsiteX13" fmla="*/ 144765 w 2770261"/>
              <a:gd name="connsiteY13" fmla="*/ 690900 h 1079120"/>
              <a:gd name="connsiteX14" fmla="*/ 0 w 2770261"/>
              <a:gd name="connsiteY14" fmla="*/ 763280 h 1079120"/>
              <a:gd name="connsiteX15" fmla="*/ 111864 w 2770261"/>
              <a:gd name="connsiteY15" fmla="*/ 1072540 h 1079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70261" h="1079120">
                <a:moveTo>
                  <a:pt x="111864" y="1072540"/>
                </a:moveTo>
                <a:lnTo>
                  <a:pt x="460614" y="815920"/>
                </a:lnTo>
                <a:lnTo>
                  <a:pt x="1151534" y="473760"/>
                </a:lnTo>
                <a:lnTo>
                  <a:pt x="1500284" y="401380"/>
                </a:lnTo>
                <a:lnTo>
                  <a:pt x="1842454" y="506660"/>
                </a:lnTo>
                <a:lnTo>
                  <a:pt x="2197785" y="796180"/>
                </a:lnTo>
                <a:lnTo>
                  <a:pt x="2553115" y="1079120"/>
                </a:lnTo>
                <a:lnTo>
                  <a:pt x="2770261" y="829080"/>
                </a:lnTo>
                <a:lnTo>
                  <a:pt x="2362290" y="532980"/>
                </a:lnTo>
                <a:lnTo>
                  <a:pt x="1868775" y="111860"/>
                </a:lnTo>
                <a:lnTo>
                  <a:pt x="1487124" y="0"/>
                </a:lnTo>
                <a:lnTo>
                  <a:pt x="1131794" y="92120"/>
                </a:lnTo>
                <a:lnTo>
                  <a:pt x="486935" y="414540"/>
                </a:lnTo>
                <a:lnTo>
                  <a:pt x="144765" y="690900"/>
                </a:lnTo>
                <a:lnTo>
                  <a:pt x="0" y="763280"/>
                </a:lnTo>
                <a:lnTo>
                  <a:pt x="111864" y="1072540"/>
                </a:lnTo>
                <a:close/>
              </a:path>
            </a:pathLst>
          </a:custGeom>
          <a:solidFill>
            <a:srgbClr val="FD940A"/>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TextBox 27"/>
          <p:cNvSpPr txBox="1"/>
          <p:nvPr/>
        </p:nvSpPr>
        <p:spPr>
          <a:xfrm>
            <a:off x="1822713" y="3803871"/>
            <a:ext cx="572477" cy="369332"/>
          </a:xfrm>
          <a:prstGeom prst="rect">
            <a:avLst/>
          </a:prstGeom>
          <a:solidFill>
            <a:schemeClr val="bg1"/>
          </a:solidFill>
        </p:spPr>
        <p:txBody>
          <a:bodyPr wrap="square" rtlCol="0">
            <a:spAutoFit/>
          </a:bodyPr>
          <a:lstStyle/>
          <a:p>
            <a:pPr algn="ctr"/>
            <a:r>
              <a:rPr lang="en-US" dirty="0" smtClean="0"/>
              <a:t>AET</a:t>
            </a:r>
            <a:endParaRPr lang="en-US" dirty="0"/>
          </a:p>
        </p:txBody>
      </p:sp>
      <p:sp>
        <p:nvSpPr>
          <p:cNvPr id="29" name="TextBox 28"/>
          <p:cNvSpPr txBox="1"/>
          <p:nvPr/>
        </p:nvSpPr>
        <p:spPr>
          <a:xfrm>
            <a:off x="1587129" y="2517798"/>
            <a:ext cx="288225" cy="369332"/>
          </a:xfrm>
          <a:prstGeom prst="rect">
            <a:avLst/>
          </a:prstGeom>
          <a:solidFill>
            <a:schemeClr val="bg1"/>
          </a:solidFill>
        </p:spPr>
        <p:txBody>
          <a:bodyPr wrap="square" rtlCol="0">
            <a:spAutoFit/>
          </a:bodyPr>
          <a:lstStyle/>
          <a:p>
            <a:pPr algn="ctr"/>
            <a:r>
              <a:rPr lang="en-US" dirty="0" smtClean="0"/>
              <a:t>S</a:t>
            </a:r>
            <a:endParaRPr lang="en-US" dirty="0"/>
          </a:p>
        </p:txBody>
      </p:sp>
      <p:sp>
        <p:nvSpPr>
          <p:cNvPr id="30" name="TextBox 29"/>
          <p:cNvSpPr txBox="1"/>
          <p:nvPr/>
        </p:nvSpPr>
        <p:spPr>
          <a:xfrm>
            <a:off x="2813659" y="1877919"/>
            <a:ext cx="1069524" cy="369332"/>
          </a:xfrm>
          <a:prstGeom prst="rect">
            <a:avLst/>
          </a:prstGeom>
          <a:noFill/>
        </p:spPr>
        <p:txBody>
          <a:bodyPr wrap="none" rtlCol="0">
            <a:spAutoFit/>
          </a:bodyPr>
          <a:lstStyle/>
          <a:p>
            <a:r>
              <a:rPr lang="en-US" dirty="0" smtClean="0">
                <a:solidFill>
                  <a:srgbClr val="FF0000"/>
                </a:solidFill>
              </a:rPr>
              <a:t>warming</a:t>
            </a:r>
            <a:endParaRPr lang="en-US" dirty="0">
              <a:solidFill>
                <a:srgbClr val="FF0000"/>
              </a:solidFill>
            </a:endParaRPr>
          </a:p>
        </p:txBody>
      </p:sp>
      <p:sp>
        <p:nvSpPr>
          <p:cNvPr id="31" name="TextBox 30"/>
          <p:cNvSpPr txBox="1"/>
          <p:nvPr/>
        </p:nvSpPr>
        <p:spPr>
          <a:xfrm>
            <a:off x="1011590" y="5567562"/>
            <a:ext cx="6767785" cy="369332"/>
          </a:xfrm>
          <a:prstGeom prst="rect">
            <a:avLst/>
          </a:prstGeom>
          <a:noFill/>
        </p:spPr>
        <p:txBody>
          <a:bodyPr wrap="none" rtlCol="0">
            <a:spAutoFit/>
          </a:bodyPr>
          <a:lstStyle/>
          <a:p>
            <a:r>
              <a:rPr lang="en-US" dirty="0" smtClean="0"/>
              <a:t>(*1°C warming leads to about 30 mm increase in CWD annually)</a:t>
            </a:r>
            <a:endParaRPr lang="en-US" dirty="0"/>
          </a:p>
        </p:txBody>
      </p:sp>
      <p:sp>
        <p:nvSpPr>
          <p:cNvPr id="32"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8549150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40923E-6 6.34406E-7 L 0.00139 -0.05696 " pathEditMode="relative" rAng="0" ptsTypes="AA">
                                      <p:cBhvr>
                                        <p:cTn id="6" dur="2000" fill="hold"/>
                                        <p:tgtEl>
                                          <p:spTgt spid="7"/>
                                        </p:tgtEl>
                                        <p:attrNameLst>
                                          <p:attrName>ppt_x</p:attrName>
                                          <p:attrName>ppt_y</p:attrName>
                                        </p:attrNameLst>
                                      </p:cBhvr>
                                      <p:rCtr x="69" y="-2848"/>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7" grpId="0" animBg="1"/>
      <p:bldP spid="3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Climate change impacts on plants and animals</a:t>
            </a:r>
            <a:endParaRPr lang="en-US" dirty="0"/>
          </a:p>
        </p:txBody>
      </p:sp>
      <p:sp>
        <p:nvSpPr>
          <p:cNvPr id="3" name="Content Placeholder 2"/>
          <p:cNvSpPr>
            <a:spLocks noGrp="1"/>
          </p:cNvSpPr>
          <p:nvPr>
            <p:ph idx="1"/>
          </p:nvPr>
        </p:nvSpPr>
        <p:spPr/>
        <p:txBody>
          <a:bodyPr>
            <a:normAutofit/>
          </a:bodyPr>
          <a:lstStyle/>
          <a:p>
            <a:r>
              <a:rPr lang="en-US" dirty="0" smtClean="0"/>
              <a:t>Population changes</a:t>
            </a:r>
          </a:p>
          <a:p>
            <a:r>
              <a:rPr lang="en-US" dirty="0" smtClean="0"/>
              <a:t>Range shifts and role of dispersal</a:t>
            </a:r>
          </a:p>
          <a:p>
            <a:r>
              <a:rPr lang="en-US" dirty="0" smtClean="0"/>
              <a:t>Change in seasonal timing (phenology)</a:t>
            </a:r>
          </a:p>
          <a:p>
            <a:r>
              <a:rPr lang="en-US" dirty="0" smtClean="0"/>
              <a:t>Changing plant and animal communities</a:t>
            </a:r>
          </a:p>
          <a:p>
            <a:r>
              <a:rPr lang="en-US" dirty="0" smtClean="0"/>
              <a:t>(Evolutionary change)</a:t>
            </a:r>
          </a:p>
          <a:p>
            <a:r>
              <a:rPr lang="en-US" dirty="0" smtClean="0"/>
              <a:t>(Changing species interactions)</a:t>
            </a:r>
          </a:p>
        </p:txBody>
      </p:sp>
      <p:sp>
        <p:nvSpPr>
          <p:cNvPr id="5" name="Slide Number Placeholder 4"/>
          <p:cNvSpPr>
            <a:spLocks noGrp="1"/>
          </p:cNvSpPr>
          <p:nvPr>
            <p:ph type="sldNum" sz="quarter" idx="12"/>
          </p:nvPr>
        </p:nvSpPr>
        <p:spPr/>
        <p:txBody>
          <a:bodyPr/>
          <a:lstStyle/>
          <a:p>
            <a:fld id="{BEF27CDA-479E-C94F-9867-D045CA4A1D0E}" type="slidenum">
              <a:rPr lang="en-US" smtClean="0"/>
              <a:t>42</a:t>
            </a:fld>
            <a:endParaRPr lang="en-US"/>
          </a:p>
        </p:txBody>
      </p:sp>
      <p:sp>
        <p:nvSpPr>
          <p:cNvPr id="7"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3618007235"/>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Vegetation change – western slope of Sierra Nevada (1934-1996)</a:t>
            </a:r>
            <a:endParaRPr lang="en-US" dirty="0"/>
          </a:p>
        </p:txBody>
      </p:sp>
      <p:pic>
        <p:nvPicPr>
          <p:cNvPr id="6" name="Content Placeholder 5"/>
          <p:cNvPicPr>
            <a:picLocks noGrp="1" noChangeAspect="1"/>
          </p:cNvPicPr>
          <p:nvPr>
            <p:ph idx="1"/>
          </p:nvPr>
        </p:nvPicPr>
        <p:blipFill rotWithShape="1">
          <a:blip r:embed="rId2" cstate="email">
            <a:extLst>
              <a:ext uri="{28A0092B-C50C-407E-A947-70E740481C1C}">
                <a14:useLocalDpi xmlns:a14="http://schemas.microsoft.com/office/drawing/2010/main"/>
              </a:ext>
            </a:extLst>
          </a:blip>
          <a:srcRect/>
          <a:stretch/>
        </p:blipFill>
        <p:spPr>
          <a:xfrm>
            <a:off x="846687" y="1600200"/>
            <a:ext cx="7360990" cy="4525963"/>
          </a:xfrm>
        </p:spPr>
      </p:pic>
      <p:sp>
        <p:nvSpPr>
          <p:cNvPr id="5" name="Slide Number Placeholder 4"/>
          <p:cNvSpPr>
            <a:spLocks noGrp="1"/>
          </p:cNvSpPr>
          <p:nvPr>
            <p:ph type="sldNum" sz="quarter" idx="12"/>
          </p:nvPr>
        </p:nvSpPr>
        <p:spPr/>
        <p:txBody>
          <a:bodyPr/>
          <a:lstStyle/>
          <a:p>
            <a:fld id="{BEF27CDA-479E-C94F-9867-D045CA4A1D0E}" type="slidenum">
              <a:rPr lang="en-US" smtClean="0"/>
              <a:t>43</a:t>
            </a:fld>
            <a:endParaRPr lang="en-US" dirty="0"/>
          </a:p>
        </p:txBody>
      </p:sp>
      <p:sp>
        <p:nvSpPr>
          <p:cNvPr id="7" name="Rectangle 6"/>
          <p:cNvSpPr/>
          <p:nvPr/>
        </p:nvSpPr>
        <p:spPr>
          <a:xfrm>
            <a:off x="1455738" y="6151003"/>
            <a:ext cx="4424521" cy="646331"/>
          </a:xfrm>
          <a:prstGeom prst="rect">
            <a:avLst/>
          </a:prstGeom>
        </p:spPr>
        <p:txBody>
          <a:bodyPr wrap="none">
            <a:spAutoFit/>
          </a:bodyPr>
          <a:lstStyle/>
          <a:p>
            <a:r>
              <a:rPr lang="en-US" dirty="0">
                <a:hlinkClick r:id="rId3"/>
              </a:rPr>
              <a:t>http://vtm.berkeley.edu/#/</a:t>
            </a:r>
            <a:r>
              <a:rPr lang="en-US" dirty="0" smtClean="0">
                <a:hlinkClick r:id="rId3"/>
              </a:rPr>
              <a:t>home</a:t>
            </a:r>
            <a:endParaRPr lang="en-US" dirty="0" smtClean="0"/>
          </a:p>
          <a:p>
            <a:r>
              <a:rPr lang="en-US" dirty="0">
                <a:hlinkClick r:id="rId4"/>
              </a:rPr>
              <a:t>http://</a:t>
            </a:r>
            <a:r>
              <a:rPr lang="en-US" dirty="0" err="1">
                <a:hlinkClick r:id="rId4"/>
              </a:rPr>
              <a:t>www.lib.berkeley.edu</a:t>
            </a:r>
            <a:r>
              <a:rPr lang="en-US" dirty="0">
                <a:hlinkClick r:id="rId4"/>
              </a:rPr>
              <a:t>/BIOS/</a:t>
            </a:r>
            <a:r>
              <a:rPr lang="en-US" dirty="0" err="1">
                <a:hlinkClick r:id="rId4"/>
              </a:rPr>
              <a:t>vtm</a:t>
            </a:r>
            <a:r>
              <a:rPr lang="en-US" dirty="0">
                <a:hlinkClick r:id="rId4"/>
              </a:rPr>
              <a:t>/</a:t>
            </a:r>
            <a:endParaRPr lang="en-US" dirty="0"/>
          </a:p>
        </p:txBody>
      </p:sp>
      <p:sp>
        <p:nvSpPr>
          <p:cNvPr id="8"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117772544"/>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Vegetation change – western slope of Sierra Nevada (1934-1996)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44</a:t>
            </a:fld>
            <a:endParaRPr lang="en-US" dirty="0"/>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21860" y="1655654"/>
            <a:ext cx="6361177" cy="4856216"/>
          </a:xfrm>
          <a:prstGeom prst="rect">
            <a:avLst/>
          </a:prstGeom>
        </p:spPr>
      </p:pic>
      <p:sp>
        <p:nvSpPr>
          <p:cNvPr id="9" name="TextBox 8"/>
          <p:cNvSpPr txBox="1"/>
          <p:nvPr/>
        </p:nvSpPr>
        <p:spPr>
          <a:xfrm>
            <a:off x="1658814" y="6514588"/>
            <a:ext cx="2915143" cy="307777"/>
          </a:xfrm>
          <a:prstGeom prst="rect">
            <a:avLst/>
          </a:prstGeom>
          <a:noFill/>
        </p:spPr>
        <p:txBody>
          <a:bodyPr wrap="none" rtlCol="0">
            <a:spAutoFit/>
          </a:bodyPr>
          <a:lstStyle/>
          <a:p>
            <a:r>
              <a:rPr lang="en-US" sz="1400" dirty="0" smtClean="0"/>
              <a:t>Thorne et al. </a:t>
            </a:r>
            <a:r>
              <a:rPr lang="en-US" sz="1400" dirty="0" err="1" smtClean="0"/>
              <a:t>Madroño</a:t>
            </a:r>
            <a:r>
              <a:rPr lang="en-US" sz="1400" dirty="0" smtClean="0"/>
              <a:t> 55:223-237</a:t>
            </a:r>
            <a:endParaRPr lang="en-US" sz="1400" dirty="0"/>
          </a:p>
        </p:txBody>
      </p:sp>
      <p:sp>
        <p:nvSpPr>
          <p:cNvPr id="10" name="TextBox 9"/>
          <p:cNvSpPr txBox="1"/>
          <p:nvPr/>
        </p:nvSpPr>
        <p:spPr>
          <a:xfrm>
            <a:off x="1353828" y="1655654"/>
            <a:ext cx="3202620" cy="338554"/>
          </a:xfrm>
          <a:prstGeom prst="rect">
            <a:avLst/>
          </a:prstGeom>
          <a:solidFill>
            <a:srgbClr val="FFFFFF"/>
          </a:solidFill>
        </p:spPr>
        <p:txBody>
          <a:bodyPr wrap="none" rtlCol="0">
            <a:spAutoFit/>
          </a:bodyPr>
          <a:lstStyle/>
          <a:p>
            <a:r>
              <a:rPr lang="en-US" sz="1600" dirty="0" smtClean="0"/>
              <a:t>Conifers (mostly Ponderosa Pine)</a:t>
            </a:r>
            <a:endParaRPr lang="en-US" sz="1600" dirty="0"/>
          </a:p>
        </p:txBody>
      </p:sp>
      <p:sp>
        <p:nvSpPr>
          <p:cNvPr id="11" name="TextBox 10"/>
          <p:cNvSpPr txBox="1"/>
          <p:nvPr/>
        </p:nvSpPr>
        <p:spPr>
          <a:xfrm>
            <a:off x="4751810" y="1668220"/>
            <a:ext cx="2911566" cy="338554"/>
          </a:xfrm>
          <a:prstGeom prst="rect">
            <a:avLst/>
          </a:prstGeom>
          <a:solidFill>
            <a:srgbClr val="FFFFFF"/>
          </a:solidFill>
        </p:spPr>
        <p:txBody>
          <a:bodyPr wrap="square" rtlCol="0">
            <a:spAutoFit/>
          </a:bodyPr>
          <a:lstStyle/>
          <a:p>
            <a:pPr algn="ctr"/>
            <a:r>
              <a:rPr lang="en-US" sz="1600" dirty="0" smtClean="0"/>
              <a:t>Oak woodlands</a:t>
            </a:r>
            <a:endParaRPr lang="en-US" sz="1600" dirty="0"/>
          </a:p>
        </p:txBody>
      </p:sp>
      <p:pic>
        <p:nvPicPr>
          <p:cNvPr id="12" name="Picture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832" y="1994208"/>
            <a:ext cx="1225171" cy="3863712"/>
          </a:xfrm>
          <a:prstGeom prst="rect">
            <a:avLst/>
          </a:prstGeom>
        </p:spPr>
      </p:pic>
      <p:pic>
        <p:nvPicPr>
          <p:cNvPr id="13" name="Picture 12"/>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86139" y="2479680"/>
            <a:ext cx="1525025" cy="3113520"/>
          </a:xfrm>
          <a:prstGeom prst="rect">
            <a:avLst/>
          </a:prstGeom>
        </p:spPr>
      </p:pic>
      <p:pic>
        <p:nvPicPr>
          <p:cNvPr id="14" name="Picture 1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467246" y="1157760"/>
            <a:ext cx="1219554" cy="1142580"/>
          </a:xfrm>
          <a:prstGeom prst="rect">
            <a:avLst/>
          </a:prstGeom>
        </p:spPr>
      </p:pic>
      <p:sp>
        <p:nvSpPr>
          <p:cNvPr id="15" name="TextBox 14"/>
          <p:cNvSpPr txBox="1"/>
          <p:nvPr/>
        </p:nvSpPr>
        <p:spPr>
          <a:xfrm>
            <a:off x="8498187" y="1109045"/>
            <a:ext cx="590737" cy="461665"/>
          </a:xfrm>
          <a:prstGeom prst="rect">
            <a:avLst/>
          </a:prstGeom>
          <a:noFill/>
        </p:spPr>
        <p:txBody>
          <a:bodyPr wrap="square" rtlCol="0">
            <a:spAutoFit/>
          </a:bodyPr>
          <a:lstStyle/>
          <a:p>
            <a:pPr algn="ctr"/>
            <a:r>
              <a:rPr lang="en-US" sz="1200" dirty="0" smtClean="0"/>
              <a:t>Lake Tahoe</a:t>
            </a:r>
            <a:endParaRPr lang="en-US" sz="1200" dirty="0"/>
          </a:p>
        </p:txBody>
      </p:sp>
      <p:sp>
        <p:nvSpPr>
          <p:cNvPr id="16"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654688677"/>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499350" y="5935663"/>
            <a:ext cx="1509713"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6" name="Text Box 2"/>
          <p:cNvSpPr txBox="1">
            <a:spLocks noChangeArrowheads="1"/>
          </p:cNvSpPr>
          <p:nvPr/>
        </p:nvSpPr>
        <p:spPr bwMode="auto">
          <a:xfrm>
            <a:off x="228600" y="6400800"/>
            <a:ext cx="1600200" cy="27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9pPr>
          </a:lstStyle>
          <a:p>
            <a:pPr eaLnBrk="1" hangingPunct="1">
              <a:lnSpc>
                <a:spcPct val="97000"/>
              </a:lnSpc>
              <a:spcBef>
                <a:spcPts val="750"/>
              </a:spcBef>
              <a:buClr>
                <a:srgbClr val="000000"/>
              </a:buClr>
              <a:buSzPct val="100000"/>
              <a:buFont typeface="Arial" charset="0"/>
              <a:buNone/>
            </a:pPr>
            <a:r>
              <a:rPr lang="en-GB" sz="1200">
                <a:latin typeface="sans-serif" charset="0"/>
              </a:rPr>
              <a:t>Published by AAAS</a:t>
            </a:r>
          </a:p>
        </p:txBody>
      </p:sp>
      <p:pic>
        <p:nvPicPr>
          <p:cNvPr id="41987"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758950" y="992188"/>
            <a:ext cx="5627688" cy="487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8" name="Text Box 4"/>
          <p:cNvSpPr txBox="1">
            <a:spLocks noChangeArrowheads="1"/>
          </p:cNvSpPr>
          <p:nvPr/>
        </p:nvSpPr>
        <p:spPr bwMode="auto">
          <a:xfrm>
            <a:off x="179388" y="6018213"/>
            <a:ext cx="878363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9pPr>
          </a:lstStyle>
          <a:p>
            <a:pPr algn="ctr" eaLnBrk="1" hangingPunct="1">
              <a:lnSpc>
                <a:spcPct val="97000"/>
              </a:lnSpc>
              <a:buClr>
                <a:srgbClr val="000000"/>
              </a:buClr>
              <a:buSzPct val="100000"/>
              <a:buFont typeface="Times New Roman" charset="0"/>
              <a:buNone/>
            </a:pPr>
            <a:r>
              <a:rPr lang="en-GB" sz="1400" b="1">
                <a:latin typeface="sans-serif" charset="0"/>
              </a:rPr>
              <a:t> C.  Moritz et al.,  Science  322, 261 -264 (2008)    </a:t>
            </a:r>
          </a:p>
        </p:txBody>
      </p:sp>
      <p:pic>
        <p:nvPicPr>
          <p:cNvPr id="41990" name="Picture 6" descr="Grinnell_portrait.jpg"/>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0" y="2057400"/>
            <a:ext cx="1609725"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1" name="Picture 1" descr="Craig-Moritz.jpg"/>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7493000" y="2112963"/>
            <a:ext cx="1630363" cy="210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2" name="TextBox 2"/>
          <p:cNvSpPr txBox="1">
            <a:spLocks noChangeArrowheads="1"/>
          </p:cNvSpPr>
          <p:nvPr/>
        </p:nvSpPr>
        <p:spPr bwMode="auto">
          <a:xfrm>
            <a:off x="7938" y="4221163"/>
            <a:ext cx="17160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t>Joseph Grinnell</a:t>
            </a:r>
          </a:p>
          <a:p>
            <a:pPr eaLnBrk="1" hangingPunct="1"/>
            <a:r>
              <a:rPr lang="en-US" sz="1600"/>
              <a:t>1</a:t>
            </a:r>
            <a:r>
              <a:rPr lang="en-US" sz="1600" baseline="30000"/>
              <a:t>st</a:t>
            </a:r>
            <a:r>
              <a:rPr lang="en-US" sz="1600"/>
              <a:t> Director, MVZ</a:t>
            </a:r>
          </a:p>
        </p:txBody>
      </p:sp>
      <p:sp>
        <p:nvSpPr>
          <p:cNvPr id="41993" name="TextBox 9"/>
          <p:cNvSpPr txBox="1">
            <a:spLocks noChangeArrowheads="1"/>
          </p:cNvSpPr>
          <p:nvPr/>
        </p:nvSpPr>
        <p:spPr bwMode="auto">
          <a:xfrm>
            <a:off x="7427913" y="4221163"/>
            <a:ext cx="17811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t>Craig Moritz</a:t>
            </a:r>
          </a:p>
          <a:p>
            <a:pPr eaLnBrk="1" hangingPunct="1"/>
            <a:r>
              <a:rPr lang="en-US" sz="1600"/>
              <a:t>5th Director, MVZ</a:t>
            </a:r>
          </a:p>
        </p:txBody>
      </p:sp>
      <p:sp>
        <p:nvSpPr>
          <p:cNvPr id="11" name="Title 1"/>
          <p:cNvSpPr txBox="1">
            <a:spLocks/>
          </p:cNvSpPr>
          <p:nvPr/>
        </p:nvSpPr>
        <p:spPr>
          <a:xfrm>
            <a:off x="7937" y="-1842"/>
            <a:ext cx="9115425" cy="1143000"/>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smtClean="0"/>
              <a:t>‘Grinnell project’ – MVZ @ Berkeley</a:t>
            </a:r>
          </a:p>
          <a:p>
            <a:r>
              <a:rPr lang="en-US" sz="2800" dirty="0" smtClean="0"/>
              <a:t>Resurvey of birds and mammals (~1920s – 2000s) </a:t>
            </a:r>
            <a:endParaRPr lang="en-US" sz="2800" dirty="0"/>
          </a:p>
        </p:txBody>
      </p:sp>
    </p:spTree>
    <p:extLst>
      <p:ext uri="{BB962C8B-B14F-4D97-AF65-F5344CB8AC3E}">
        <p14:creationId xmlns:p14="http://schemas.microsoft.com/office/powerpoint/2010/main" val="4245749821"/>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4598988" y="6648450"/>
            <a:ext cx="4545012"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9pPr>
          </a:lstStyle>
          <a:p>
            <a:pPr algn="r" eaLnBrk="1" hangingPunct="1">
              <a:lnSpc>
                <a:spcPct val="97000"/>
              </a:lnSpc>
              <a:buClr>
                <a:srgbClr val="000000"/>
              </a:buClr>
              <a:buSzPct val="100000"/>
              <a:buFont typeface="Times New Roman" charset="0"/>
              <a:buNone/>
            </a:pPr>
            <a:r>
              <a:rPr lang="en-GB" sz="1400" b="1">
                <a:latin typeface="sans-serif" charset="0"/>
              </a:rPr>
              <a:t> C.  Moritz et al.,  Science  322, 261 -264 (2008)    </a:t>
            </a:r>
          </a:p>
        </p:txBody>
      </p:sp>
      <p:sp>
        <p:nvSpPr>
          <p:cNvPr id="44034" name="Text Box 5"/>
          <p:cNvSpPr txBox="1">
            <a:spLocks noChangeArrowheads="1"/>
          </p:cNvSpPr>
          <p:nvPr/>
        </p:nvSpPr>
        <p:spPr bwMode="auto">
          <a:xfrm>
            <a:off x="179388" y="-76200"/>
            <a:ext cx="8783637"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9pPr>
          </a:lstStyle>
          <a:p>
            <a:pPr algn="ctr" eaLnBrk="1" hangingPunct="1">
              <a:lnSpc>
                <a:spcPct val="97000"/>
              </a:lnSpc>
              <a:buClr>
                <a:srgbClr val="000000"/>
              </a:buClr>
              <a:buSzPct val="100000"/>
              <a:buFont typeface="Times New Roman" charset="0"/>
              <a:buNone/>
            </a:pPr>
            <a:r>
              <a:rPr lang="en-GB" sz="1400" b="1">
                <a:latin typeface="sans-serif" charset="0"/>
              </a:rPr>
              <a:t>Fig. 3. (A) Summary of elevational range changes across all species in relation to life zones</a:t>
            </a:r>
          </a:p>
        </p:txBody>
      </p:sp>
      <p:pic>
        <p:nvPicPr>
          <p:cNvPr id="44035" name="Picture 6"/>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55563" y="533400"/>
            <a:ext cx="9088437"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6" name="Picture 8" descr="california_vole.jpg"/>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228600" y="4806950"/>
            <a:ext cx="2335213"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10" descr="TN_TAlpinus.jpg"/>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3505200" y="4724400"/>
            <a:ext cx="240030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8" name="TextBox 11"/>
          <p:cNvSpPr txBox="1">
            <a:spLocks noChangeArrowheads="1"/>
          </p:cNvSpPr>
          <p:nvPr/>
        </p:nvSpPr>
        <p:spPr bwMode="auto">
          <a:xfrm>
            <a:off x="152400" y="6248400"/>
            <a:ext cx="1905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solidFill>
                  <a:schemeClr val="bg1"/>
                </a:solidFill>
                <a:latin typeface="Calibri" charset="0"/>
              </a:rPr>
              <a:t>1: Microtus californicus</a:t>
            </a:r>
          </a:p>
        </p:txBody>
      </p:sp>
      <p:sp>
        <p:nvSpPr>
          <p:cNvPr id="44039" name="TextBox 12"/>
          <p:cNvSpPr txBox="1">
            <a:spLocks noChangeArrowheads="1"/>
          </p:cNvSpPr>
          <p:nvPr/>
        </p:nvSpPr>
        <p:spPr bwMode="auto">
          <a:xfrm>
            <a:off x="3124200" y="6248400"/>
            <a:ext cx="1905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200">
                <a:latin typeface="Calibri" charset="0"/>
              </a:rPr>
              <a:t>16: Tamias alpinus</a:t>
            </a:r>
          </a:p>
        </p:txBody>
      </p:sp>
    </p:spTree>
    <p:extLst>
      <p:ext uri="{BB962C8B-B14F-4D97-AF65-F5344CB8AC3E}">
        <p14:creationId xmlns:p14="http://schemas.microsoft.com/office/powerpoint/2010/main" val="2978076974"/>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ext Box 4"/>
          <p:cNvSpPr txBox="1">
            <a:spLocks noChangeArrowheads="1"/>
          </p:cNvSpPr>
          <p:nvPr/>
        </p:nvSpPr>
        <p:spPr bwMode="auto">
          <a:xfrm>
            <a:off x="4598988" y="6648450"/>
            <a:ext cx="4545012" cy="20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spAutoFit/>
          </a:bodyPr>
          <a:lstStyle>
            <a:lvl1pPr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cs typeface="ＭＳ Ｐゴシック" charset="0"/>
              </a:defRPr>
            </a:lvl1pPr>
            <a:lvl2pPr marL="742950" indent="-28575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2pPr>
            <a:lvl3pPr marL="11430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3pPr>
            <a:lvl4pPr marL="16002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4pPr>
            <a:lvl5pPr marL="2057400" indent="-228600" eaLnBrk="0" hangingPunct="0">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2400">
                <a:solidFill>
                  <a:schemeClr val="tx1"/>
                </a:solidFill>
                <a:latin typeface="Arial" charset="0"/>
                <a:ea typeface="ＭＳ Ｐゴシック" charset="0"/>
              </a:defRPr>
            </a:lvl9pPr>
          </a:lstStyle>
          <a:p>
            <a:pPr algn="r" eaLnBrk="1" hangingPunct="1">
              <a:lnSpc>
                <a:spcPct val="97000"/>
              </a:lnSpc>
              <a:buClr>
                <a:srgbClr val="000000"/>
              </a:buClr>
              <a:buSzPct val="100000"/>
              <a:buFont typeface="Times New Roman" charset="0"/>
              <a:buNone/>
            </a:pPr>
            <a:r>
              <a:rPr lang="en-GB" sz="1400" b="1">
                <a:latin typeface="sans-serif" charset="0"/>
              </a:rPr>
              <a:t> C.  Moritz et al.,  Science  322, 261 -264 (2008)    </a:t>
            </a:r>
          </a:p>
        </p:txBody>
      </p:sp>
      <p:pic>
        <p:nvPicPr>
          <p:cNvPr id="44035" name="Picture 6"/>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23844" y="3766442"/>
            <a:ext cx="5750288" cy="2607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dirty="0" smtClean="0"/>
              <a:t>One minute question</a:t>
            </a:r>
            <a:endParaRPr lang="en-US" dirty="0"/>
          </a:p>
        </p:txBody>
      </p:sp>
      <p:sp>
        <p:nvSpPr>
          <p:cNvPr id="3" name="Content Placeholder 2"/>
          <p:cNvSpPr>
            <a:spLocks noGrp="1"/>
          </p:cNvSpPr>
          <p:nvPr>
            <p:ph idx="1"/>
          </p:nvPr>
        </p:nvSpPr>
        <p:spPr>
          <a:xfrm>
            <a:off x="457200" y="1513800"/>
            <a:ext cx="8229600" cy="4525963"/>
          </a:xfrm>
        </p:spPr>
        <p:txBody>
          <a:bodyPr/>
          <a:lstStyle/>
          <a:p>
            <a:r>
              <a:rPr lang="en-US" dirty="0" smtClean="0"/>
              <a:t>Which of these changes are consistent with expectations if the mammals are responding to warming?</a:t>
            </a:r>
          </a:p>
          <a:p>
            <a:r>
              <a:rPr lang="en-US" dirty="0" smtClean="0"/>
              <a:t>What else could cause change?</a:t>
            </a:r>
            <a:endParaRPr lang="en-US" dirty="0"/>
          </a:p>
        </p:txBody>
      </p:sp>
      <p:sp>
        <p:nvSpPr>
          <p:cNvPr id="6"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3908207683"/>
      </p:ext>
    </p:extLst>
  </p:cSld>
  <p:clrMapOvr>
    <a:masterClrMapping/>
  </p:clrMapOvr>
  <p:transition xmlns:p14="http://schemas.microsoft.com/office/powerpoint/2010/main" spd="med"/>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Kyoto.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6359235"/>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7" descr="cherry-blossom.pn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3101975" y="0"/>
            <a:ext cx="6270625" cy="3889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4" name="TextBox 8"/>
          <p:cNvSpPr txBox="1">
            <a:spLocks noChangeArrowheads="1"/>
          </p:cNvSpPr>
          <p:nvPr/>
        </p:nvSpPr>
        <p:spPr bwMode="auto">
          <a:xfrm>
            <a:off x="76200" y="304800"/>
            <a:ext cx="31242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a:solidFill>
                  <a:srgbClr val="0000FF"/>
                </a:solidFill>
                <a:cs typeface="Arial" charset="0"/>
              </a:rPr>
              <a:t>Date of first cherry blossom, Kyoto</a:t>
            </a:r>
          </a:p>
          <a:p>
            <a:pPr algn="ctr" eaLnBrk="1" hangingPunct="1"/>
            <a:r>
              <a:rPr lang="en-US" sz="2000">
                <a:solidFill>
                  <a:srgbClr val="0000FF"/>
                </a:solidFill>
                <a:cs typeface="Arial" charset="0"/>
              </a:rPr>
              <a:t>(850 A.D. – 2000 A.D.)</a:t>
            </a:r>
          </a:p>
        </p:txBody>
      </p:sp>
      <p:pic>
        <p:nvPicPr>
          <p:cNvPr id="2" name="Picture 1" descr="globaltemperature.png"/>
          <p:cNvPicPr>
            <a:picLocks/>
          </p:cNvPicPr>
          <p:nvPr/>
        </p:nvPicPr>
        <p:blipFill>
          <a:blip r:embed="rId3">
            <a:extLst>
              <a:ext uri="{28A0092B-C50C-407E-A947-70E740481C1C}">
                <a14:useLocalDpi xmlns:a14="http://schemas.microsoft.com/office/drawing/2010/main"/>
              </a:ext>
            </a:extLst>
          </a:blip>
          <a:srcRect/>
          <a:stretch>
            <a:fillRect/>
          </a:stretch>
        </p:blipFill>
        <p:spPr bwMode="auto">
          <a:xfrm>
            <a:off x="-152400" y="3721100"/>
            <a:ext cx="9448800" cy="317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9" descr="Rowing-boats-enjoying-the-cherry-blossom-Tokyo-Japan.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 y="1427163"/>
            <a:ext cx="2365375"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TextBox 5"/>
          <p:cNvSpPr txBox="1">
            <a:spLocks noChangeArrowheads="1"/>
          </p:cNvSpPr>
          <p:nvPr/>
        </p:nvSpPr>
        <p:spPr bwMode="auto">
          <a:xfrm>
            <a:off x="4419600" y="2827338"/>
            <a:ext cx="25828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Sensitivity: ~5 days/deg C</a:t>
            </a:r>
          </a:p>
        </p:txBody>
      </p:sp>
      <p:sp>
        <p:nvSpPr>
          <p:cNvPr id="33798" name="TextBox 9"/>
          <p:cNvSpPr txBox="1">
            <a:spLocks noChangeArrowheads="1"/>
          </p:cNvSpPr>
          <p:nvPr/>
        </p:nvSpPr>
        <p:spPr bwMode="auto">
          <a:xfrm>
            <a:off x="325438" y="3036888"/>
            <a:ext cx="17748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latin typeface="Calibri" charset="0"/>
              </a:rPr>
              <a:t>Primack et al. 2009</a:t>
            </a:r>
          </a:p>
        </p:txBody>
      </p:sp>
    </p:spTree>
    <p:extLst>
      <p:ext uri="{BB962C8B-B14F-4D97-AF65-F5344CB8AC3E}">
        <p14:creationId xmlns:p14="http://schemas.microsoft.com/office/powerpoint/2010/main" val="11497503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Water limits to plant growth</a:t>
            </a:r>
            <a:endParaRPr lang="en-US" dirty="0"/>
          </a:p>
        </p:txBody>
      </p:sp>
      <p:sp>
        <p:nvSpPr>
          <p:cNvPr id="3" name="Content Placeholder 2"/>
          <p:cNvSpPr>
            <a:spLocks noGrp="1"/>
          </p:cNvSpPr>
          <p:nvPr>
            <p:ph idx="1"/>
          </p:nvPr>
        </p:nvSpPr>
        <p:spPr>
          <a:xfrm>
            <a:off x="457200" y="1296244"/>
            <a:ext cx="4174772" cy="4525963"/>
          </a:xfrm>
        </p:spPr>
        <p:txBody>
          <a:bodyPr>
            <a:normAutofit/>
          </a:bodyPr>
          <a:lstStyle/>
          <a:p>
            <a:r>
              <a:rPr lang="en-US" sz="2400" dirty="0" smtClean="0"/>
              <a:t>Plants lose water when they take up carbon through pores in leaves (stomata)</a:t>
            </a:r>
          </a:p>
          <a:p>
            <a:r>
              <a:rPr lang="en-US" sz="2400" dirty="0" smtClean="0"/>
              <a:t>If water is limiting, stomata close, reducing plant growth</a:t>
            </a:r>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5</a:t>
            </a:fld>
            <a:endParaRPr lang="en-US"/>
          </a:p>
        </p:txBody>
      </p:sp>
      <p:pic>
        <p:nvPicPr>
          <p:cNvPr id="8" name="Picture 7"/>
          <p:cNvPicPr>
            <a:picLocks noChangeAspect="1"/>
          </p:cNvPicPr>
          <p:nvPr/>
        </p:nvPicPr>
        <p:blipFill>
          <a:blip r:embed="rId2"/>
          <a:stretch>
            <a:fillRect/>
          </a:stretch>
        </p:blipFill>
        <p:spPr>
          <a:xfrm>
            <a:off x="4631972" y="1417638"/>
            <a:ext cx="4304255" cy="3950920"/>
          </a:xfrm>
          <a:prstGeom prst="rect">
            <a:avLst/>
          </a:prstGeom>
        </p:spPr>
      </p:pic>
      <p:sp>
        <p:nvSpPr>
          <p:cNvPr id="9" name="Rectangle 8"/>
          <p:cNvSpPr/>
          <p:nvPr/>
        </p:nvSpPr>
        <p:spPr>
          <a:xfrm>
            <a:off x="3783993" y="6581001"/>
            <a:ext cx="4572000" cy="276999"/>
          </a:xfrm>
          <a:prstGeom prst="rect">
            <a:avLst/>
          </a:prstGeom>
        </p:spPr>
        <p:txBody>
          <a:bodyPr>
            <a:spAutoFit/>
          </a:bodyPr>
          <a:lstStyle/>
          <a:p>
            <a:r>
              <a:rPr lang="en-US" sz="1200" dirty="0"/>
              <a:t>http://</a:t>
            </a:r>
            <a:r>
              <a:rPr lang="en-US" sz="1200" dirty="0" err="1"/>
              <a:t>ejdio.weebly.com</a:t>
            </a:r>
            <a:r>
              <a:rPr lang="en-US" sz="1200" dirty="0"/>
              <a:t>/23-adaptations-in-plants.html</a:t>
            </a:r>
          </a:p>
        </p:txBody>
      </p:sp>
    </p:spTree>
    <p:extLst>
      <p:ext uri="{BB962C8B-B14F-4D97-AF65-F5344CB8AC3E}">
        <p14:creationId xmlns:p14="http://schemas.microsoft.com/office/powerpoint/2010/main" val="2054851241"/>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143000"/>
          </a:xfrm>
        </p:spPr>
        <p:txBody>
          <a:bodyPr>
            <a:normAutofit fontScale="90000"/>
          </a:bodyPr>
          <a:lstStyle/>
          <a:p>
            <a:r>
              <a:rPr lang="en-US" dirty="0" smtClean="0"/>
              <a:t>Phenological response to warming</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50</a:t>
            </a:fld>
            <a:endParaRPr lang="en-US"/>
          </a:p>
        </p:txBody>
      </p:sp>
      <p:pic>
        <p:nvPicPr>
          <p:cNvPr id="10" name="Picture 9" descr="cwd.pn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195836" y="1740691"/>
            <a:ext cx="5408023" cy="3505200"/>
          </a:xfrm>
          <a:prstGeom prst="rect">
            <a:avLst/>
          </a:prstGeom>
        </p:spPr>
      </p:pic>
      <p:sp>
        <p:nvSpPr>
          <p:cNvPr id="11" name="TextBox 10"/>
          <p:cNvSpPr txBox="1"/>
          <p:nvPr/>
        </p:nvSpPr>
        <p:spPr>
          <a:xfrm>
            <a:off x="3206482" y="3435941"/>
            <a:ext cx="761999" cy="369332"/>
          </a:xfrm>
          <a:prstGeom prst="rect">
            <a:avLst/>
          </a:prstGeom>
          <a:solidFill>
            <a:schemeClr val="bg1"/>
          </a:solidFill>
        </p:spPr>
        <p:txBody>
          <a:bodyPr wrap="square" rtlCol="0">
            <a:spAutoFit/>
          </a:bodyPr>
          <a:lstStyle/>
          <a:p>
            <a:pPr algn="ctr"/>
            <a:r>
              <a:rPr lang="en-US" dirty="0" smtClean="0"/>
              <a:t>CWD</a:t>
            </a:r>
            <a:endParaRPr lang="en-US" dirty="0"/>
          </a:p>
        </p:txBody>
      </p:sp>
      <p:grpSp>
        <p:nvGrpSpPr>
          <p:cNvPr id="17" name="Group 16"/>
          <p:cNvGrpSpPr/>
          <p:nvPr/>
        </p:nvGrpSpPr>
        <p:grpSpPr>
          <a:xfrm>
            <a:off x="1313208" y="2041228"/>
            <a:ext cx="4086559" cy="1414772"/>
            <a:chOff x="1822968" y="2170828"/>
            <a:chExt cx="4086559" cy="1414772"/>
          </a:xfrm>
        </p:grpSpPr>
        <p:sp>
          <p:nvSpPr>
            <p:cNvPr id="6" name="Freeform 5"/>
            <p:cNvSpPr/>
            <p:nvPr/>
          </p:nvSpPr>
          <p:spPr>
            <a:xfrm>
              <a:off x="1822968" y="2747520"/>
              <a:ext cx="4086559" cy="838080"/>
            </a:xfrm>
            <a:custGeom>
              <a:avLst/>
              <a:gdLst>
                <a:gd name="connsiteX0" fmla="*/ 0 w 4086559"/>
                <a:gd name="connsiteY0" fmla="*/ 829440 h 838080"/>
                <a:gd name="connsiteX1" fmla="*/ 354226 w 4086559"/>
                <a:gd name="connsiteY1" fmla="*/ 777600 h 838080"/>
                <a:gd name="connsiteX2" fmla="*/ 717092 w 4086559"/>
                <a:gd name="connsiteY2" fmla="*/ 743040 h 838080"/>
                <a:gd name="connsiteX3" fmla="*/ 1114516 w 4086559"/>
                <a:gd name="connsiteY3" fmla="*/ 501120 h 838080"/>
                <a:gd name="connsiteX4" fmla="*/ 1477382 w 4086559"/>
                <a:gd name="connsiteY4" fmla="*/ 302400 h 838080"/>
                <a:gd name="connsiteX5" fmla="*/ 1831608 w 4086559"/>
                <a:gd name="connsiteY5" fmla="*/ 138240 h 838080"/>
                <a:gd name="connsiteX6" fmla="*/ 2211753 w 4086559"/>
                <a:gd name="connsiteY6" fmla="*/ 0 h 838080"/>
                <a:gd name="connsiteX7" fmla="*/ 2609178 w 4086559"/>
                <a:gd name="connsiteY7" fmla="*/ 0 h 838080"/>
                <a:gd name="connsiteX8" fmla="*/ 2997962 w 4086559"/>
                <a:gd name="connsiteY8" fmla="*/ 138240 h 838080"/>
                <a:gd name="connsiteX9" fmla="*/ 3352188 w 4086559"/>
                <a:gd name="connsiteY9" fmla="*/ 362880 h 838080"/>
                <a:gd name="connsiteX10" fmla="*/ 3697775 w 4086559"/>
                <a:gd name="connsiteY10" fmla="*/ 648000 h 838080"/>
                <a:gd name="connsiteX11" fmla="*/ 4086559 w 4086559"/>
                <a:gd name="connsiteY11" fmla="*/ 838080 h 83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086559" h="838080">
                  <a:moveTo>
                    <a:pt x="0" y="829440"/>
                  </a:moveTo>
                  <a:lnTo>
                    <a:pt x="354226" y="777600"/>
                  </a:lnTo>
                  <a:lnTo>
                    <a:pt x="717092" y="743040"/>
                  </a:lnTo>
                  <a:lnTo>
                    <a:pt x="1114516" y="501120"/>
                  </a:lnTo>
                  <a:lnTo>
                    <a:pt x="1477382" y="302400"/>
                  </a:lnTo>
                  <a:lnTo>
                    <a:pt x="1831608" y="138240"/>
                  </a:lnTo>
                  <a:lnTo>
                    <a:pt x="2211753" y="0"/>
                  </a:lnTo>
                  <a:lnTo>
                    <a:pt x="2609178" y="0"/>
                  </a:lnTo>
                  <a:lnTo>
                    <a:pt x="2997962" y="138240"/>
                  </a:lnTo>
                  <a:lnTo>
                    <a:pt x="3352188" y="362880"/>
                  </a:lnTo>
                  <a:lnTo>
                    <a:pt x="3697775" y="648000"/>
                  </a:lnTo>
                  <a:lnTo>
                    <a:pt x="4086559" y="838080"/>
                  </a:lnTo>
                </a:path>
              </a:pathLst>
            </a:custGeom>
            <a:ln>
              <a:solidFill>
                <a:srgbClr val="FF66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8" name="Straight Arrow Connector 7"/>
            <p:cNvCxnSpPr/>
            <p:nvPr/>
          </p:nvCxnSpPr>
          <p:spPr>
            <a:xfrm flipV="1">
              <a:off x="4233434" y="2540160"/>
              <a:ext cx="0" cy="452953"/>
            </a:xfrm>
            <a:prstGeom prst="straightConnector1">
              <a:avLst/>
            </a:prstGeom>
            <a:ln>
              <a:solidFill>
                <a:srgbClr val="FF66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3698672" y="2170828"/>
              <a:ext cx="1069524" cy="369332"/>
            </a:xfrm>
            <a:prstGeom prst="rect">
              <a:avLst/>
            </a:prstGeom>
            <a:noFill/>
          </p:spPr>
          <p:txBody>
            <a:bodyPr wrap="none" rtlCol="0">
              <a:spAutoFit/>
            </a:bodyPr>
            <a:lstStyle/>
            <a:p>
              <a:r>
                <a:rPr lang="en-US" dirty="0" smtClean="0">
                  <a:solidFill>
                    <a:srgbClr val="FF6600"/>
                  </a:solidFill>
                </a:rPr>
                <a:t>warming</a:t>
              </a:r>
              <a:endParaRPr lang="en-US" dirty="0">
                <a:solidFill>
                  <a:srgbClr val="FF6600"/>
                </a:solidFill>
              </a:endParaRPr>
            </a:p>
          </p:txBody>
        </p:sp>
      </p:grpSp>
      <p:sp>
        <p:nvSpPr>
          <p:cNvPr id="22" name="TextBox 21"/>
          <p:cNvSpPr txBox="1"/>
          <p:nvPr/>
        </p:nvSpPr>
        <p:spPr>
          <a:xfrm>
            <a:off x="5672997" y="1990798"/>
            <a:ext cx="3277692" cy="2585323"/>
          </a:xfrm>
          <a:prstGeom prst="rect">
            <a:avLst/>
          </a:prstGeom>
          <a:noFill/>
        </p:spPr>
        <p:txBody>
          <a:bodyPr wrap="square" rtlCol="0">
            <a:spAutoFit/>
          </a:bodyPr>
          <a:lstStyle/>
          <a:p>
            <a:pPr marL="285750" indent="-285750">
              <a:buFont typeface="Arial"/>
              <a:buChar char="•"/>
            </a:pPr>
            <a:r>
              <a:rPr lang="en-US" dirty="0" smtClean="0"/>
              <a:t>Shifting biological activity earlier in the season can offset warming, so plants or animals are experiencing same conditions as before (or at least close)</a:t>
            </a:r>
          </a:p>
          <a:p>
            <a:pPr marL="285750" indent="-285750">
              <a:buFont typeface="Arial"/>
              <a:buChar char="•"/>
            </a:pPr>
            <a:endParaRPr lang="en-US" dirty="0" smtClean="0"/>
          </a:p>
          <a:p>
            <a:pPr marL="285750" indent="-285750">
              <a:buFont typeface="Arial"/>
              <a:buChar char="•"/>
            </a:pPr>
            <a:endParaRPr lang="en-US" dirty="0"/>
          </a:p>
        </p:txBody>
      </p:sp>
      <p:grpSp>
        <p:nvGrpSpPr>
          <p:cNvPr id="12" name="Group 11"/>
          <p:cNvGrpSpPr/>
          <p:nvPr/>
        </p:nvGrpSpPr>
        <p:grpSpPr>
          <a:xfrm>
            <a:off x="2140399" y="2150250"/>
            <a:ext cx="1185869" cy="994710"/>
            <a:chOff x="2140399" y="2150250"/>
            <a:chExt cx="1185869" cy="994710"/>
          </a:xfrm>
        </p:grpSpPr>
        <p:cxnSp>
          <p:nvCxnSpPr>
            <p:cNvPr id="7" name="Straight Arrow Connector 6"/>
            <p:cNvCxnSpPr/>
            <p:nvPr/>
          </p:nvCxnSpPr>
          <p:spPr>
            <a:xfrm flipH="1">
              <a:off x="2501182" y="3127680"/>
              <a:ext cx="457902" cy="1728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2140399" y="2150250"/>
              <a:ext cx="1185869" cy="646331"/>
            </a:xfrm>
            <a:prstGeom prst="rect">
              <a:avLst/>
            </a:prstGeom>
            <a:noFill/>
          </p:spPr>
          <p:txBody>
            <a:bodyPr wrap="square" rtlCol="0">
              <a:spAutoFit/>
            </a:bodyPr>
            <a:lstStyle/>
            <a:p>
              <a:pPr algn="ctr"/>
              <a:r>
                <a:rPr lang="en-US" dirty="0" smtClean="0"/>
                <a:t>earlier flowering</a:t>
              </a:r>
              <a:endParaRPr lang="en-US" dirty="0"/>
            </a:p>
          </p:txBody>
        </p:sp>
      </p:grpSp>
      <p:sp>
        <p:nvSpPr>
          <p:cNvPr id="15"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12163076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lstStyle/>
          <a:p>
            <a:r>
              <a:rPr lang="en-US" dirty="0" smtClean="0"/>
              <a:t>Temperature ‘isoclines’</a:t>
            </a:r>
            <a:endParaRPr lang="en-US" dirty="0"/>
          </a:p>
        </p:txBody>
      </p:sp>
      <p:pic>
        <p:nvPicPr>
          <p:cNvPr id="20" name="Picture 19" descr="djf-jja-maps.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10516" y="1243787"/>
            <a:ext cx="4497138" cy="5486400"/>
          </a:xfrm>
          <a:prstGeom prst="rect">
            <a:avLst/>
          </a:prstGeom>
        </p:spPr>
      </p:pic>
      <p:sp>
        <p:nvSpPr>
          <p:cNvPr id="21" name="Freeform 20"/>
          <p:cNvSpPr/>
          <p:nvPr/>
        </p:nvSpPr>
        <p:spPr>
          <a:xfrm>
            <a:off x="5895920" y="4271735"/>
            <a:ext cx="404075" cy="331352"/>
          </a:xfrm>
          <a:custGeom>
            <a:avLst/>
            <a:gdLst>
              <a:gd name="connsiteX0" fmla="*/ 0 w 404075"/>
              <a:gd name="connsiteY0" fmla="*/ 317467 h 331352"/>
              <a:gd name="connsiteX1" fmla="*/ 101019 w 404075"/>
              <a:gd name="connsiteY1" fmla="*/ 317467 h 331352"/>
              <a:gd name="connsiteX2" fmla="*/ 158744 w 404075"/>
              <a:gd name="connsiteY2" fmla="*/ 173164 h 331352"/>
              <a:gd name="connsiteX3" fmla="*/ 216469 w 404075"/>
              <a:gd name="connsiteY3" fmla="*/ 115443 h 331352"/>
              <a:gd name="connsiteX4" fmla="*/ 245331 w 404075"/>
              <a:gd name="connsiteY4" fmla="*/ 57721 h 331352"/>
              <a:gd name="connsiteX5" fmla="*/ 303056 w 404075"/>
              <a:gd name="connsiteY5" fmla="*/ 43291 h 331352"/>
              <a:gd name="connsiteX6" fmla="*/ 404075 w 404075"/>
              <a:gd name="connsiteY6" fmla="*/ 0 h 331352"/>
              <a:gd name="connsiteX7" fmla="*/ 404075 w 404075"/>
              <a:gd name="connsiteY7" fmla="*/ 0 h 33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075" h="331352">
                <a:moveTo>
                  <a:pt x="0" y="317467"/>
                </a:moveTo>
                <a:cubicBezTo>
                  <a:pt x="37281" y="329492"/>
                  <a:pt x="74562" y="341518"/>
                  <a:pt x="101019" y="317467"/>
                </a:cubicBezTo>
                <a:cubicBezTo>
                  <a:pt x="127476" y="293416"/>
                  <a:pt x="139502" y="206835"/>
                  <a:pt x="158744" y="173164"/>
                </a:cubicBezTo>
                <a:cubicBezTo>
                  <a:pt x="177986" y="139493"/>
                  <a:pt x="202038" y="134683"/>
                  <a:pt x="216469" y="115443"/>
                </a:cubicBezTo>
                <a:cubicBezTo>
                  <a:pt x="230900" y="96202"/>
                  <a:pt x="230900" y="69746"/>
                  <a:pt x="245331" y="57721"/>
                </a:cubicBezTo>
                <a:cubicBezTo>
                  <a:pt x="259762" y="45696"/>
                  <a:pt x="276599" y="52911"/>
                  <a:pt x="303056" y="43291"/>
                </a:cubicBezTo>
                <a:cubicBezTo>
                  <a:pt x="329513" y="33671"/>
                  <a:pt x="404075" y="0"/>
                  <a:pt x="404075" y="0"/>
                </a:cubicBezTo>
                <a:lnTo>
                  <a:pt x="404075" y="0"/>
                </a:lnTo>
              </a:path>
            </a:pathLst>
          </a:cu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2" name="Freeform 21"/>
          <p:cNvSpPr/>
          <p:nvPr/>
        </p:nvSpPr>
        <p:spPr>
          <a:xfrm>
            <a:off x="5982508" y="3391487"/>
            <a:ext cx="317487" cy="761063"/>
          </a:xfrm>
          <a:custGeom>
            <a:avLst/>
            <a:gdLst>
              <a:gd name="connsiteX0" fmla="*/ 0 w 317487"/>
              <a:gd name="connsiteY0" fmla="*/ 0 h 761063"/>
              <a:gd name="connsiteX1" fmla="*/ 57725 w 317487"/>
              <a:gd name="connsiteY1" fmla="*/ 158733 h 761063"/>
              <a:gd name="connsiteX2" fmla="*/ 86587 w 317487"/>
              <a:gd name="connsiteY2" fmla="*/ 202024 h 761063"/>
              <a:gd name="connsiteX3" fmla="*/ 86587 w 317487"/>
              <a:gd name="connsiteY3" fmla="*/ 331897 h 761063"/>
              <a:gd name="connsiteX4" fmla="*/ 259762 w 317487"/>
              <a:gd name="connsiteY4" fmla="*/ 360757 h 761063"/>
              <a:gd name="connsiteX5" fmla="*/ 173175 w 317487"/>
              <a:gd name="connsiteY5" fmla="*/ 476200 h 761063"/>
              <a:gd name="connsiteX6" fmla="*/ 274193 w 317487"/>
              <a:gd name="connsiteY6" fmla="*/ 533921 h 761063"/>
              <a:gd name="connsiteX7" fmla="*/ 259762 w 317487"/>
              <a:gd name="connsiteY7" fmla="*/ 606072 h 761063"/>
              <a:gd name="connsiteX8" fmla="*/ 303056 w 317487"/>
              <a:gd name="connsiteY8" fmla="*/ 750375 h 761063"/>
              <a:gd name="connsiteX9" fmla="*/ 317487 w 317487"/>
              <a:gd name="connsiteY9" fmla="*/ 750375 h 76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487" h="761063">
                <a:moveTo>
                  <a:pt x="0" y="0"/>
                </a:moveTo>
                <a:cubicBezTo>
                  <a:pt x="21647" y="62531"/>
                  <a:pt x="43294" y="125062"/>
                  <a:pt x="57725" y="158733"/>
                </a:cubicBezTo>
                <a:cubicBezTo>
                  <a:pt x="72156" y="192404"/>
                  <a:pt x="81777" y="173163"/>
                  <a:pt x="86587" y="202024"/>
                </a:cubicBezTo>
                <a:cubicBezTo>
                  <a:pt x="91397" y="230885"/>
                  <a:pt x="57725" y="305442"/>
                  <a:pt x="86587" y="331897"/>
                </a:cubicBezTo>
                <a:cubicBezTo>
                  <a:pt x="115450" y="358353"/>
                  <a:pt x="245331" y="336707"/>
                  <a:pt x="259762" y="360757"/>
                </a:cubicBezTo>
                <a:cubicBezTo>
                  <a:pt x="274193" y="384807"/>
                  <a:pt x="170770" y="447339"/>
                  <a:pt x="173175" y="476200"/>
                </a:cubicBezTo>
                <a:cubicBezTo>
                  <a:pt x="175580" y="505061"/>
                  <a:pt x="259762" y="512276"/>
                  <a:pt x="274193" y="533921"/>
                </a:cubicBezTo>
                <a:cubicBezTo>
                  <a:pt x="288624" y="555566"/>
                  <a:pt x="254952" y="569996"/>
                  <a:pt x="259762" y="606072"/>
                </a:cubicBezTo>
                <a:cubicBezTo>
                  <a:pt x="264572" y="642148"/>
                  <a:pt x="293435" y="726325"/>
                  <a:pt x="303056" y="750375"/>
                </a:cubicBezTo>
                <a:cubicBezTo>
                  <a:pt x="312677" y="774425"/>
                  <a:pt x="317487" y="750375"/>
                  <a:pt x="317487" y="750375"/>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3" name="TextBox 22"/>
          <p:cNvSpPr txBox="1"/>
          <p:nvPr/>
        </p:nvSpPr>
        <p:spPr>
          <a:xfrm>
            <a:off x="4311478" y="4787592"/>
            <a:ext cx="1307720" cy="369332"/>
          </a:xfrm>
          <a:prstGeom prst="rect">
            <a:avLst/>
          </a:prstGeom>
          <a:noFill/>
        </p:spPr>
        <p:txBody>
          <a:bodyPr wrap="none" rtlCol="0">
            <a:spAutoFit/>
          </a:bodyPr>
          <a:lstStyle/>
          <a:p>
            <a:r>
              <a:rPr lang="en-US" dirty="0" smtClean="0"/>
              <a:t>Latitudinal</a:t>
            </a:r>
          </a:p>
        </p:txBody>
      </p:sp>
      <p:sp>
        <p:nvSpPr>
          <p:cNvPr id="24" name="TextBox 23"/>
          <p:cNvSpPr txBox="1"/>
          <p:nvPr/>
        </p:nvSpPr>
        <p:spPr>
          <a:xfrm>
            <a:off x="6445945" y="3214621"/>
            <a:ext cx="1402684" cy="369332"/>
          </a:xfrm>
          <a:prstGeom prst="rect">
            <a:avLst/>
          </a:prstGeom>
          <a:noFill/>
        </p:spPr>
        <p:txBody>
          <a:bodyPr wrap="square" rtlCol="0">
            <a:spAutoFit/>
          </a:bodyPr>
          <a:lstStyle/>
          <a:p>
            <a:r>
              <a:rPr lang="en-US" dirty="0" smtClean="0"/>
              <a:t>Elevational</a:t>
            </a:r>
          </a:p>
        </p:txBody>
      </p:sp>
      <p:sp>
        <p:nvSpPr>
          <p:cNvPr id="25" name="Freeform 24"/>
          <p:cNvSpPr/>
          <p:nvPr/>
        </p:nvSpPr>
        <p:spPr>
          <a:xfrm>
            <a:off x="4965338" y="3203893"/>
            <a:ext cx="310038" cy="692654"/>
          </a:xfrm>
          <a:custGeom>
            <a:avLst/>
            <a:gdLst>
              <a:gd name="connsiteX0" fmla="*/ 21414 w 310038"/>
              <a:gd name="connsiteY0" fmla="*/ 0 h 692654"/>
              <a:gd name="connsiteX1" fmla="*/ 21414 w 310038"/>
              <a:gd name="connsiteY1" fmla="*/ 173164 h 692654"/>
              <a:gd name="connsiteX2" fmla="*/ 6982 w 310038"/>
              <a:gd name="connsiteY2" fmla="*/ 303036 h 692654"/>
              <a:gd name="connsiteX3" fmla="*/ 6982 w 310038"/>
              <a:gd name="connsiteY3" fmla="*/ 360757 h 692654"/>
              <a:gd name="connsiteX4" fmla="*/ 93570 w 310038"/>
              <a:gd name="connsiteY4" fmla="*/ 447339 h 692654"/>
              <a:gd name="connsiteX5" fmla="*/ 194588 w 310038"/>
              <a:gd name="connsiteY5" fmla="*/ 519491 h 692654"/>
              <a:gd name="connsiteX6" fmla="*/ 252313 w 310038"/>
              <a:gd name="connsiteY6" fmla="*/ 606073 h 692654"/>
              <a:gd name="connsiteX7" fmla="*/ 310038 w 310038"/>
              <a:gd name="connsiteY7" fmla="*/ 692654 h 6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038" h="692654">
                <a:moveTo>
                  <a:pt x="21414" y="0"/>
                </a:moveTo>
                <a:cubicBezTo>
                  <a:pt x="22616" y="61329"/>
                  <a:pt x="23819" y="122658"/>
                  <a:pt x="21414" y="173164"/>
                </a:cubicBezTo>
                <a:cubicBezTo>
                  <a:pt x="19009" y="223670"/>
                  <a:pt x="9387" y="271771"/>
                  <a:pt x="6982" y="303036"/>
                </a:cubicBezTo>
                <a:cubicBezTo>
                  <a:pt x="4577" y="334301"/>
                  <a:pt x="-7449" y="336707"/>
                  <a:pt x="6982" y="360757"/>
                </a:cubicBezTo>
                <a:cubicBezTo>
                  <a:pt x="21413" y="384807"/>
                  <a:pt x="62302" y="420883"/>
                  <a:pt x="93570" y="447339"/>
                </a:cubicBezTo>
                <a:cubicBezTo>
                  <a:pt x="124838" y="473795"/>
                  <a:pt x="168131" y="493035"/>
                  <a:pt x="194588" y="519491"/>
                </a:cubicBezTo>
                <a:cubicBezTo>
                  <a:pt x="221045" y="545947"/>
                  <a:pt x="252313" y="606073"/>
                  <a:pt x="252313" y="606073"/>
                </a:cubicBezTo>
                <a:lnTo>
                  <a:pt x="310038" y="692654"/>
                </a:lnTo>
              </a:path>
            </a:pathLst>
          </a:cu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6" name="TextBox 25"/>
          <p:cNvSpPr txBox="1"/>
          <p:nvPr/>
        </p:nvSpPr>
        <p:spPr>
          <a:xfrm>
            <a:off x="3924456" y="3527215"/>
            <a:ext cx="1165465" cy="369332"/>
          </a:xfrm>
          <a:prstGeom prst="rect">
            <a:avLst/>
          </a:prstGeom>
          <a:noFill/>
        </p:spPr>
        <p:txBody>
          <a:bodyPr wrap="square" rtlCol="0">
            <a:spAutoFit/>
          </a:bodyPr>
          <a:lstStyle/>
          <a:p>
            <a:r>
              <a:rPr lang="en-US" dirty="0" smtClean="0"/>
              <a:t>Maritime</a:t>
            </a:r>
            <a:endParaRPr lang="en-US" dirty="0"/>
          </a:p>
        </p:txBody>
      </p:sp>
      <p:sp>
        <p:nvSpPr>
          <p:cNvPr id="30" name="TextBox 29"/>
          <p:cNvSpPr txBox="1"/>
          <p:nvPr/>
        </p:nvSpPr>
        <p:spPr>
          <a:xfrm>
            <a:off x="457200" y="1561015"/>
            <a:ext cx="3042575" cy="4401205"/>
          </a:xfrm>
          <a:prstGeom prst="rect">
            <a:avLst/>
          </a:prstGeom>
          <a:noFill/>
        </p:spPr>
        <p:txBody>
          <a:bodyPr wrap="square" rtlCol="0">
            <a:spAutoFit/>
          </a:bodyPr>
          <a:lstStyle/>
          <a:p>
            <a:pPr marL="285750" indent="-285750">
              <a:buFont typeface="Arial"/>
              <a:buChar char="•"/>
            </a:pPr>
            <a:r>
              <a:rPr lang="en-US" sz="2000" dirty="0" smtClean="0"/>
              <a:t>An imaginary line on the ground along which temperatures are the same (could be daily, monthly or annual averages)</a:t>
            </a:r>
          </a:p>
          <a:p>
            <a:pPr marL="285750" indent="-285750">
              <a:buFont typeface="Arial"/>
              <a:buChar char="•"/>
            </a:pPr>
            <a:r>
              <a:rPr lang="en-US" sz="2000" dirty="0" smtClean="0"/>
              <a:t>Depending on regional climate factors, may be arranged more or less along:</a:t>
            </a:r>
          </a:p>
          <a:p>
            <a:pPr marL="742950" lvl="1" indent="-285750">
              <a:buFont typeface="Arial"/>
              <a:buChar char="•"/>
            </a:pPr>
            <a:r>
              <a:rPr lang="en-US" sz="2000" dirty="0" smtClean="0"/>
              <a:t>Latitude</a:t>
            </a:r>
          </a:p>
          <a:p>
            <a:pPr marL="742950" lvl="1" indent="-285750">
              <a:buFont typeface="Arial"/>
              <a:buChar char="•"/>
            </a:pPr>
            <a:r>
              <a:rPr lang="en-US" sz="2000" dirty="0" smtClean="0"/>
              <a:t>Elevation</a:t>
            </a:r>
          </a:p>
          <a:p>
            <a:pPr marL="742950" lvl="1" indent="-285750">
              <a:buFont typeface="Arial"/>
              <a:buChar char="•"/>
            </a:pPr>
            <a:r>
              <a:rPr lang="en-US" sz="2000" dirty="0" smtClean="0"/>
              <a:t>Distance from ocean</a:t>
            </a:r>
            <a:endParaRPr lang="en-US" sz="2000" dirty="0"/>
          </a:p>
        </p:txBody>
      </p:sp>
      <p:sp>
        <p:nvSpPr>
          <p:cNvPr id="11"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1048159197"/>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66762"/>
          </a:xfrm>
        </p:spPr>
        <p:txBody>
          <a:bodyPr>
            <a:normAutofit/>
          </a:bodyPr>
          <a:lstStyle/>
          <a:p>
            <a:r>
              <a:rPr lang="en-US" dirty="0" smtClean="0"/>
              <a:t>Climate change = climate shift</a:t>
            </a:r>
            <a:endParaRPr lang="en-US" dirty="0"/>
          </a:p>
        </p:txBody>
      </p:sp>
      <p:pic>
        <p:nvPicPr>
          <p:cNvPr id="3" name="Picture 2" descr="djf-jja-maps.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4510516" y="1243787"/>
            <a:ext cx="4497138" cy="5486400"/>
          </a:xfrm>
          <a:prstGeom prst="rect">
            <a:avLst/>
          </a:prstGeom>
        </p:spPr>
      </p:pic>
      <p:sp>
        <p:nvSpPr>
          <p:cNvPr id="6" name="Freeform 5"/>
          <p:cNvSpPr/>
          <p:nvPr/>
        </p:nvSpPr>
        <p:spPr>
          <a:xfrm>
            <a:off x="5895920" y="4271735"/>
            <a:ext cx="404075" cy="331352"/>
          </a:xfrm>
          <a:custGeom>
            <a:avLst/>
            <a:gdLst>
              <a:gd name="connsiteX0" fmla="*/ 0 w 404075"/>
              <a:gd name="connsiteY0" fmla="*/ 317467 h 331352"/>
              <a:gd name="connsiteX1" fmla="*/ 101019 w 404075"/>
              <a:gd name="connsiteY1" fmla="*/ 317467 h 331352"/>
              <a:gd name="connsiteX2" fmla="*/ 158744 w 404075"/>
              <a:gd name="connsiteY2" fmla="*/ 173164 h 331352"/>
              <a:gd name="connsiteX3" fmla="*/ 216469 w 404075"/>
              <a:gd name="connsiteY3" fmla="*/ 115443 h 331352"/>
              <a:gd name="connsiteX4" fmla="*/ 245331 w 404075"/>
              <a:gd name="connsiteY4" fmla="*/ 57721 h 331352"/>
              <a:gd name="connsiteX5" fmla="*/ 303056 w 404075"/>
              <a:gd name="connsiteY5" fmla="*/ 43291 h 331352"/>
              <a:gd name="connsiteX6" fmla="*/ 404075 w 404075"/>
              <a:gd name="connsiteY6" fmla="*/ 0 h 331352"/>
              <a:gd name="connsiteX7" fmla="*/ 404075 w 404075"/>
              <a:gd name="connsiteY7" fmla="*/ 0 h 331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075" h="331352">
                <a:moveTo>
                  <a:pt x="0" y="317467"/>
                </a:moveTo>
                <a:cubicBezTo>
                  <a:pt x="37281" y="329492"/>
                  <a:pt x="74562" y="341518"/>
                  <a:pt x="101019" y="317467"/>
                </a:cubicBezTo>
                <a:cubicBezTo>
                  <a:pt x="127476" y="293416"/>
                  <a:pt x="139502" y="206835"/>
                  <a:pt x="158744" y="173164"/>
                </a:cubicBezTo>
                <a:cubicBezTo>
                  <a:pt x="177986" y="139493"/>
                  <a:pt x="202038" y="134683"/>
                  <a:pt x="216469" y="115443"/>
                </a:cubicBezTo>
                <a:cubicBezTo>
                  <a:pt x="230900" y="96202"/>
                  <a:pt x="230900" y="69746"/>
                  <a:pt x="245331" y="57721"/>
                </a:cubicBezTo>
                <a:cubicBezTo>
                  <a:pt x="259762" y="45696"/>
                  <a:pt x="276599" y="52911"/>
                  <a:pt x="303056" y="43291"/>
                </a:cubicBezTo>
                <a:cubicBezTo>
                  <a:pt x="329513" y="33671"/>
                  <a:pt x="404075" y="0"/>
                  <a:pt x="404075" y="0"/>
                </a:cubicBezTo>
                <a:lnTo>
                  <a:pt x="404075" y="0"/>
                </a:lnTo>
              </a:path>
            </a:pathLst>
          </a:cu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7" name="Freeform 6"/>
          <p:cNvSpPr/>
          <p:nvPr/>
        </p:nvSpPr>
        <p:spPr>
          <a:xfrm>
            <a:off x="5982508" y="3391487"/>
            <a:ext cx="317487" cy="761063"/>
          </a:xfrm>
          <a:custGeom>
            <a:avLst/>
            <a:gdLst>
              <a:gd name="connsiteX0" fmla="*/ 0 w 317487"/>
              <a:gd name="connsiteY0" fmla="*/ 0 h 761063"/>
              <a:gd name="connsiteX1" fmla="*/ 57725 w 317487"/>
              <a:gd name="connsiteY1" fmla="*/ 158733 h 761063"/>
              <a:gd name="connsiteX2" fmla="*/ 86587 w 317487"/>
              <a:gd name="connsiteY2" fmla="*/ 202024 h 761063"/>
              <a:gd name="connsiteX3" fmla="*/ 86587 w 317487"/>
              <a:gd name="connsiteY3" fmla="*/ 331897 h 761063"/>
              <a:gd name="connsiteX4" fmla="*/ 259762 w 317487"/>
              <a:gd name="connsiteY4" fmla="*/ 360757 h 761063"/>
              <a:gd name="connsiteX5" fmla="*/ 173175 w 317487"/>
              <a:gd name="connsiteY5" fmla="*/ 476200 h 761063"/>
              <a:gd name="connsiteX6" fmla="*/ 274193 w 317487"/>
              <a:gd name="connsiteY6" fmla="*/ 533921 h 761063"/>
              <a:gd name="connsiteX7" fmla="*/ 259762 w 317487"/>
              <a:gd name="connsiteY7" fmla="*/ 606072 h 761063"/>
              <a:gd name="connsiteX8" fmla="*/ 303056 w 317487"/>
              <a:gd name="connsiteY8" fmla="*/ 750375 h 761063"/>
              <a:gd name="connsiteX9" fmla="*/ 317487 w 317487"/>
              <a:gd name="connsiteY9" fmla="*/ 750375 h 761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7487" h="761063">
                <a:moveTo>
                  <a:pt x="0" y="0"/>
                </a:moveTo>
                <a:cubicBezTo>
                  <a:pt x="21647" y="62531"/>
                  <a:pt x="43294" y="125062"/>
                  <a:pt x="57725" y="158733"/>
                </a:cubicBezTo>
                <a:cubicBezTo>
                  <a:pt x="72156" y="192404"/>
                  <a:pt x="81777" y="173163"/>
                  <a:pt x="86587" y="202024"/>
                </a:cubicBezTo>
                <a:cubicBezTo>
                  <a:pt x="91397" y="230885"/>
                  <a:pt x="57725" y="305442"/>
                  <a:pt x="86587" y="331897"/>
                </a:cubicBezTo>
                <a:cubicBezTo>
                  <a:pt x="115450" y="358353"/>
                  <a:pt x="245331" y="336707"/>
                  <a:pt x="259762" y="360757"/>
                </a:cubicBezTo>
                <a:cubicBezTo>
                  <a:pt x="274193" y="384807"/>
                  <a:pt x="170770" y="447339"/>
                  <a:pt x="173175" y="476200"/>
                </a:cubicBezTo>
                <a:cubicBezTo>
                  <a:pt x="175580" y="505061"/>
                  <a:pt x="259762" y="512276"/>
                  <a:pt x="274193" y="533921"/>
                </a:cubicBezTo>
                <a:cubicBezTo>
                  <a:pt x="288624" y="555566"/>
                  <a:pt x="254952" y="569996"/>
                  <a:pt x="259762" y="606072"/>
                </a:cubicBezTo>
                <a:cubicBezTo>
                  <a:pt x="264572" y="642148"/>
                  <a:pt x="293435" y="726325"/>
                  <a:pt x="303056" y="750375"/>
                </a:cubicBezTo>
                <a:cubicBezTo>
                  <a:pt x="312677" y="774425"/>
                  <a:pt x="317487" y="750375"/>
                  <a:pt x="317487" y="750375"/>
                </a:cubicBez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9" name="TextBox 8"/>
          <p:cNvSpPr txBox="1"/>
          <p:nvPr/>
        </p:nvSpPr>
        <p:spPr>
          <a:xfrm>
            <a:off x="4311478" y="4787592"/>
            <a:ext cx="1307720" cy="369332"/>
          </a:xfrm>
          <a:prstGeom prst="rect">
            <a:avLst/>
          </a:prstGeom>
          <a:noFill/>
        </p:spPr>
        <p:txBody>
          <a:bodyPr wrap="none" rtlCol="0">
            <a:spAutoFit/>
          </a:bodyPr>
          <a:lstStyle/>
          <a:p>
            <a:r>
              <a:rPr lang="en-US" dirty="0" smtClean="0"/>
              <a:t>Latitudinal</a:t>
            </a:r>
          </a:p>
        </p:txBody>
      </p:sp>
      <p:sp>
        <p:nvSpPr>
          <p:cNvPr id="10" name="TextBox 9"/>
          <p:cNvSpPr txBox="1"/>
          <p:nvPr/>
        </p:nvSpPr>
        <p:spPr>
          <a:xfrm>
            <a:off x="6445945" y="3214621"/>
            <a:ext cx="1402684" cy="369332"/>
          </a:xfrm>
          <a:prstGeom prst="rect">
            <a:avLst/>
          </a:prstGeom>
          <a:noFill/>
        </p:spPr>
        <p:txBody>
          <a:bodyPr wrap="square" rtlCol="0">
            <a:spAutoFit/>
          </a:bodyPr>
          <a:lstStyle/>
          <a:p>
            <a:r>
              <a:rPr lang="en-US" dirty="0" smtClean="0"/>
              <a:t>Elevational</a:t>
            </a:r>
          </a:p>
        </p:txBody>
      </p:sp>
      <p:sp>
        <p:nvSpPr>
          <p:cNvPr id="16" name="Freeform 15"/>
          <p:cNvSpPr/>
          <p:nvPr/>
        </p:nvSpPr>
        <p:spPr>
          <a:xfrm>
            <a:off x="4965338" y="3203893"/>
            <a:ext cx="310038" cy="692654"/>
          </a:xfrm>
          <a:custGeom>
            <a:avLst/>
            <a:gdLst>
              <a:gd name="connsiteX0" fmla="*/ 21414 w 310038"/>
              <a:gd name="connsiteY0" fmla="*/ 0 h 692654"/>
              <a:gd name="connsiteX1" fmla="*/ 21414 w 310038"/>
              <a:gd name="connsiteY1" fmla="*/ 173164 h 692654"/>
              <a:gd name="connsiteX2" fmla="*/ 6982 w 310038"/>
              <a:gd name="connsiteY2" fmla="*/ 303036 h 692654"/>
              <a:gd name="connsiteX3" fmla="*/ 6982 w 310038"/>
              <a:gd name="connsiteY3" fmla="*/ 360757 h 692654"/>
              <a:gd name="connsiteX4" fmla="*/ 93570 w 310038"/>
              <a:gd name="connsiteY4" fmla="*/ 447339 h 692654"/>
              <a:gd name="connsiteX5" fmla="*/ 194588 w 310038"/>
              <a:gd name="connsiteY5" fmla="*/ 519491 h 692654"/>
              <a:gd name="connsiteX6" fmla="*/ 252313 w 310038"/>
              <a:gd name="connsiteY6" fmla="*/ 606073 h 692654"/>
              <a:gd name="connsiteX7" fmla="*/ 310038 w 310038"/>
              <a:gd name="connsiteY7" fmla="*/ 692654 h 692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038" h="692654">
                <a:moveTo>
                  <a:pt x="21414" y="0"/>
                </a:moveTo>
                <a:cubicBezTo>
                  <a:pt x="22616" y="61329"/>
                  <a:pt x="23819" y="122658"/>
                  <a:pt x="21414" y="173164"/>
                </a:cubicBezTo>
                <a:cubicBezTo>
                  <a:pt x="19009" y="223670"/>
                  <a:pt x="9387" y="271771"/>
                  <a:pt x="6982" y="303036"/>
                </a:cubicBezTo>
                <a:cubicBezTo>
                  <a:pt x="4577" y="334301"/>
                  <a:pt x="-7449" y="336707"/>
                  <a:pt x="6982" y="360757"/>
                </a:cubicBezTo>
                <a:cubicBezTo>
                  <a:pt x="21413" y="384807"/>
                  <a:pt x="62302" y="420883"/>
                  <a:pt x="93570" y="447339"/>
                </a:cubicBezTo>
                <a:cubicBezTo>
                  <a:pt x="124838" y="473795"/>
                  <a:pt x="168131" y="493035"/>
                  <a:pt x="194588" y="519491"/>
                </a:cubicBezTo>
                <a:cubicBezTo>
                  <a:pt x="221045" y="545947"/>
                  <a:pt x="252313" y="606073"/>
                  <a:pt x="252313" y="606073"/>
                </a:cubicBezTo>
                <a:lnTo>
                  <a:pt x="310038" y="692654"/>
                </a:lnTo>
              </a:path>
            </a:pathLst>
          </a:custGeom>
          <a:ln>
            <a:solidFill>
              <a:srgbClr val="000000"/>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cxnSp>
        <p:nvCxnSpPr>
          <p:cNvPr id="11" name="Straight Arrow Connector 10"/>
          <p:cNvCxnSpPr/>
          <p:nvPr/>
        </p:nvCxnSpPr>
        <p:spPr>
          <a:xfrm flipH="1" flipV="1">
            <a:off x="5895920" y="4152550"/>
            <a:ext cx="404075" cy="450537"/>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4" name="TextBox 3"/>
          <p:cNvSpPr txBox="1"/>
          <p:nvPr/>
        </p:nvSpPr>
        <p:spPr>
          <a:xfrm>
            <a:off x="457200" y="1561015"/>
            <a:ext cx="3042575" cy="4401205"/>
          </a:xfrm>
          <a:prstGeom prst="rect">
            <a:avLst/>
          </a:prstGeom>
          <a:noFill/>
        </p:spPr>
        <p:txBody>
          <a:bodyPr wrap="square" rtlCol="0">
            <a:spAutoFit/>
          </a:bodyPr>
          <a:lstStyle/>
          <a:p>
            <a:pPr marL="285750" indent="-285750">
              <a:buFont typeface="Arial"/>
              <a:buChar char="•"/>
            </a:pPr>
            <a:r>
              <a:rPr lang="en-US" sz="2000" dirty="0" smtClean="0"/>
              <a:t>As climate changes, conditions observed at any given location begin to shift across the landscape</a:t>
            </a:r>
          </a:p>
          <a:p>
            <a:pPr marL="285750" indent="-285750">
              <a:buFont typeface="Arial"/>
              <a:buChar char="•"/>
            </a:pPr>
            <a:r>
              <a:rPr lang="en-US" sz="2000" dirty="0" smtClean="0"/>
              <a:t>When temperatures are rising, the isoclines shift towards cooler locations (e.g. north, uphill, and/or towards the coast)</a:t>
            </a:r>
          </a:p>
          <a:p>
            <a:pPr marL="285750" indent="-285750">
              <a:buFont typeface="Arial"/>
              <a:buChar char="•"/>
            </a:pPr>
            <a:r>
              <a:rPr lang="en-US" sz="2000" u="sng" dirty="0" smtClean="0"/>
              <a:t>Velocity of climate change </a:t>
            </a:r>
            <a:r>
              <a:rPr lang="en-US" sz="2000" dirty="0" smtClean="0"/>
              <a:t>– how fast do conditions move?</a:t>
            </a:r>
            <a:endParaRPr lang="en-US" sz="2000" dirty="0"/>
          </a:p>
        </p:txBody>
      </p:sp>
      <p:cxnSp>
        <p:nvCxnSpPr>
          <p:cNvPr id="12" name="Straight Arrow Connector 11"/>
          <p:cNvCxnSpPr/>
          <p:nvPr/>
        </p:nvCxnSpPr>
        <p:spPr>
          <a:xfrm flipV="1">
            <a:off x="6003676" y="3641061"/>
            <a:ext cx="191103" cy="127128"/>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H="1">
            <a:off x="4965338" y="3583953"/>
            <a:ext cx="213280" cy="18423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3917478" y="3527215"/>
            <a:ext cx="1165465" cy="369332"/>
          </a:xfrm>
          <a:prstGeom prst="rect">
            <a:avLst/>
          </a:prstGeom>
          <a:noFill/>
        </p:spPr>
        <p:txBody>
          <a:bodyPr wrap="square" rtlCol="0">
            <a:spAutoFit/>
          </a:bodyPr>
          <a:lstStyle/>
          <a:p>
            <a:r>
              <a:rPr lang="en-US" dirty="0" smtClean="0"/>
              <a:t>Maritime</a:t>
            </a:r>
            <a:endParaRPr lang="en-US" dirty="0"/>
          </a:p>
        </p:txBody>
      </p:sp>
      <p:sp>
        <p:nvSpPr>
          <p:cNvPr id="14"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3425852472"/>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602" name="Straight Connector 2"/>
          <p:cNvCxnSpPr>
            <a:cxnSpLocks noChangeShapeType="1"/>
          </p:cNvCxnSpPr>
          <p:nvPr/>
        </p:nvCxnSpPr>
        <p:spPr bwMode="auto">
          <a:xfrm rot="16200000" flipH="1">
            <a:off x="-673100" y="3289300"/>
            <a:ext cx="274320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603" name="Straight Connector 3"/>
          <p:cNvCxnSpPr>
            <a:cxnSpLocks noChangeShapeType="1"/>
          </p:cNvCxnSpPr>
          <p:nvPr/>
        </p:nvCxnSpPr>
        <p:spPr bwMode="auto">
          <a:xfrm>
            <a:off x="711200" y="4660900"/>
            <a:ext cx="365760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5604" name="TextBox 5"/>
          <p:cNvSpPr txBox="1">
            <a:spLocks noChangeArrowheads="1"/>
          </p:cNvSpPr>
          <p:nvPr/>
        </p:nvSpPr>
        <p:spPr bwMode="auto">
          <a:xfrm>
            <a:off x="520700" y="5181600"/>
            <a:ext cx="3644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latitude</a:t>
            </a:r>
          </a:p>
        </p:txBody>
      </p:sp>
      <p:sp>
        <p:nvSpPr>
          <p:cNvPr id="25605" name="TextBox 6"/>
          <p:cNvSpPr txBox="1">
            <a:spLocks noChangeArrowheads="1"/>
          </p:cNvSpPr>
          <p:nvPr/>
        </p:nvSpPr>
        <p:spPr bwMode="auto">
          <a:xfrm rot="-5400000">
            <a:off x="-1096168" y="3069431"/>
            <a:ext cx="2713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temperature</a:t>
            </a:r>
          </a:p>
        </p:txBody>
      </p:sp>
      <p:sp>
        <p:nvSpPr>
          <p:cNvPr id="25606" name="TextBox 7"/>
          <p:cNvSpPr txBox="1">
            <a:spLocks noChangeArrowheads="1"/>
          </p:cNvSpPr>
          <p:nvPr/>
        </p:nvSpPr>
        <p:spPr bwMode="auto">
          <a:xfrm>
            <a:off x="0" y="4667250"/>
            <a:ext cx="1714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south</a:t>
            </a:r>
          </a:p>
        </p:txBody>
      </p:sp>
      <p:sp>
        <p:nvSpPr>
          <p:cNvPr id="25607" name="TextBox 8"/>
          <p:cNvSpPr txBox="1">
            <a:spLocks noChangeArrowheads="1"/>
          </p:cNvSpPr>
          <p:nvPr/>
        </p:nvSpPr>
        <p:spPr bwMode="auto">
          <a:xfrm>
            <a:off x="3162300" y="4667250"/>
            <a:ext cx="1600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north</a:t>
            </a:r>
          </a:p>
        </p:txBody>
      </p:sp>
      <p:cxnSp>
        <p:nvCxnSpPr>
          <p:cNvPr id="16" name="Straight Connector 15"/>
          <p:cNvCxnSpPr/>
          <p:nvPr/>
        </p:nvCxnSpPr>
        <p:spPr bwMode="auto">
          <a:xfrm>
            <a:off x="965200" y="2781300"/>
            <a:ext cx="3225800" cy="1460500"/>
          </a:xfrm>
          <a:prstGeom prst="line">
            <a:avLst/>
          </a:prstGeom>
          <a:solidFill>
            <a:srgbClr val="ADE1E3"/>
          </a:solidFill>
          <a:ln w="76200" cap="flat" cmpd="sng" algn="ctr">
            <a:gradFill flip="none" rotWithShape="1">
              <a:gsLst>
                <a:gs pos="0">
                  <a:srgbClr val="FF6600"/>
                </a:gs>
                <a:gs pos="100000">
                  <a:srgbClr val="0000FF"/>
                </a:gs>
              </a:gsLst>
              <a:lin ang="0" scaled="1"/>
              <a:tileRect/>
            </a:gradFill>
            <a:prstDash val="solid"/>
            <a:round/>
            <a:headEnd type="none" w="med" len="med"/>
            <a:tailEnd type="none" w="med" len="med"/>
          </a:ln>
          <a:effectLst/>
        </p:spPr>
      </p:cxnSp>
      <p:cxnSp>
        <p:nvCxnSpPr>
          <p:cNvPr id="17" name="Straight Connector 16"/>
          <p:cNvCxnSpPr/>
          <p:nvPr/>
        </p:nvCxnSpPr>
        <p:spPr bwMode="auto">
          <a:xfrm>
            <a:off x="990600" y="2247900"/>
            <a:ext cx="3225800" cy="1460500"/>
          </a:xfrm>
          <a:prstGeom prst="line">
            <a:avLst/>
          </a:prstGeom>
          <a:solidFill>
            <a:srgbClr val="ADE1E3"/>
          </a:solidFill>
          <a:ln w="76200" cap="flat" cmpd="sng" algn="ctr">
            <a:gradFill flip="none" rotWithShape="1">
              <a:gsLst>
                <a:gs pos="0">
                  <a:srgbClr val="FF0000"/>
                </a:gs>
                <a:gs pos="100000">
                  <a:srgbClr val="0C0090"/>
                </a:gs>
              </a:gsLst>
              <a:lin ang="0" scaled="1"/>
              <a:tileRect/>
            </a:gradFill>
            <a:prstDash val="solid"/>
            <a:round/>
            <a:headEnd type="none" w="med" len="med"/>
            <a:tailEnd type="none" w="med" len="med"/>
          </a:ln>
          <a:effectLst/>
        </p:spPr>
      </p:cxnSp>
      <p:sp>
        <p:nvSpPr>
          <p:cNvPr id="25610" name="TextBox 39"/>
          <p:cNvSpPr txBox="1">
            <a:spLocks noChangeArrowheads="1"/>
          </p:cNvSpPr>
          <p:nvPr/>
        </p:nvSpPr>
        <p:spPr bwMode="auto">
          <a:xfrm>
            <a:off x="838200" y="419100"/>
            <a:ext cx="769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a:t>Climate change and climate migration on gradients of:</a:t>
            </a:r>
          </a:p>
        </p:txBody>
      </p:sp>
      <p:sp>
        <p:nvSpPr>
          <p:cNvPr id="25611" name="TextBox 40"/>
          <p:cNvSpPr txBox="1">
            <a:spLocks noChangeArrowheads="1"/>
          </p:cNvSpPr>
          <p:nvPr/>
        </p:nvSpPr>
        <p:spPr bwMode="auto">
          <a:xfrm>
            <a:off x="1333500" y="1206500"/>
            <a:ext cx="20320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latitude...</a:t>
            </a:r>
          </a:p>
        </p:txBody>
      </p:sp>
      <p:grpSp>
        <p:nvGrpSpPr>
          <p:cNvPr id="2" name="Group 49"/>
          <p:cNvGrpSpPr>
            <a:grpSpLocks/>
          </p:cNvGrpSpPr>
          <p:nvPr/>
        </p:nvGrpSpPr>
        <p:grpSpPr bwMode="auto">
          <a:xfrm>
            <a:off x="4381500" y="1206500"/>
            <a:ext cx="4762500" cy="4487863"/>
            <a:chOff x="4381500" y="1206500"/>
            <a:chExt cx="4762500" cy="4487565"/>
          </a:xfrm>
        </p:grpSpPr>
        <p:sp>
          <p:nvSpPr>
            <p:cNvPr id="25623" name="TextBox 27"/>
            <p:cNvSpPr txBox="1">
              <a:spLocks noChangeArrowheads="1"/>
            </p:cNvSpPr>
            <p:nvPr/>
          </p:nvSpPr>
          <p:spPr bwMode="auto">
            <a:xfrm>
              <a:off x="7543800" y="4718050"/>
              <a:ext cx="16002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high</a:t>
              </a:r>
            </a:p>
          </p:txBody>
        </p:sp>
        <p:cxnSp>
          <p:nvCxnSpPr>
            <p:cNvPr id="25624" name="Straight Connector 22"/>
            <p:cNvCxnSpPr>
              <a:cxnSpLocks noChangeShapeType="1"/>
            </p:cNvCxnSpPr>
            <p:nvPr/>
          </p:nvCxnSpPr>
          <p:spPr bwMode="auto">
            <a:xfrm rot="16200000" flipH="1">
              <a:off x="3708400" y="3340100"/>
              <a:ext cx="274320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cxnSp>
          <p:nvCxnSpPr>
            <p:cNvPr id="25625" name="Straight Connector 23"/>
            <p:cNvCxnSpPr>
              <a:cxnSpLocks noChangeShapeType="1"/>
            </p:cNvCxnSpPr>
            <p:nvPr/>
          </p:nvCxnSpPr>
          <p:spPr bwMode="auto">
            <a:xfrm>
              <a:off x="5092700" y="4711700"/>
              <a:ext cx="3657600"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cxnSp>
        <p:sp>
          <p:nvSpPr>
            <p:cNvPr id="25626" name="TextBox 24"/>
            <p:cNvSpPr txBox="1">
              <a:spLocks noChangeArrowheads="1"/>
            </p:cNvSpPr>
            <p:nvPr/>
          </p:nvSpPr>
          <p:spPr bwMode="auto">
            <a:xfrm>
              <a:off x="4902200" y="5232400"/>
              <a:ext cx="36449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elevation</a:t>
              </a:r>
            </a:p>
          </p:txBody>
        </p:sp>
        <p:sp>
          <p:nvSpPr>
            <p:cNvPr id="25627" name="TextBox 25"/>
            <p:cNvSpPr txBox="1">
              <a:spLocks noChangeArrowheads="1"/>
            </p:cNvSpPr>
            <p:nvPr/>
          </p:nvSpPr>
          <p:spPr bwMode="auto">
            <a:xfrm rot="-5400000">
              <a:off x="3285010" y="3119907"/>
              <a:ext cx="271368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temperature</a:t>
              </a:r>
            </a:p>
          </p:txBody>
        </p:sp>
        <p:sp>
          <p:nvSpPr>
            <p:cNvPr id="25628" name="TextBox 26"/>
            <p:cNvSpPr txBox="1">
              <a:spLocks noChangeArrowheads="1"/>
            </p:cNvSpPr>
            <p:nvPr/>
          </p:nvSpPr>
          <p:spPr bwMode="auto">
            <a:xfrm>
              <a:off x="4381500" y="4718050"/>
              <a:ext cx="17145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low</a:t>
              </a:r>
            </a:p>
          </p:txBody>
        </p:sp>
        <p:cxnSp>
          <p:nvCxnSpPr>
            <p:cNvPr id="29" name="Straight Connector 28"/>
            <p:cNvCxnSpPr/>
            <p:nvPr/>
          </p:nvCxnSpPr>
          <p:spPr bwMode="auto">
            <a:xfrm rot="16200000" flipH="1">
              <a:off x="5734050" y="2800350"/>
              <a:ext cx="1981200" cy="1612900"/>
            </a:xfrm>
            <a:prstGeom prst="line">
              <a:avLst/>
            </a:prstGeom>
            <a:solidFill>
              <a:srgbClr val="ADE1E3"/>
            </a:solidFill>
            <a:ln w="76200" cap="flat" cmpd="sng" algn="ctr">
              <a:gradFill flip="none" rotWithShape="1">
                <a:gsLst>
                  <a:gs pos="0">
                    <a:srgbClr val="FF6600"/>
                  </a:gs>
                  <a:gs pos="100000">
                    <a:srgbClr val="0000FF"/>
                  </a:gs>
                </a:gsLst>
                <a:lin ang="0" scaled="1"/>
                <a:tileRect/>
              </a:gradFill>
              <a:prstDash val="solid"/>
              <a:round/>
              <a:headEnd type="none" w="med" len="med"/>
              <a:tailEnd type="none" w="med" len="med"/>
            </a:ln>
            <a:effectLst/>
          </p:spPr>
        </p:cxnSp>
        <p:cxnSp>
          <p:nvCxnSpPr>
            <p:cNvPr id="30" name="Straight Connector 29"/>
            <p:cNvCxnSpPr/>
            <p:nvPr/>
          </p:nvCxnSpPr>
          <p:spPr bwMode="auto">
            <a:xfrm rot="16200000" flipH="1">
              <a:off x="5797550" y="2241550"/>
              <a:ext cx="1841500" cy="1549400"/>
            </a:xfrm>
            <a:prstGeom prst="line">
              <a:avLst/>
            </a:prstGeom>
            <a:solidFill>
              <a:srgbClr val="ADE1E3"/>
            </a:solidFill>
            <a:ln w="76200" cap="flat" cmpd="sng" algn="ctr">
              <a:gradFill flip="none" rotWithShape="1">
                <a:gsLst>
                  <a:gs pos="0">
                    <a:srgbClr val="FF0000"/>
                  </a:gs>
                  <a:gs pos="100000">
                    <a:srgbClr val="0C0090"/>
                  </a:gs>
                </a:gsLst>
                <a:lin ang="0" scaled="1"/>
                <a:tileRect/>
              </a:gradFill>
              <a:prstDash val="solid"/>
              <a:round/>
              <a:headEnd type="none" w="med" len="med"/>
              <a:tailEnd type="none" w="med" len="med"/>
            </a:ln>
            <a:effectLst/>
          </p:spPr>
        </p:cxnSp>
        <p:cxnSp>
          <p:nvCxnSpPr>
            <p:cNvPr id="25631" name="Straight Arrow Connector 30"/>
            <p:cNvCxnSpPr>
              <a:cxnSpLocks noChangeShapeType="1"/>
            </p:cNvCxnSpPr>
            <p:nvPr/>
          </p:nvCxnSpPr>
          <p:spPr bwMode="auto">
            <a:xfrm rot="5400000" flipH="1" flipV="1">
              <a:off x="5994400" y="2794000"/>
              <a:ext cx="508000" cy="1588"/>
            </a:xfrm>
            <a:prstGeom prst="straightConnector1">
              <a:avLst/>
            </a:prstGeom>
            <a:noFill/>
            <a:ln w="12700">
              <a:solidFill>
                <a:srgbClr val="000000"/>
              </a:solidFill>
              <a:round/>
              <a:headEnd/>
              <a:tailEnd type="arrow" w="med" len="med"/>
            </a:ln>
            <a:extLst>
              <a:ext uri="{909E8E84-426E-40dd-AFC4-6F175D3DCCD1}">
                <a14:hiddenFill xmlns:a14="http://schemas.microsoft.com/office/drawing/2010/main">
                  <a:noFill/>
                </a14:hiddenFill>
              </a:ext>
            </a:extLst>
          </p:spPr>
        </p:cxnSp>
        <p:sp>
          <p:nvSpPr>
            <p:cNvPr id="25632" name="TextBox 31"/>
            <p:cNvSpPr txBox="1">
              <a:spLocks noChangeArrowheads="1"/>
            </p:cNvSpPr>
            <p:nvPr/>
          </p:nvSpPr>
          <p:spPr bwMode="auto">
            <a:xfrm>
              <a:off x="6134100" y="2044700"/>
              <a:ext cx="147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2° warming</a:t>
              </a:r>
            </a:p>
          </p:txBody>
        </p:sp>
        <p:cxnSp>
          <p:nvCxnSpPr>
            <p:cNvPr id="25633" name="Straight Arrow Connector 32"/>
            <p:cNvCxnSpPr>
              <a:cxnSpLocks noChangeShapeType="1"/>
            </p:cNvCxnSpPr>
            <p:nvPr/>
          </p:nvCxnSpPr>
          <p:spPr bwMode="auto">
            <a:xfrm flipV="1">
              <a:off x="6253497" y="3022600"/>
              <a:ext cx="477503" cy="14288"/>
            </a:xfrm>
            <a:prstGeom prst="straightConnector1">
              <a:avLst/>
            </a:prstGeom>
            <a:noFill/>
            <a:ln w="12700">
              <a:solidFill>
                <a:srgbClr val="000000"/>
              </a:solidFill>
              <a:round/>
              <a:headEnd/>
              <a:tailEnd type="arrow" w="med" len="med"/>
            </a:ln>
            <a:extLst>
              <a:ext uri="{909E8E84-426E-40dd-AFC4-6F175D3DCCD1}">
                <a14:hiddenFill xmlns:a14="http://schemas.microsoft.com/office/drawing/2010/main">
                  <a:noFill/>
                </a14:hiddenFill>
              </a:ext>
            </a:extLst>
          </p:spPr>
        </p:cxnSp>
        <p:sp>
          <p:nvSpPr>
            <p:cNvPr id="25634" name="TextBox 33"/>
            <p:cNvSpPr txBox="1">
              <a:spLocks noChangeArrowheads="1"/>
            </p:cNvSpPr>
            <p:nvPr/>
          </p:nvSpPr>
          <p:spPr bwMode="auto">
            <a:xfrm>
              <a:off x="6769100" y="2730500"/>
              <a:ext cx="147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10 km shift</a:t>
              </a:r>
            </a:p>
          </p:txBody>
        </p:sp>
        <p:sp>
          <p:nvSpPr>
            <p:cNvPr id="25635" name="TextBox 41"/>
            <p:cNvSpPr txBox="1">
              <a:spLocks noChangeArrowheads="1"/>
            </p:cNvSpPr>
            <p:nvPr/>
          </p:nvSpPr>
          <p:spPr bwMode="auto">
            <a:xfrm>
              <a:off x="5791200" y="1206500"/>
              <a:ext cx="2032000"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a:t>and elevation</a:t>
              </a:r>
            </a:p>
          </p:txBody>
        </p:sp>
      </p:grpSp>
      <p:grpSp>
        <p:nvGrpSpPr>
          <p:cNvPr id="3" name="Group 48"/>
          <p:cNvGrpSpPr>
            <a:grpSpLocks/>
          </p:cNvGrpSpPr>
          <p:nvPr/>
        </p:nvGrpSpPr>
        <p:grpSpPr bwMode="auto">
          <a:xfrm>
            <a:off x="7307263" y="4038600"/>
            <a:ext cx="1481137" cy="461963"/>
            <a:chOff x="7307597" y="4038600"/>
            <a:chExt cx="1480986" cy="461665"/>
          </a:xfrm>
        </p:grpSpPr>
        <p:cxnSp>
          <p:nvCxnSpPr>
            <p:cNvPr id="25621" name="Straight Arrow Connector 46"/>
            <p:cNvCxnSpPr>
              <a:cxnSpLocks noChangeShapeType="1"/>
            </p:cNvCxnSpPr>
            <p:nvPr/>
          </p:nvCxnSpPr>
          <p:spPr bwMode="auto">
            <a:xfrm flipV="1">
              <a:off x="7307597" y="4254500"/>
              <a:ext cx="477503" cy="14288"/>
            </a:xfrm>
            <a:prstGeom prst="straightConnector1">
              <a:avLst/>
            </a:prstGeom>
            <a:noFill/>
            <a:ln w="12700">
              <a:solidFill>
                <a:srgbClr val="000000"/>
              </a:solidFill>
              <a:round/>
              <a:headEnd/>
              <a:tailEnd type="arrow" w="med" len="med"/>
            </a:ln>
            <a:extLst>
              <a:ext uri="{909E8E84-426E-40dd-AFC4-6F175D3DCCD1}">
                <a14:hiddenFill xmlns:a14="http://schemas.microsoft.com/office/drawing/2010/main">
                  <a:noFill/>
                </a14:hiddenFill>
              </a:ext>
            </a:extLst>
          </p:spPr>
        </p:cxnSp>
        <p:sp>
          <p:nvSpPr>
            <p:cNvPr id="25622" name="TextBox 47"/>
            <p:cNvSpPr txBox="1">
              <a:spLocks noChangeArrowheads="1"/>
            </p:cNvSpPr>
            <p:nvPr/>
          </p:nvSpPr>
          <p:spPr bwMode="auto">
            <a:xfrm>
              <a:off x="7874000" y="4038600"/>
              <a:ext cx="9145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R.I.P.</a:t>
              </a:r>
            </a:p>
          </p:txBody>
        </p:sp>
      </p:grpSp>
      <p:grpSp>
        <p:nvGrpSpPr>
          <p:cNvPr id="4" name="Group 34"/>
          <p:cNvGrpSpPr>
            <a:grpSpLocks/>
          </p:cNvGrpSpPr>
          <p:nvPr/>
        </p:nvGrpSpPr>
        <p:grpSpPr bwMode="auto">
          <a:xfrm>
            <a:off x="1308100" y="2070100"/>
            <a:ext cx="2857500" cy="1055688"/>
            <a:chOff x="1308100" y="2070100"/>
            <a:chExt cx="2857500" cy="1055688"/>
          </a:xfrm>
        </p:grpSpPr>
        <p:grpSp>
          <p:nvGrpSpPr>
            <p:cNvPr id="25615" name="Group 43"/>
            <p:cNvGrpSpPr>
              <a:grpSpLocks/>
            </p:cNvGrpSpPr>
            <p:nvPr/>
          </p:nvGrpSpPr>
          <p:grpSpPr bwMode="auto">
            <a:xfrm>
              <a:off x="1308100" y="2070100"/>
              <a:ext cx="2857500" cy="1042988"/>
              <a:chOff x="1308100" y="2070100"/>
              <a:chExt cx="2857500" cy="1042194"/>
            </a:xfrm>
          </p:grpSpPr>
          <p:cxnSp>
            <p:nvCxnSpPr>
              <p:cNvPr id="25617" name="Straight Arrow Connector 18"/>
              <p:cNvCxnSpPr>
                <a:cxnSpLocks noChangeShapeType="1"/>
              </p:cNvCxnSpPr>
              <p:nvPr/>
            </p:nvCxnSpPr>
            <p:spPr bwMode="auto">
              <a:xfrm rot="5400000" flipH="1" flipV="1">
                <a:off x="1498600" y="2857500"/>
                <a:ext cx="508000" cy="1588"/>
              </a:xfrm>
              <a:prstGeom prst="straightConnector1">
                <a:avLst/>
              </a:prstGeom>
              <a:noFill/>
              <a:ln w="12700">
                <a:solidFill>
                  <a:srgbClr val="000000"/>
                </a:solidFill>
                <a:round/>
                <a:headEnd/>
                <a:tailEnd type="arrow" w="med" len="med"/>
              </a:ln>
              <a:extLst>
                <a:ext uri="{909E8E84-426E-40dd-AFC4-6F175D3DCCD1}">
                  <a14:hiddenFill xmlns:a14="http://schemas.microsoft.com/office/drawing/2010/main">
                    <a:noFill/>
                  </a14:hiddenFill>
                </a:ext>
              </a:extLst>
            </p:spPr>
          </p:cxnSp>
          <p:sp>
            <p:nvSpPr>
              <p:cNvPr id="25618" name="TextBox 19"/>
              <p:cNvSpPr txBox="1">
                <a:spLocks noChangeArrowheads="1"/>
              </p:cNvSpPr>
              <p:nvPr/>
            </p:nvSpPr>
            <p:spPr bwMode="auto">
              <a:xfrm>
                <a:off x="1308100" y="2070100"/>
                <a:ext cx="1473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2° warming</a:t>
                </a:r>
              </a:p>
            </p:txBody>
          </p:sp>
          <p:cxnSp>
            <p:nvCxnSpPr>
              <p:cNvPr id="25619" name="Straight Arrow Connector 20"/>
              <p:cNvCxnSpPr>
                <a:cxnSpLocks noChangeShapeType="1"/>
              </p:cNvCxnSpPr>
              <p:nvPr/>
            </p:nvCxnSpPr>
            <p:spPr bwMode="auto">
              <a:xfrm>
                <a:off x="1846590" y="2717307"/>
                <a:ext cx="782310" cy="358344"/>
              </a:xfrm>
              <a:prstGeom prst="straightConnector1">
                <a:avLst/>
              </a:prstGeom>
              <a:noFill/>
              <a:ln w="12700">
                <a:solidFill>
                  <a:srgbClr val="000000"/>
                </a:solidFill>
                <a:round/>
                <a:headEnd/>
                <a:tailEnd type="arrow" w="med" len="med"/>
              </a:ln>
              <a:extLst>
                <a:ext uri="{909E8E84-426E-40dd-AFC4-6F175D3DCCD1}">
                  <a14:hiddenFill xmlns:a14="http://schemas.microsoft.com/office/drawing/2010/main">
                    <a:noFill/>
                  </a14:hiddenFill>
                </a:ext>
              </a:extLst>
            </p:spPr>
          </p:cxnSp>
          <p:sp>
            <p:nvSpPr>
              <p:cNvPr id="25620" name="TextBox 21"/>
              <p:cNvSpPr txBox="1">
                <a:spLocks noChangeArrowheads="1"/>
              </p:cNvSpPr>
              <p:nvPr/>
            </p:nvSpPr>
            <p:spPr bwMode="auto">
              <a:xfrm>
                <a:off x="2413000" y="2590800"/>
                <a:ext cx="1752600" cy="36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1000 km shift</a:t>
                </a:r>
              </a:p>
            </p:txBody>
          </p:sp>
        </p:grpSp>
        <p:cxnSp>
          <p:nvCxnSpPr>
            <p:cNvPr id="37" name="Straight Connector 36"/>
            <p:cNvCxnSpPr/>
            <p:nvPr/>
          </p:nvCxnSpPr>
          <p:spPr>
            <a:xfrm>
              <a:off x="1752600" y="3124200"/>
              <a:ext cx="1066800" cy="1588"/>
            </a:xfrm>
            <a:prstGeom prst="line">
              <a:avLst/>
            </a:prstGeom>
            <a:ln w="25400" cap="flat" cmpd="sng" algn="ctr">
              <a:solidFill>
                <a:schemeClr val="tx1"/>
              </a:solidFill>
              <a:prstDash val="sysDash"/>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grpSp>
      <p:sp>
        <p:nvSpPr>
          <p:cNvPr id="36"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1310074147"/>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1" presetClass="entr" presetSubtype="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Velocity of climate change</a:t>
            </a:r>
            <a:endParaRPr lang="en-US" dirty="0"/>
          </a:p>
        </p:txBody>
      </p:sp>
      <p:sp>
        <p:nvSpPr>
          <p:cNvPr id="3" name="Content Placeholder 2"/>
          <p:cNvSpPr>
            <a:spLocks noGrp="1"/>
          </p:cNvSpPr>
          <p:nvPr>
            <p:ph idx="1"/>
          </p:nvPr>
        </p:nvSpPr>
        <p:spPr/>
        <p:txBody>
          <a:bodyPr/>
          <a:lstStyle/>
          <a:p>
            <a:r>
              <a:rPr lang="en-US" dirty="0" smtClean="0"/>
              <a:t>How fast do climate zones move when climate is changing?</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54</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3625542642"/>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1"/>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0" y="609600"/>
            <a:ext cx="7023100" cy="594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7" name="Picture 2"/>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rot="-5400000">
            <a:off x="5008563" y="2722562"/>
            <a:ext cx="6858000"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8" name="TextBox 3"/>
          <p:cNvSpPr txBox="1">
            <a:spLocks noChangeArrowheads="1"/>
          </p:cNvSpPr>
          <p:nvPr/>
        </p:nvSpPr>
        <p:spPr bwMode="auto">
          <a:xfrm>
            <a:off x="0" y="6488113"/>
            <a:ext cx="41275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t>Loarie et al. 2009 Nature</a:t>
            </a:r>
          </a:p>
        </p:txBody>
      </p:sp>
      <p:sp>
        <p:nvSpPr>
          <p:cNvPr id="26629" name="Rectangle 4"/>
          <p:cNvSpPr>
            <a:spLocks noChangeArrowheads="1"/>
          </p:cNvSpPr>
          <p:nvPr/>
        </p:nvSpPr>
        <p:spPr bwMode="auto">
          <a:xfrm>
            <a:off x="0" y="0"/>
            <a:ext cx="7731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b="1">
                <a:solidFill>
                  <a:srgbClr val="000000"/>
                </a:solidFill>
              </a:rPr>
              <a:t>rate of climate change (°C/yr) ÷ spatial gradient (°C/km)</a:t>
            </a:r>
          </a:p>
          <a:p>
            <a:pPr algn="ctr"/>
            <a:r>
              <a:rPr lang="en-US" b="1">
                <a:solidFill>
                  <a:srgbClr val="000000"/>
                </a:solidFill>
              </a:rPr>
              <a:t> = velocity (km/yr)</a:t>
            </a:r>
          </a:p>
        </p:txBody>
      </p:sp>
    </p:spTree>
    <p:extLst>
      <p:ext uri="{BB962C8B-B14F-4D97-AF65-F5344CB8AC3E}">
        <p14:creationId xmlns:p14="http://schemas.microsoft.com/office/powerpoint/2010/main" val="198652550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0" y="6550025"/>
            <a:ext cx="2160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400">
                <a:solidFill>
                  <a:srgbClr val="FFFF00"/>
                </a:solidFill>
              </a:rPr>
              <a:t>Loarie et al. 2009 Nature</a:t>
            </a:r>
          </a:p>
        </p:txBody>
      </p:sp>
      <p:sp>
        <p:nvSpPr>
          <p:cNvPr id="27651" name="TextBox 3"/>
          <p:cNvSpPr txBox="1">
            <a:spLocks noChangeArrowheads="1"/>
          </p:cNvSpPr>
          <p:nvPr/>
        </p:nvSpPr>
        <p:spPr bwMode="auto">
          <a:xfrm>
            <a:off x="0" y="0"/>
            <a:ext cx="91440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b="1">
                <a:solidFill>
                  <a:srgbClr val="FFFF00"/>
                </a:solidFill>
              </a:rPr>
              <a:t>Velocity of climate change: </a:t>
            </a:r>
          </a:p>
          <a:p>
            <a:pPr algn="ctr" eaLnBrk="1" hangingPunct="1"/>
            <a:r>
              <a:rPr lang="en-US" sz="1800">
                <a:solidFill>
                  <a:srgbClr val="FFFF00"/>
                </a:solidFill>
              </a:rPr>
              <a:t>how fast will populations need to move to offset rising temperature?</a:t>
            </a:r>
          </a:p>
          <a:p>
            <a:pPr algn="ctr" eaLnBrk="1" hangingPunct="1"/>
            <a:endParaRPr lang="en-US" sz="1800">
              <a:solidFill>
                <a:srgbClr val="FFFF00"/>
              </a:solidFill>
            </a:endParaRPr>
          </a:p>
          <a:p>
            <a:pPr algn="ctr" eaLnBrk="1" hangingPunct="1"/>
            <a:r>
              <a:rPr lang="en-US" sz="1800">
                <a:solidFill>
                  <a:srgbClr val="FFFF00"/>
                </a:solidFill>
              </a:rPr>
              <a:t>rate of climate change (°C/yr) ÷ spatial climate gradient (°C/km) = velocity (km/yr)</a:t>
            </a:r>
          </a:p>
        </p:txBody>
      </p:sp>
      <p:grpSp>
        <p:nvGrpSpPr>
          <p:cNvPr id="27652" name="Group 10"/>
          <p:cNvGrpSpPr>
            <a:grpSpLocks/>
          </p:cNvGrpSpPr>
          <p:nvPr/>
        </p:nvGrpSpPr>
        <p:grpSpPr bwMode="auto">
          <a:xfrm>
            <a:off x="990600" y="1524000"/>
            <a:ext cx="7035800" cy="5078413"/>
            <a:chOff x="76200" y="914400"/>
            <a:chExt cx="7315200" cy="5688692"/>
          </a:xfrm>
        </p:grpSpPr>
        <p:pic>
          <p:nvPicPr>
            <p:cNvPr id="27653" name="Picture 8" descr="NatureCover3.tif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914400"/>
              <a:ext cx="7315200" cy="5688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9"/>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019800" y="1828800"/>
              <a:ext cx="1120915" cy="4088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953095240"/>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fast can species move?</a:t>
            </a:r>
            <a:endParaRPr lang="en-US" dirty="0"/>
          </a:p>
        </p:txBody>
      </p:sp>
      <p:sp>
        <p:nvSpPr>
          <p:cNvPr id="2" name="Date Placeholder 1"/>
          <p:cNvSpPr>
            <a:spLocks noGrp="1"/>
          </p:cNvSpPr>
          <p:nvPr>
            <p:ph type="dt" sz="half" idx="10"/>
          </p:nvPr>
        </p:nvSpPr>
        <p:spPr/>
        <p:txBody>
          <a:bodyPr/>
          <a:lstStyle/>
          <a:p>
            <a:r>
              <a:rPr lang="en-US" smtClean="0"/>
              <a:t>1/20/16</a:t>
            </a:r>
            <a:endParaRPr lang="en-US"/>
          </a:p>
        </p:txBody>
      </p:sp>
      <p:sp>
        <p:nvSpPr>
          <p:cNvPr id="3" name="Slide Number Placeholder 2"/>
          <p:cNvSpPr>
            <a:spLocks noGrp="1"/>
          </p:cNvSpPr>
          <p:nvPr>
            <p:ph type="sldNum" sz="quarter" idx="12"/>
          </p:nvPr>
        </p:nvSpPr>
        <p:spPr/>
        <p:txBody>
          <a:bodyPr/>
          <a:lstStyle/>
          <a:p>
            <a:fld id="{BEF27CDA-479E-C94F-9867-D045CA4A1D0E}" type="slidenum">
              <a:rPr lang="en-US" smtClean="0"/>
              <a:t>57</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864880" y="1417638"/>
            <a:ext cx="2611097" cy="2611097"/>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69428" y="1525841"/>
            <a:ext cx="4093795" cy="2574542"/>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3817" y="4297884"/>
            <a:ext cx="5959383" cy="2492273"/>
          </a:xfrm>
          <a:prstGeom prst="rect">
            <a:avLst/>
          </a:prstGeom>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830080" y="4179410"/>
            <a:ext cx="1512988" cy="1469091"/>
          </a:xfrm>
          <a:prstGeom prst="rect">
            <a:avLst/>
          </a:prstGeom>
        </p:spPr>
      </p:pic>
    </p:spTree>
    <p:extLst>
      <p:ext uri="{BB962C8B-B14F-4D97-AF65-F5344CB8AC3E}">
        <p14:creationId xmlns:p14="http://schemas.microsoft.com/office/powerpoint/2010/main" val="2941644570"/>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3" descr="drill_024.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35000" y="0"/>
            <a:ext cx="10329092"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74594" y="126830"/>
            <a:ext cx="2229033" cy="2621138"/>
          </a:xfrm>
          <a:prstGeom prst="rect">
            <a:avLst/>
          </a:prstGeom>
        </p:spPr>
      </p:pic>
      <p:cxnSp>
        <p:nvCxnSpPr>
          <p:cNvPr id="5" name="Straight Arrow Connector 4"/>
          <p:cNvCxnSpPr/>
          <p:nvPr/>
        </p:nvCxnSpPr>
        <p:spPr>
          <a:xfrm flipV="1">
            <a:off x="7516504" y="311040"/>
            <a:ext cx="794849" cy="10022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6" name="Title 5"/>
          <p:cNvSpPr>
            <a:spLocks noGrp="1"/>
          </p:cNvSpPr>
          <p:nvPr>
            <p:ph type="title"/>
          </p:nvPr>
        </p:nvSpPr>
        <p:spPr/>
        <p:txBody>
          <a:bodyPr>
            <a:normAutofit/>
          </a:bodyPr>
          <a:lstStyle/>
          <a:p>
            <a:r>
              <a:rPr lang="en-US" sz="4000" dirty="0" smtClean="0"/>
              <a:t>Evidence from pollen record</a:t>
            </a:r>
            <a:endParaRPr lang="en-US" sz="4000" dirty="0"/>
          </a:p>
        </p:txBody>
      </p:sp>
    </p:spTree>
    <p:extLst>
      <p:ext uri="{BB962C8B-B14F-4D97-AF65-F5344CB8AC3E}">
        <p14:creationId xmlns:p14="http://schemas.microsoft.com/office/powerpoint/2010/main" val="79691598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3554" name="Picture 3" descr="ClearLake1.pdf"/>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rot="5400000">
            <a:off x="425706" y="833437"/>
            <a:ext cx="7334250" cy="566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extBox 4"/>
          <p:cNvSpPr txBox="1">
            <a:spLocks noChangeArrowheads="1"/>
          </p:cNvSpPr>
          <p:nvPr/>
        </p:nvSpPr>
        <p:spPr bwMode="auto">
          <a:xfrm>
            <a:off x="7326568" y="1065213"/>
            <a:ext cx="1655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solidFill>
                  <a:srgbClr val="FFFF00"/>
                </a:solidFill>
              </a:rPr>
              <a:t>Holocene</a:t>
            </a:r>
          </a:p>
          <a:p>
            <a:pPr algn="ctr" eaLnBrk="1" hangingPunct="1"/>
            <a:r>
              <a:rPr lang="en-US">
                <a:solidFill>
                  <a:srgbClr val="FFFF00"/>
                </a:solidFill>
              </a:rPr>
              <a:t>interglacial</a:t>
            </a:r>
          </a:p>
        </p:txBody>
      </p:sp>
      <p:cxnSp>
        <p:nvCxnSpPr>
          <p:cNvPr id="7" name="Straight Arrow Connector 6"/>
          <p:cNvCxnSpPr/>
          <p:nvPr/>
        </p:nvCxnSpPr>
        <p:spPr>
          <a:xfrm>
            <a:off x="7032880" y="1171575"/>
            <a:ext cx="0" cy="625475"/>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nvCxnSpPr>
        <p:spPr>
          <a:xfrm>
            <a:off x="7032880" y="1797050"/>
            <a:ext cx="0" cy="4352925"/>
          </a:xfrm>
          <a:prstGeom prst="straightConnector1">
            <a:avLst/>
          </a:prstGeom>
          <a:ln w="38100" cmpd="sng">
            <a:solidFill>
              <a:srgbClr val="0000FF"/>
            </a:solidFill>
            <a:headEnd type="arrow"/>
            <a:tailEnd type="arrow"/>
          </a:ln>
        </p:spPr>
        <p:style>
          <a:lnRef idx="2">
            <a:schemeClr val="accent1"/>
          </a:lnRef>
          <a:fillRef idx="0">
            <a:schemeClr val="accent1"/>
          </a:fillRef>
          <a:effectRef idx="1">
            <a:schemeClr val="accent1"/>
          </a:effectRef>
          <a:fontRef idx="minor">
            <a:schemeClr val="tx1"/>
          </a:fontRef>
        </p:style>
      </p:cxnSp>
      <p:cxnSp>
        <p:nvCxnSpPr>
          <p:cNvPr id="11" name="Straight Arrow Connector 10"/>
          <p:cNvCxnSpPr/>
          <p:nvPr/>
        </p:nvCxnSpPr>
        <p:spPr>
          <a:xfrm>
            <a:off x="7032880" y="6176963"/>
            <a:ext cx="0" cy="623887"/>
          </a:xfrm>
          <a:prstGeom prst="straightConnector1">
            <a:avLst/>
          </a:prstGeom>
          <a:ln w="38100" cmpd="sng">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23559" name="TextBox 11"/>
          <p:cNvSpPr txBox="1">
            <a:spLocks noChangeArrowheads="1"/>
          </p:cNvSpPr>
          <p:nvPr/>
        </p:nvSpPr>
        <p:spPr bwMode="auto">
          <a:xfrm>
            <a:off x="7556755" y="3435350"/>
            <a:ext cx="1193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solidFill>
                  <a:srgbClr val="FFFF00"/>
                </a:solidFill>
              </a:rPr>
              <a:t>Ice age</a:t>
            </a:r>
          </a:p>
        </p:txBody>
      </p:sp>
      <p:sp>
        <p:nvSpPr>
          <p:cNvPr id="23560" name="TextBox 12"/>
          <p:cNvSpPr txBox="1">
            <a:spLocks noChangeArrowheads="1"/>
          </p:cNvSpPr>
          <p:nvPr/>
        </p:nvSpPr>
        <p:spPr bwMode="auto">
          <a:xfrm>
            <a:off x="7361493" y="6027738"/>
            <a:ext cx="1906587"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a:solidFill>
                  <a:srgbClr val="FFFF00"/>
                </a:solidFill>
              </a:rPr>
              <a:t>Previous interglacial</a:t>
            </a:r>
          </a:p>
        </p:txBody>
      </p:sp>
      <p:sp>
        <p:nvSpPr>
          <p:cNvPr id="23561" name="TextBox 13"/>
          <p:cNvSpPr txBox="1">
            <a:spLocks noChangeArrowheads="1"/>
          </p:cNvSpPr>
          <p:nvPr/>
        </p:nvSpPr>
        <p:spPr bwMode="auto">
          <a:xfrm>
            <a:off x="1925893" y="2005013"/>
            <a:ext cx="17192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400"/>
              <a:t>Last glacial maximum</a:t>
            </a:r>
          </a:p>
        </p:txBody>
      </p:sp>
      <p:cxnSp>
        <p:nvCxnSpPr>
          <p:cNvPr id="18" name="Straight Connector 17"/>
          <p:cNvCxnSpPr/>
          <p:nvPr/>
        </p:nvCxnSpPr>
        <p:spPr>
          <a:xfrm>
            <a:off x="1973518" y="2058988"/>
            <a:ext cx="4214812" cy="0"/>
          </a:xfrm>
          <a:prstGeom prst="line">
            <a:avLst/>
          </a:prstGeom>
          <a:ln>
            <a:solidFill>
              <a:schemeClr val="tx1"/>
            </a:solidFill>
            <a:prstDash val="dot"/>
          </a:ln>
        </p:spPr>
        <p:style>
          <a:lnRef idx="2">
            <a:schemeClr val="accent1"/>
          </a:lnRef>
          <a:fillRef idx="0">
            <a:schemeClr val="accent1"/>
          </a:fillRef>
          <a:effectRef idx="1">
            <a:schemeClr val="accent1"/>
          </a:effectRef>
          <a:fontRef idx="minor">
            <a:schemeClr val="tx1"/>
          </a:fontRef>
        </p:style>
      </p:cxnSp>
      <p:sp>
        <p:nvSpPr>
          <p:cNvPr id="23563" name="TextBox 18"/>
          <p:cNvSpPr txBox="1">
            <a:spLocks noChangeArrowheads="1"/>
          </p:cNvSpPr>
          <p:nvPr/>
        </p:nvSpPr>
        <p:spPr bwMode="auto">
          <a:xfrm rot="-2265929">
            <a:off x="4699255" y="307975"/>
            <a:ext cx="1289050" cy="430213"/>
          </a:xfrm>
          <a:prstGeom prst="rect">
            <a:avLst/>
          </a:prstGeom>
          <a:solidFill>
            <a:srgbClr val="F8F5C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100">
                <a:latin typeface="Times" charset="0"/>
                <a:cs typeface="Times" charset="0"/>
              </a:rPr>
              <a:t>Cedar, juniper and cypress pollen</a:t>
            </a:r>
          </a:p>
        </p:txBody>
      </p:sp>
      <p:sp>
        <p:nvSpPr>
          <p:cNvPr id="2" name="TextBox 1"/>
          <p:cNvSpPr txBox="1"/>
          <p:nvPr/>
        </p:nvSpPr>
        <p:spPr>
          <a:xfrm>
            <a:off x="0" y="6341364"/>
            <a:ext cx="1259143" cy="523220"/>
          </a:xfrm>
          <a:prstGeom prst="rect">
            <a:avLst/>
          </a:prstGeom>
          <a:noFill/>
        </p:spPr>
        <p:txBody>
          <a:bodyPr wrap="square" rtlCol="0">
            <a:spAutoFit/>
          </a:bodyPr>
          <a:lstStyle/>
          <a:p>
            <a:r>
              <a:rPr lang="en-US" sz="1400" dirty="0" smtClean="0">
                <a:solidFill>
                  <a:schemeClr val="bg1"/>
                </a:solidFill>
              </a:rPr>
              <a:t>Adam et al. 1981</a:t>
            </a:r>
            <a:endParaRPr lang="en-US" sz="1400" dirty="0">
              <a:solidFill>
                <a:schemeClr val="bg1"/>
              </a:solidFill>
            </a:endParaRPr>
          </a:p>
        </p:txBody>
      </p:sp>
    </p:spTree>
    <p:extLst>
      <p:ext uri="{BB962C8B-B14F-4D97-AF65-F5344CB8AC3E}">
        <p14:creationId xmlns:p14="http://schemas.microsoft.com/office/powerpoint/2010/main" val="80773596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4" descr="precip-productivit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400" y="171450"/>
            <a:ext cx="8077200" cy="668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 name="Group 7"/>
          <p:cNvGrpSpPr/>
          <p:nvPr/>
        </p:nvGrpSpPr>
        <p:grpSpPr>
          <a:xfrm>
            <a:off x="2395587" y="2201516"/>
            <a:ext cx="5489590" cy="1977895"/>
            <a:chOff x="2395587" y="2201516"/>
            <a:chExt cx="5489590" cy="1977895"/>
          </a:xfrm>
        </p:grpSpPr>
        <p:sp>
          <p:nvSpPr>
            <p:cNvPr id="2" name="TextBox 1"/>
            <p:cNvSpPr txBox="1"/>
            <p:nvPr/>
          </p:nvSpPr>
          <p:spPr>
            <a:xfrm>
              <a:off x="5038001" y="2201516"/>
              <a:ext cx="2847176" cy="1754327"/>
            </a:xfrm>
            <a:prstGeom prst="rect">
              <a:avLst/>
            </a:prstGeom>
            <a:noFill/>
          </p:spPr>
          <p:txBody>
            <a:bodyPr wrap="square" rtlCol="0">
              <a:spAutoFit/>
            </a:bodyPr>
            <a:lstStyle/>
            <a:p>
              <a:pPr marL="285750" indent="-285750">
                <a:buFont typeface="Arial"/>
                <a:buChar char="•"/>
              </a:pPr>
              <a:r>
                <a:rPr lang="en-US" b="1" dirty="0" smtClean="0">
                  <a:solidFill>
                    <a:srgbClr val="FF0000"/>
                  </a:solidFill>
                </a:rPr>
                <a:t>1000 mm rain = 1000 kg water per m</a:t>
              </a:r>
              <a:r>
                <a:rPr lang="en-US" b="1" baseline="30000" dirty="0" smtClean="0">
                  <a:solidFill>
                    <a:srgbClr val="FF0000"/>
                  </a:solidFill>
                </a:rPr>
                <a:t>2</a:t>
              </a:r>
            </a:p>
            <a:p>
              <a:pPr marL="285750" indent="-285750">
                <a:buFont typeface="Arial"/>
                <a:buChar char="•"/>
              </a:pPr>
              <a:r>
                <a:rPr lang="en-US" b="1" dirty="0" smtClean="0">
                  <a:solidFill>
                    <a:srgbClr val="FF0000"/>
                  </a:solidFill>
                </a:rPr>
                <a:t>1000 kg water needed to produce about 1.5 kg biomass (plant tissue)</a:t>
              </a:r>
              <a:endParaRPr lang="en-US" b="1" dirty="0">
                <a:solidFill>
                  <a:srgbClr val="FF0000"/>
                </a:solidFill>
              </a:endParaRPr>
            </a:p>
          </p:txBody>
        </p:sp>
        <p:cxnSp>
          <p:nvCxnSpPr>
            <p:cNvPr id="4" name="Straight Arrow Connector 3"/>
            <p:cNvCxnSpPr/>
            <p:nvPr/>
          </p:nvCxnSpPr>
          <p:spPr>
            <a:xfrm>
              <a:off x="3676796" y="2510600"/>
              <a:ext cx="0" cy="1668811"/>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cxnSp>
          <p:nvCxnSpPr>
            <p:cNvPr id="6" name="Straight Arrow Connector 5"/>
            <p:cNvCxnSpPr/>
            <p:nvPr/>
          </p:nvCxnSpPr>
          <p:spPr>
            <a:xfrm flipH="1">
              <a:off x="2395587" y="2510600"/>
              <a:ext cx="1281209" cy="0"/>
            </a:xfrm>
            <a:prstGeom prst="straightConnector1">
              <a:avLst/>
            </a:prstGeom>
            <a:ln w="38100" cmpd="sng">
              <a:solidFill>
                <a:srgbClr val="FF000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273420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3" descr="drill_024.jpg"/>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635000" y="0"/>
            <a:ext cx="10329092"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0" name="Picture 4" descr="clearlake.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6363" y="3079773"/>
            <a:ext cx="3011488" cy="317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flipH="1">
            <a:off x="-106363" y="6256131"/>
            <a:ext cx="2537539" cy="369332"/>
          </a:xfrm>
          <a:prstGeom prst="rect">
            <a:avLst/>
          </a:prstGeom>
          <a:noFill/>
        </p:spPr>
        <p:txBody>
          <a:bodyPr wrap="square" rtlCol="0">
            <a:spAutoFit/>
          </a:bodyPr>
          <a:lstStyle/>
          <a:p>
            <a:r>
              <a:rPr lang="en-US" dirty="0" smtClean="0"/>
              <a:t>Prof. Cindy </a:t>
            </a:r>
            <a:r>
              <a:rPr lang="en-US" dirty="0" err="1" smtClean="0"/>
              <a:t>Looy</a:t>
            </a:r>
            <a:r>
              <a:rPr lang="en-US" dirty="0" smtClean="0"/>
              <a:t> (IB)</a:t>
            </a:r>
            <a:endParaRPr lang="en-US" dirty="0"/>
          </a:p>
        </p:txBody>
      </p:sp>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274594" y="126830"/>
            <a:ext cx="2229033" cy="2621138"/>
          </a:xfrm>
          <a:prstGeom prst="rect">
            <a:avLst/>
          </a:prstGeom>
        </p:spPr>
      </p:pic>
      <p:cxnSp>
        <p:nvCxnSpPr>
          <p:cNvPr id="5" name="Straight Arrow Connector 4"/>
          <p:cNvCxnSpPr/>
          <p:nvPr/>
        </p:nvCxnSpPr>
        <p:spPr>
          <a:xfrm flipV="1">
            <a:off x="7516504" y="311040"/>
            <a:ext cx="794849" cy="1002240"/>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94638421"/>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28600" y="1589760"/>
            <a:ext cx="6595548" cy="450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2" name="Rectangle 4"/>
          <p:cNvSpPr>
            <a:spLocks noChangeArrowheads="1"/>
          </p:cNvSpPr>
          <p:nvPr/>
        </p:nvSpPr>
        <p:spPr bwMode="auto">
          <a:xfrm>
            <a:off x="228600" y="6324600"/>
            <a:ext cx="718978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1400">
                <a:solidFill>
                  <a:srgbClr val="000000"/>
                </a:solidFill>
              </a:rPr>
              <a:t>courtesy: http://www.climatechange.umaine.edu/Research/MaineClimate/images/maps_before.jpg</a:t>
            </a:r>
          </a:p>
        </p:txBody>
      </p:sp>
      <p:sp>
        <p:nvSpPr>
          <p:cNvPr id="2" name="Title 1"/>
          <p:cNvSpPr>
            <a:spLocks noGrp="1"/>
          </p:cNvSpPr>
          <p:nvPr>
            <p:ph type="title"/>
          </p:nvPr>
        </p:nvSpPr>
        <p:spPr/>
        <p:txBody>
          <a:bodyPr>
            <a:normAutofit fontScale="90000"/>
          </a:bodyPr>
          <a:lstStyle/>
          <a:p>
            <a:r>
              <a:rPr lang="en-US" dirty="0" smtClean="0"/>
              <a:t>Best evidence for tree migration comes from Eastern US and Europe</a:t>
            </a:r>
            <a:endParaRPr lang="en-US" dirty="0"/>
          </a:p>
        </p:txBody>
      </p:sp>
      <p:sp>
        <p:nvSpPr>
          <p:cNvPr id="4" name="Oval 3"/>
          <p:cNvSpPr/>
          <p:nvPr/>
        </p:nvSpPr>
        <p:spPr>
          <a:xfrm>
            <a:off x="1244111"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2070431"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2904702"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3738973"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4577506"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5411778" y="2824793"/>
            <a:ext cx="86397" cy="86400"/>
          </a:xfrm>
          <a:prstGeom prst="ellipse">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6" name="Straight Arrow Connector 5"/>
          <p:cNvCxnSpPr>
            <a:stCxn id="11" idx="0"/>
          </p:cNvCxnSpPr>
          <p:nvPr/>
        </p:nvCxnSpPr>
        <p:spPr>
          <a:xfrm flipH="1" flipV="1">
            <a:off x="5454970" y="2343887"/>
            <a:ext cx="7" cy="480906"/>
          </a:xfrm>
          <a:prstGeom prst="straightConnector1">
            <a:avLst/>
          </a:prstGeom>
          <a:ln>
            <a:solidFill>
              <a:srgbClr val="FF0000"/>
            </a:solidFill>
            <a:tailEnd type="arrow"/>
          </a:ln>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6824148" y="2148122"/>
            <a:ext cx="1998579" cy="923330"/>
          </a:xfrm>
          <a:prstGeom prst="rect">
            <a:avLst/>
          </a:prstGeom>
          <a:noFill/>
        </p:spPr>
        <p:txBody>
          <a:bodyPr wrap="square" rtlCol="0">
            <a:spAutoFit/>
          </a:bodyPr>
          <a:lstStyle/>
          <a:p>
            <a:r>
              <a:rPr lang="en-US" dirty="0" smtClean="0"/>
              <a:t>~ 2000 km in 8000 years </a:t>
            </a:r>
          </a:p>
          <a:p>
            <a:r>
              <a:rPr lang="en-US" dirty="0" smtClean="0"/>
              <a:t>= 0.25 km/</a:t>
            </a:r>
            <a:r>
              <a:rPr lang="en-US" dirty="0" err="1" smtClean="0"/>
              <a:t>yr</a:t>
            </a:r>
            <a:endParaRPr lang="en-US" dirty="0"/>
          </a:p>
        </p:txBody>
      </p:sp>
    </p:spTree>
    <p:extLst>
      <p:ext uri="{BB962C8B-B14F-4D97-AF65-F5344CB8AC3E}">
        <p14:creationId xmlns:p14="http://schemas.microsoft.com/office/powerpoint/2010/main" val="1541259912"/>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7650" name="TextBox 2"/>
          <p:cNvSpPr txBox="1">
            <a:spLocks noChangeArrowheads="1"/>
          </p:cNvSpPr>
          <p:nvPr/>
        </p:nvSpPr>
        <p:spPr bwMode="auto">
          <a:xfrm>
            <a:off x="0" y="6550025"/>
            <a:ext cx="21605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400">
                <a:solidFill>
                  <a:srgbClr val="FFFF00"/>
                </a:solidFill>
              </a:rPr>
              <a:t>Loarie et al. 2009 Nature</a:t>
            </a:r>
          </a:p>
        </p:txBody>
      </p:sp>
      <p:sp>
        <p:nvSpPr>
          <p:cNvPr id="27651" name="TextBox 3"/>
          <p:cNvSpPr txBox="1">
            <a:spLocks noChangeArrowheads="1"/>
          </p:cNvSpPr>
          <p:nvPr/>
        </p:nvSpPr>
        <p:spPr bwMode="auto">
          <a:xfrm>
            <a:off x="0" y="0"/>
            <a:ext cx="9144000"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800" b="1">
                <a:solidFill>
                  <a:srgbClr val="FFFF00"/>
                </a:solidFill>
              </a:rPr>
              <a:t>Velocity of climate change: </a:t>
            </a:r>
          </a:p>
          <a:p>
            <a:pPr algn="ctr" eaLnBrk="1" hangingPunct="1"/>
            <a:r>
              <a:rPr lang="en-US" sz="1800">
                <a:solidFill>
                  <a:srgbClr val="FFFF00"/>
                </a:solidFill>
              </a:rPr>
              <a:t>how fast will populations need to move to offset rising temperature?</a:t>
            </a:r>
          </a:p>
          <a:p>
            <a:pPr algn="ctr" eaLnBrk="1" hangingPunct="1"/>
            <a:endParaRPr lang="en-US" sz="1800">
              <a:solidFill>
                <a:srgbClr val="FFFF00"/>
              </a:solidFill>
            </a:endParaRPr>
          </a:p>
          <a:p>
            <a:pPr algn="ctr" eaLnBrk="1" hangingPunct="1"/>
            <a:r>
              <a:rPr lang="en-US" sz="1800">
                <a:solidFill>
                  <a:srgbClr val="FFFF00"/>
                </a:solidFill>
              </a:rPr>
              <a:t>rate of climate change (°C/yr) ÷ spatial climate gradient (°C/km) = velocity (km/yr)</a:t>
            </a: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47445" y="1181656"/>
            <a:ext cx="7336652" cy="5442211"/>
          </a:xfrm>
          <a:prstGeom prst="rect">
            <a:avLst/>
          </a:prstGeom>
        </p:spPr>
      </p:pic>
    </p:spTree>
    <p:extLst>
      <p:ext uri="{BB962C8B-B14F-4D97-AF65-F5344CB8AC3E}">
        <p14:creationId xmlns:p14="http://schemas.microsoft.com/office/powerpoint/2010/main" val="2595537708"/>
      </p:ext>
    </p:extLst>
  </p:cSld>
  <p:clrMapOvr>
    <a:masterClrMapping/>
  </p:clrMapOvr>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63</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289672" cy="447824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62721" y="0"/>
            <a:ext cx="4481280" cy="336096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20786" y="-74922"/>
            <a:ext cx="6123214" cy="6858000"/>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4457254"/>
            <a:ext cx="4267993" cy="2400746"/>
          </a:xfrm>
          <a:prstGeom prst="rect">
            <a:avLst/>
          </a:prstGeom>
        </p:spPr>
      </p:pic>
    </p:spTree>
    <p:extLst>
      <p:ext uri="{BB962C8B-B14F-4D97-AF65-F5344CB8AC3E}">
        <p14:creationId xmlns:p14="http://schemas.microsoft.com/office/powerpoint/2010/main" val="785891784"/>
      </p:ext>
    </p:extLst>
  </p:cSld>
  <p:clrMapOvr>
    <a:masterClrMapping/>
  </p:clrMapOvr>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Date Placeholder 2"/>
          <p:cNvSpPr>
            <a:spLocks noGrp="1"/>
          </p:cNvSpPr>
          <p:nvPr>
            <p:ph type="dt" sz="half" idx="10"/>
          </p:nvPr>
        </p:nvSpPr>
        <p:spPr/>
        <p:txBody>
          <a:bodyPr/>
          <a:lstStyle/>
          <a:p>
            <a:r>
              <a:rPr lang="en-US" smtClean="0"/>
              <a:t>1/20/16</a:t>
            </a:r>
            <a:endParaRPr lang="en-US"/>
          </a:p>
        </p:txBody>
      </p:sp>
      <p:sp>
        <p:nvSpPr>
          <p:cNvPr id="4" name="Slide Number Placeholder 3"/>
          <p:cNvSpPr>
            <a:spLocks noGrp="1"/>
          </p:cNvSpPr>
          <p:nvPr>
            <p:ph type="sldNum" sz="quarter" idx="12"/>
          </p:nvPr>
        </p:nvSpPr>
        <p:spPr/>
        <p:txBody>
          <a:bodyPr/>
          <a:lstStyle/>
          <a:p>
            <a:fld id="{BEF27CDA-479E-C94F-9867-D045CA4A1D0E}" type="slidenum">
              <a:rPr lang="en-US" smtClean="0"/>
              <a:t>64</a:t>
            </a:fld>
            <a:endParaRPr lang="en-US"/>
          </a:p>
        </p:txBody>
      </p:sp>
    </p:spTree>
    <p:extLst>
      <p:ext uri="{BB962C8B-B14F-4D97-AF65-F5344CB8AC3E}">
        <p14:creationId xmlns:p14="http://schemas.microsoft.com/office/powerpoint/2010/main" val="3057997414"/>
      </p:ext>
    </p:extLst>
  </p:cSld>
  <p:clrMapOvr>
    <a:masterClrMapping/>
  </p:clrMapOvr>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3600" dirty="0" smtClean="0"/>
              <a:t>Climate change and ecosystem feedbacks to the global carbon cycle</a:t>
            </a:r>
            <a:endParaRPr lang="en-US" sz="3600" dirty="0"/>
          </a:p>
        </p:txBody>
      </p:sp>
      <p:sp>
        <p:nvSpPr>
          <p:cNvPr id="5" name="Content Placeholder 4"/>
          <p:cNvSpPr>
            <a:spLocks noGrp="1"/>
          </p:cNvSpPr>
          <p:nvPr>
            <p:ph idx="1"/>
          </p:nvPr>
        </p:nvSpPr>
        <p:spPr/>
        <p:txBody>
          <a:bodyPr/>
          <a:lstStyle/>
          <a:p>
            <a:endParaRPr lang="en-US" dirty="0"/>
          </a:p>
        </p:txBody>
      </p:sp>
      <p:sp>
        <p:nvSpPr>
          <p:cNvPr id="3" name="Slide Number Placeholder 2"/>
          <p:cNvSpPr>
            <a:spLocks noGrp="1"/>
          </p:cNvSpPr>
          <p:nvPr>
            <p:ph type="sldNum" sz="quarter" idx="12"/>
          </p:nvPr>
        </p:nvSpPr>
        <p:spPr/>
        <p:txBody>
          <a:bodyPr/>
          <a:lstStyle/>
          <a:p>
            <a:fld id="{BEF27CDA-479E-C94F-9867-D045CA4A1D0E}" type="slidenum">
              <a:rPr lang="en-US" smtClean="0"/>
              <a:t>65</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3/30/16</a:t>
            </a:r>
            <a:endParaRPr lang="en-US" dirty="0"/>
          </a:p>
        </p:txBody>
      </p:sp>
    </p:spTree>
    <p:extLst>
      <p:ext uri="{BB962C8B-B14F-4D97-AF65-F5344CB8AC3E}">
        <p14:creationId xmlns:p14="http://schemas.microsoft.com/office/powerpoint/2010/main" val="30432652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Source Sans Pro"/>
                <a:cs typeface="Source Sans Pro"/>
              </a:rPr>
              <a:t>LECTURE 26*. </a:t>
            </a:r>
            <a:br>
              <a:rPr lang="en-US" dirty="0" smtClean="0">
                <a:latin typeface="Source Sans Pro"/>
                <a:cs typeface="Source Sans Pro"/>
              </a:rPr>
            </a:br>
            <a:r>
              <a:rPr lang="en-US" dirty="0" smtClean="0">
                <a:latin typeface="Source Sans Pro"/>
                <a:cs typeface="Source Sans Pro"/>
              </a:rPr>
              <a:t>Conservation in a changing world: What are the solutions?</a:t>
            </a:r>
            <a:endParaRPr lang="en-US" dirty="0">
              <a:latin typeface="Source Sans Pro"/>
              <a:cs typeface="Source Sans Pro"/>
            </a:endParaRPr>
          </a:p>
        </p:txBody>
      </p:sp>
      <p:sp>
        <p:nvSpPr>
          <p:cNvPr id="3" name="Subtitle 2"/>
          <p:cNvSpPr>
            <a:spLocks noGrp="1"/>
          </p:cNvSpPr>
          <p:nvPr>
            <p:ph type="subTitle" idx="1"/>
          </p:nvPr>
        </p:nvSpPr>
        <p:spPr/>
        <p:txBody>
          <a:bodyPr/>
          <a:lstStyle/>
          <a:p>
            <a:r>
              <a:rPr lang="en-US" dirty="0" smtClean="0">
                <a:latin typeface="Source Sans Pro"/>
                <a:cs typeface="Source Sans Pro"/>
              </a:rPr>
              <a:t>David Ackerly	</a:t>
            </a:r>
            <a:r>
              <a:rPr lang="en-US" dirty="0">
                <a:latin typeface="Source Sans Pro"/>
                <a:cs typeface="Source Sans Pro"/>
              </a:rPr>
              <a:t>	</a:t>
            </a:r>
            <a:r>
              <a:rPr lang="en-US" dirty="0" smtClean="0">
                <a:latin typeface="Source Sans Pro"/>
                <a:cs typeface="Source Sans Pro"/>
              </a:rPr>
              <a:t>4/1/16</a:t>
            </a:r>
            <a:endParaRPr lang="en-US" dirty="0">
              <a:latin typeface="Source Sans Pro"/>
              <a:cs typeface="Source Sans Pro"/>
            </a:endParaRPr>
          </a:p>
        </p:txBody>
      </p:sp>
      <p:sp>
        <p:nvSpPr>
          <p:cNvPr id="4" name="TextBox 3"/>
          <p:cNvSpPr txBox="1"/>
          <p:nvPr/>
        </p:nvSpPr>
        <p:spPr>
          <a:xfrm>
            <a:off x="0" y="6514560"/>
            <a:ext cx="8170025" cy="338554"/>
          </a:xfrm>
          <a:prstGeom prst="rect">
            <a:avLst/>
          </a:prstGeom>
          <a:noFill/>
        </p:spPr>
        <p:txBody>
          <a:bodyPr wrap="none" rtlCol="0">
            <a:spAutoFit/>
          </a:bodyPr>
          <a:lstStyle/>
          <a:p>
            <a:r>
              <a:rPr lang="en-US" sz="1600" dirty="0" smtClean="0"/>
              <a:t>*Lecture numbers updated on new version of syllabus – exam days no longer numbered</a:t>
            </a:r>
            <a:endParaRPr lang="en-US" sz="1600" dirty="0"/>
          </a:p>
        </p:txBody>
      </p:sp>
    </p:spTree>
    <p:extLst>
      <p:ext uri="{BB962C8B-B14F-4D97-AF65-F5344CB8AC3E}">
        <p14:creationId xmlns:p14="http://schemas.microsoft.com/office/powerpoint/2010/main" val="4245464771"/>
      </p:ext>
    </p:extLst>
  </p:cSld>
  <p:clrMapOvr>
    <a:masterClrMapping/>
  </p:clrMapOvr>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Grade </a:t>
            </a:r>
            <a:r>
              <a:rPr lang="en-US" dirty="0" err="1" smtClean="0"/>
              <a:t>quantiles</a:t>
            </a:r>
            <a:r>
              <a:rPr lang="en-US" dirty="0" smtClean="0"/>
              <a:t>, to date</a:t>
            </a:r>
            <a:endParaRPr lang="en-US" dirty="0"/>
          </a:p>
        </p:txBody>
      </p:sp>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67</a:t>
            </a:fld>
            <a:endParaRPr lang="en-US"/>
          </a:p>
        </p:txBody>
      </p:sp>
      <p:pic>
        <p:nvPicPr>
          <p:cNvPr id="6" name="Picture 5"/>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12069" y="2644050"/>
            <a:ext cx="8612302" cy="2764532"/>
          </a:xfrm>
          <a:prstGeom prst="rect">
            <a:avLst/>
          </a:prstGeom>
        </p:spPr>
      </p:pic>
      <p:sp>
        <p:nvSpPr>
          <p:cNvPr id="7" name="TextBox 6"/>
          <p:cNvSpPr txBox="1"/>
          <p:nvPr/>
        </p:nvSpPr>
        <p:spPr>
          <a:xfrm>
            <a:off x="1200354" y="2100766"/>
            <a:ext cx="797664" cy="461665"/>
          </a:xfrm>
          <a:prstGeom prst="rect">
            <a:avLst/>
          </a:prstGeom>
          <a:noFill/>
        </p:spPr>
        <p:txBody>
          <a:bodyPr wrap="none" rtlCol="0">
            <a:spAutoFit/>
          </a:bodyPr>
          <a:lstStyle/>
          <a:p>
            <a:r>
              <a:rPr lang="en-US" sz="2400" dirty="0" smtClean="0"/>
              <a:t>10th</a:t>
            </a:r>
            <a:endParaRPr lang="en-US" sz="2400" dirty="0"/>
          </a:p>
        </p:txBody>
      </p:sp>
      <p:sp>
        <p:nvSpPr>
          <p:cNvPr id="8" name="TextBox 7"/>
          <p:cNvSpPr txBox="1"/>
          <p:nvPr/>
        </p:nvSpPr>
        <p:spPr>
          <a:xfrm>
            <a:off x="2518313" y="2078015"/>
            <a:ext cx="797664" cy="461665"/>
          </a:xfrm>
          <a:prstGeom prst="rect">
            <a:avLst/>
          </a:prstGeom>
          <a:noFill/>
        </p:spPr>
        <p:txBody>
          <a:bodyPr wrap="none" rtlCol="0">
            <a:spAutoFit/>
          </a:bodyPr>
          <a:lstStyle/>
          <a:p>
            <a:r>
              <a:rPr lang="en-US" sz="2400" dirty="0" smtClean="0"/>
              <a:t>25th</a:t>
            </a:r>
            <a:endParaRPr lang="en-US" sz="2400" dirty="0"/>
          </a:p>
        </p:txBody>
      </p:sp>
      <p:sp>
        <p:nvSpPr>
          <p:cNvPr id="9" name="TextBox 8"/>
          <p:cNvSpPr txBox="1"/>
          <p:nvPr/>
        </p:nvSpPr>
        <p:spPr>
          <a:xfrm>
            <a:off x="5558520" y="2083373"/>
            <a:ext cx="797664" cy="461665"/>
          </a:xfrm>
          <a:prstGeom prst="rect">
            <a:avLst/>
          </a:prstGeom>
          <a:noFill/>
        </p:spPr>
        <p:txBody>
          <a:bodyPr wrap="none" rtlCol="0">
            <a:spAutoFit/>
          </a:bodyPr>
          <a:lstStyle/>
          <a:p>
            <a:r>
              <a:rPr lang="en-US" sz="2400" dirty="0" smtClean="0"/>
              <a:t>75th</a:t>
            </a:r>
            <a:endParaRPr lang="en-US" sz="2400" dirty="0"/>
          </a:p>
        </p:txBody>
      </p:sp>
      <p:sp>
        <p:nvSpPr>
          <p:cNvPr id="10" name="TextBox 9"/>
          <p:cNvSpPr txBox="1"/>
          <p:nvPr/>
        </p:nvSpPr>
        <p:spPr>
          <a:xfrm>
            <a:off x="6414858" y="2100768"/>
            <a:ext cx="797664" cy="461665"/>
          </a:xfrm>
          <a:prstGeom prst="rect">
            <a:avLst/>
          </a:prstGeom>
          <a:noFill/>
        </p:spPr>
        <p:txBody>
          <a:bodyPr wrap="none" rtlCol="0">
            <a:spAutoFit/>
          </a:bodyPr>
          <a:lstStyle/>
          <a:p>
            <a:r>
              <a:rPr lang="en-US" sz="2400" dirty="0" smtClean="0"/>
              <a:t>90th</a:t>
            </a:r>
            <a:endParaRPr lang="en-US" sz="2400" dirty="0"/>
          </a:p>
        </p:txBody>
      </p:sp>
    </p:spTree>
    <p:extLst>
      <p:ext uri="{BB962C8B-B14F-4D97-AF65-F5344CB8AC3E}">
        <p14:creationId xmlns:p14="http://schemas.microsoft.com/office/powerpoint/2010/main" val="980411366"/>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Learning goals</a:t>
            </a:r>
            <a:endParaRPr lang="en-US" dirty="0"/>
          </a:p>
        </p:txBody>
      </p:sp>
      <p:sp>
        <p:nvSpPr>
          <p:cNvPr id="3" name="Content Placeholder 2"/>
          <p:cNvSpPr>
            <a:spLocks noGrp="1"/>
          </p:cNvSpPr>
          <p:nvPr>
            <p:ph idx="1"/>
          </p:nvPr>
        </p:nvSpPr>
        <p:spPr/>
        <p:txBody>
          <a:bodyPr>
            <a:normAutofit fontScale="92500"/>
          </a:bodyPr>
          <a:lstStyle/>
          <a:p>
            <a:r>
              <a:rPr lang="en-US" dirty="0" smtClean="0"/>
              <a:t>Understand how conservation goals are shifting in response to climate change</a:t>
            </a:r>
          </a:p>
          <a:p>
            <a:r>
              <a:rPr lang="en-US" dirty="0" smtClean="0"/>
              <a:t>Understand ideas behind five strategies:</a:t>
            </a:r>
          </a:p>
          <a:p>
            <a:pPr lvl="1"/>
            <a:r>
              <a:rPr lang="en-US" dirty="0" smtClean="0"/>
              <a:t>Large, heterogeneous landscapes</a:t>
            </a:r>
          </a:p>
          <a:p>
            <a:pPr lvl="1"/>
            <a:r>
              <a:rPr lang="en-US" dirty="0" smtClean="0"/>
              <a:t>Enhanced landscape connectivity</a:t>
            </a:r>
          </a:p>
          <a:p>
            <a:pPr lvl="1"/>
            <a:r>
              <a:rPr lang="en-US" dirty="0" smtClean="0"/>
              <a:t>Focus on future ‘winners’</a:t>
            </a:r>
          </a:p>
          <a:p>
            <a:pPr lvl="1"/>
            <a:r>
              <a:rPr lang="en-US" dirty="0" smtClean="0"/>
              <a:t>Use diverse species and genotypes in restoration</a:t>
            </a:r>
          </a:p>
          <a:p>
            <a:pPr lvl="1"/>
            <a:r>
              <a:rPr lang="en-US" dirty="0"/>
              <a:t>A</a:t>
            </a:r>
            <a:r>
              <a:rPr lang="en-US" dirty="0" smtClean="0"/>
              <a:t>ssisted migration to eliminate dispersal limitation</a:t>
            </a:r>
            <a:endParaRPr lang="en-US" dirty="0"/>
          </a:p>
          <a:p>
            <a:pPr lvl="1"/>
            <a:endParaRPr lang="en-US" dirty="0"/>
          </a:p>
        </p:txBody>
      </p:sp>
      <p:sp>
        <p:nvSpPr>
          <p:cNvPr id="4" name="Date Placeholder 3"/>
          <p:cNvSpPr>
            <a:spLocks noGrp="1"/>
          </p:cNvSpPr>
          <p:nvPr>
            <p:ph type="dt" sz="half" idx="10"/>
          </p:nvPr>
        </p:nvSpPr>
        <p:spPr/>
        <p:txBody>
          <a:bodyPr/>
          <a:lstStyle/>
          <a:p>
            <a:r>
              <a:rPr lang="en-US" dirty="0" smtClean="0"/>
              <a:t>4/1/16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68</a:t>
            </a:fld>
            <a:endParaRPr lang="en-US"/>
          </a:p>
        </p:txBody>
      </p:sp>
    </p:spTree>
    <p:extLst>
      <p:ext uri="{BB962C8B-B14F-4D97-AF65-F5344CB8AC3E}">
        <p14:creationId xmlns:p14="http://schemas.microsoft.com/office/powerpoint/2010/main" val="3147457953"/>
      </p:ext>
    </p:extLst>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Traditional goals of conservation (20 century):</a:t>
            </a:r>
          </a:p>
        </p:txBody>
      </p:sp>
      <p:sp>
        <p:nvSpPr>
          <p:cNvPr id="3" name="Content Placeholder 2"/>
          <p:cNvSpPr>
            <a:spLocks noGrp="1"/>
          </p:cNvSpPr>
          <p:nvPr>
            <p:ph idx="1"/>
          </p:nvPr>
        </p:nvSpPr>
        <p:spPr/>
        <p:txBody>
          <a:bodyPr>
            <a:normAutofit/>
          </a:bodyPr>
          <a:lstStyle/>
          <a:p>
            <a:pPr marL="461963" lvl="1" indent="-457200"/>
            <a:r>
              <a:rPr lang="en-US" dirty="0" smtClean="0"/>
              <a:t>Saving examples of ‘pristine nature’ via protection of parks and reserves</a:t>
            </a:r>
          </a:p>
          <a:p>
            <a:pPr marL="461963" lvl="1" indent="-457200"/>
            <a:r>
              <a:rPr lang="en-US" dirty="0" smtClean="0"/>
              <a:t>Preventing extinction</a:t>
            </a:r>
          </a:p>
          <a:p>
            <a:pPr marL="461963" lvl="1" indent="-457200"/>
            <a:r>
              <a:rPr lang="en-US" dirty="0" err="1" smtClean="0"/>
              <a:t>Restorating</a:t>
            </a:r>
            <a:r>
              <a:rPr lang="en-US" dirty="0" smtClean="0"/>
              <a:t> degraded environments</a:t>
            </a:r>
          </a:p>
          <a:p>
            <a:pPr marL="862013" lvl="2" indent="-457200"/>
            <a:r>
              <a:rPr lang="en-US" dirty="0" smtClean="0"/>
              <a:t>Historical (sometimes pre-European) conditions often used as restoration target</a:t>
            </a:r>
          </a:p>
          <a:p>
            <a:pPr marL="461963" lvl="1" indent="-457200"/>
            <a:r>
              <a:rPr lang="en-US" dirty="0" smtClean="0"/>
              <a:t>Last 20 years: shift to conserving or restoring ‘natural processes’</a:t>
            </a:r>
          </a:p>
          <a:p>
            <a:pPr marL="862013" lvl="2" indent="-457200"/>
            <a:r>
              <a:rPr lang="en-US" dirty="0" smtClean="0"/>
              <a:t>e.g. restoring fire regimes in the Western US</a:t>
            </a:r>
            <a:endParaRPr lang="en-US" dirty="0"/>
          </a:p>
          <a:p>
            <a:pPr lvl="1"/>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69</a:t>
            </a:fld>
            <a:endParaRPr lang="en-US"/>
          </a:p>
        </p:txBody>
      </p:sp>
      <p:sp>
        <p:nvSpPr>
          <p:cNvPr id="6"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154565564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astings-larg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7761147" y="6553200"/>
            <a:ext cx="1459053" cy="276999"/>
          </a:xfrm>
          <a:prstGeom prst="rect">
            <a:avLst/>
          </a:prstGeom>
          <a:noFill/>
        </p:spPr>
        <p:txBody>
          <a:bodyPr wrap="none" rtlCol="0">
            <a:spAutoFit/>
          </a:bodyPr>
          <a:lstStyle/>
          <a:p>
            <a:r>
              <a:rPr lang="en-US" sz="1200" dirty="0" smtClean="0">
                <a:solidFill>
                  <a:srgbClr val="FFFF00"/>
                </a:solidFill>
              </a:rPr>
              <a:t>photo D.D. Ackerly</a:t>
            </a:r>
            <a:endParaRPr lang="en-US" sz="1200" dirty="0">
              <a:solidFill>
                <a:srgbClr val="FFFF00"/>
              </a:solidFill>
            </a:endParaRPr>
          </a:p>
        </p:txBody>
      </p:sp>
      <p:sp>
        <p:nvSpPr>
          <p:cNvPr id="4" name="TextBox 3"/>
          <p:cNvSpPr txBox="1"/>
          <p:nvPr/>
        </p:nvSpPr>
        <p:spPr>
          <a:xfrm>
            <a:off x="152400" y="6400800"/>
            <a:ext cx="2006416" cy="369332"/>
          </a:xfrm>
          <a:prstGeom prst="rect">
            <a:avLst/>
          </a:prstGeom>
          <a:noFill/>
        </p:spPr>
        <p:txBody>
          <a:bodyPr wrap="none" rtlCol="0">
            <a:spAutoFit/>
          </a:bodyPr>
          <a:lstStyle/>
          <a:p>
            <a:r>
              <a:rPr lang="en-US" sz="1800" dirty="0" smtClean="0">
                <a:solidFill>
                  <a:srgbClr val="FFFF00"/>
                </a:solidFill>
              </a:rPr>
              <a:t>Hastings Reserve</a:t>
            </a:r>
            <a:endParaRPr lang="en-US" sz="1800" dirty="0">
              <a:solidFill>
                <a:srgbClr val="FFFF00"/>
              </a:solidFill>
            </a:endParaRPr>
          </a:p>
        </p:txBody>
      </p:sp>
      <p:sp>
        <p:nvSpPr>
          <p:cNvPr id="2" name="TextBox 1"/>
          <p:cNvSpPr txBox="1"/>
          <p:nvPr/>
        </p:nvSpPr>
        <p:spPr>
          <a:xfrm>
            <a:off x="66900" y="358392"/>
            <a:ext cx="3673151" cy="461665"/>
          </a:xfrm>
          <a:prstGeom prst="rect">
            <a:avLst/>
          </a:prstGeom>
          <a:noFill/>
        </p:spPr>
        <p:txBody>
          <a:bodyPr wrap="none" rtlCol="0">
            <a:spAutoFit/>
          </a:bodyPr>
          <a:lstStyle/>
          <a:p>
            <a:r>
              <a:rPr lang="en-US" sz="2400" dirty="0" smtClean="0"/>
              <a:t>Ecosystem water balance</a:t>
            </a:r>
            <a:endParaRPr lang="en-US" sz="2400" dirty="0"/>
          </a:p>
        </p:txBody>
      </p:sp>
      <p:sp>
        <p:nvSpPr>
          <p:cNvPr id="8" name="Cloud 7"/>
          <p:cNvSpPr/>
          <p:nvPr/>
        </p:nvSpPr>
        <p:spPr bwMode="auto">
          <a:xfrm>
            <a:off x="5257800" y="184269"/>
            <a:ext cx="1371600" cy="685006"/>
          </a:xfrm>
          <a:prstGeom prst="cloud">
            <a:avLst/>
          </a:prstGeom>
          <a:solidFill>
            <a:srgbClr val="0000FF">
              <a:alpha val="56000"/>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grpSp>
        <p:nvGrpSpPr>
          <p:cNvPr id="102" name="Group 101"/>
          <p:cNvGrpSpPr/>
          <p:nvPr/>
        </p:nvGrpSpPr>
        <p:grpSpPr>
          <a:xfrm>
            <a:off x="2776184" y="800100"/>
            <a:ext cx="1948216" cy="5234928"/>
            <a:chOff x="2776184" y="800100"/>
            <a:chExt cx="1948216" cy="5234928"/>
          </a:xfrm>
        </p:grpSpPr>
        <p:sp>
          <p:nvSpPr>
            <p:cNvPr id="7" name="Striped Right Arrow 6"/>
            <p:cNvSpPr/>
            <p:nvPr/>
          </p:nvSpPr>
          <p:spPr bwMode="auto">
            <a:xfrm rot="6777156">
              <a:off x="1010104" y="3583149"/>
              <a:ext cx="4217959" cy="685800"/>
            </a:xfrm>
            <a:prstGeom prst="stripedRightArrow">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sp>
          <p:nvSpPr>
            <p:cNvPr id="9" name="Sun 8"/>
            <p:cNvSpPr/>
            <p:nvPr/>
          </p:nvSpPr>
          <p:spPr bwMode="auto">
            <a:xfrm>
              <a:off x="3581400" y="800100"/>
              <a:ext cx="1143000" cy="1104900"/>
            </a:xfrm>
            <a:prstGeom prst="sun">
              <a:avLst/>
            </a:prstGeom>
            <a:solidFill>
              <a:srgbClr val="FFFF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108" charset="0"/>
                <a:ea typeface="ＭＳ Ｐゴシック" pitchFamily="-108" charset="-128"/>
                <a:cs typeface="ＭＳ Ｐゴシック" pitchFamily="-108" charset="-128"/>
              </a:endParaRPr>
            </a:p>
          </p:txBody>
        </p:sp>
      </p:grpSp>
      <p:grpSp>
        <p:nvGrpSpPr>
          <p:cNvPr id="11" name="Group 33"/>
          <p:cNvGrpSpPr/>
          <p:nvPr/>
        </p:nvGrpSpPr>
        <p:grpSpPr>
          <a:xfrm>
            <a:off x="5486400" y="685800"/>
            <a:ext cx="840582" cy="915194"/>
            <a:chOff x="2818606" y="3733800"/>
            <a:chExt cx="840582" cy="915194"/>
          </a:xfrm>
        </p:grpSpPr>
        <p:cxnSp>
          <p:nvCxnSpPr>
            <p:cNvPr id="12" name="Straight Connector 11"/>
            <p:cNvCxnSpPr/>
            <p:nvPr/>
          </p:nvCxnSpPr>
          <p:spPr bwMode="auto">
            <a:xfrm rot="5400000">
              <a:off x="2743200" y="3810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3" name="Straight Connector 12"/>
            <p:cNvCxnSpPr/>
            <p:nvPr/>
          </p:nvCxnSpPr>
          <p:spPr bwMode="auto">
            <a:xfrm rot="5400000">
              <a:off x="2895600" y="39624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4" name="Straight Connector 13"/>
            <p:cNvCxnSpPr/>
            <p:nvPr/>
          </p:nvCxnSpPr>
          <p:spPr bwMode="auto">
            <a:xfrm rot="5400000">
              <a:off x="3048000" y="41148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5" name="Straight Connector 14"/>
            <p:cNvCxnSpPr/>
            <p:nvPr/>
          </p:nvCxnSpPr>
          <p:spPr bwMode="auto">
            <a:xfrm rot="5400000">
              <a:off x="3200400"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6" name="Straight Connector 15"/>
            <p:cNvCxnSpPr/>
            <p:nvPr/>
          </p:nvCxnSpPr>
          <p:spPr bwMode="auto">
            <a:xfrm rot="5400000">
              <a:off x="3200400" y="42672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7" name="Straight Connector 16"/>
            <p:cNvCxnSpPr/>
            <p:nvPr/>
          </p:nvCxnSpPr>
          <p:spPr bwMode="auto">
            <a:xfrm rot="5400000">
              <a:off x="3352800" y="4037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8" name="Straight Connector 17"/>
            <p:cNvCxnSpPr/>
            <p:nvPr/>
          </p:nvCxnSpPr>
          <p:spPr bwMode="auto">
            <a:xfrm rot="5400000">
              <a:off x="3352800" y="44196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19" name="Straight Connector 18"/>
            <p:cNvCxnSpPr/>
            <p:nvPr/>
          </p:nvCxnSpPr>
          <p:spPr bwMode="auto">
            <a:xfrm rot="5400000">
              <a:off x="3048794" y="4572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0" name="Straight Connector 19"/>
            <p:cNvCxnSpPr/>
            <p:nvPr/>
          </p:nvCxnSpPr>
          <p:spPr bwMode="auto">
            <a:xfrm rot="5400000">
              <a:off x="2820194" y="43426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1" name="Straight Connector 20"/>
            <p:cNvCxnSpPr/>
            <p:nvPr/>
          </p:nvCxnSpPr>
          <p:spPr bwMode="auto">
            <a:xfrm rot="5400000">
              <a:off x="2896394" y="4495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2" name="Straight Connector 21"/>
            <p:cNvCxnSpPr/>
            <p:nvPr/>
          </p:nvCxnSpPr>
          <p:spPr bwMode="auto">
            <a:xfrm rot="5400000">
              <a:off x="3048794" y="4266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3" name="Straight Connector 22"/>
            <p:cNvCxnSpPr/>
            <p:nvPr/>
          </p:nvCxnSpPr>
          <p:spPr bwMode="auto">
            <a:xfrm rot="5400000">
              <a:off x="3504406" y="4418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4" name="Straight Connector 23"/>
            <p:cNvCxnSpPr/>
            <p:nvPr/>
          </p:nvCxnSpPr>
          <p:spPr bwMode="auto">
            <a:xfrm rot="5400000">
              <a:off x="3505994" y="4114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5" name="Straight Connector 24"/>
            <p:cNvCxnSpPr/>
            <p:nvPr/>
          </p:nvCxnSpPr>
          <p:spPr bwMode="auto">
            <a:xfrm rot="5400000">
              <a:off x="3582194"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26" name="Straight Connector 25"/>
            <p:cNvCxnSpPr/>
            <p:nvPr/>
          </p:nvCxnSpPr>
          <p:spPr bwMode="auto">
            <a:xfrm rot="5400000">
              <a:off x="3353594" y="38092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grpSp>
      <p:grpSp>
        <p:nvGrpSpPr>
          <p:cNvPr id="35" name="Group 33"/>
          <p:cNvGrpSpPr/>
          <p:nvPr/>
        </p:nvGrpSpPr>
        <p:grpSpPr>
          <a:xfrm>
            <a:off x="5830491" y="1496975"/>
            <a:ext cx="840582" cy="915194"/>
            <a:chOff x="2818606" y="3733800"/>
            <a:chExt cx="840582" cy="915194"/>
          </a:xfrm>
        </p:grpSpPr>
        <p:cxnSp>
          <p:nvCxnSpPr>
            <p:cNvPr id="36" name="Straight Connector 35"/>
            <p:cNvCxnSpPr/>
            <p:nvPr/>
          </p:nvCxnSpPr>
          <p:spPr bwMode="auto">
            <a:xfrm rot="5400000">
              <a:off x="2743200" y="3810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37" name="Straight Connector 36"/>
            <p:cNvCxnSpPr/>
            <p:nvPr/>
          </p:nvCxnSpPr>
          <p:spPr bwMode="auto">
            <a:xfrm rot="5400000">
              <a:off x="2895600" y="39624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38" name="Straight Connector 37"/>
            <p:cNvCxnSpPr/>
            <p:nvPr/>
          </p:nvCxnSpPr>
          <p:spPr bwMode="auto">
            <a:xfrm rot="5400000">
              <a:off x="3048000" y="41148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39" name="Straight Connector 38"/>
            <p:cNvCxnSpPr/>
            <p:nvPr/>
          </p:nvCxnSpPr>
          <p:spPr bwMode="auto">
            <a:xfrm rot="5400000">
              <a:off x="3200400"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0" name="Straight Connector 39"/>
            <p:cNvCxnSpPr/>
            <p:nvPr/>
          </p:nvCxnSpPr>
          <p:spPr bwMode="auto">
            <a:xfrm rot="5400000">
              <a:off x="3200400" y="42672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1" name="Straight Connector 40"/>
            <p:cNvCxnSpPr/>
            <p:nvPr/>
          </p:nvCxnSpPr>
          <p:spPr bwMode="auto">
            <a:xfrm rot="5400000">
              <a:off x="3352800" y="4037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2" name="Straight Connector 41"/>
            <p:cNvCxnSpPr/>
            <p:nvPr/>
          </p:nvCxnSpPr>
          <p:spPr bwMode="auto">
            <a:xfrm rot="5400000">
              <a:off x="3352800" y="44196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3" name="Straight Connector 42"/>
            <p:cNvCxnSpPr/>
            <p:nvPr/>
          </p:nvCxnSpPr>
          <p:spPr bwMode="auto">
            <a:xfrm rot="5400000">
              <a:off x="3048794" y="4572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4" name="Straight Connector 43"/>
            <p:cNvCxnSpPr/>
            <p:nvPr/>
          </p:nvCxnSpPr>
          <p:spPr bwMode="auto">
            <a:xfrm rot="5400000">
              <a:off x="2820194" y="43426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5" name="Straight Connector 44"/>
            <p:cNvCxnSpPr/>
            <p:nvPr/>
          </p:nvCxnSpPr>
          <p:spPr bwMode="auto">
            <a:xfrm rot="5400000">
              <a:off x="2896394" y="4495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6" name="Straight Connector 45"/>
            <p:cNvCxnSpPr/>
            <p:nvPr/>
          </p:nvCxnSpPr>
          <p:spPr bwMode="auto">
            <a:xfrm rot="5400000">
              <a:off x="3048794" y="4266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7" name="Straight Connector 46"/>
            <p:cNvCxnSpPr/>
            <p:nvPr/>
          </p:nvCxnSpPr>
          <p:spPr bwMode="auto">
            <a:xfrm rot="5400000">
              <a:off x="3504406" y="4418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8" name="Straight Connector 47"/>
            <p:cNvCxnSpPr/>
            <p:nvPr/>
          </p:nvCxnSpPr>
          <p:spPr bwMode="auto">
            <a:xfrm rot="5400000">
              <a:off x="3505994" y="4114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49" name="Straight Connector 48"/>
            <p:cNvCxnSpPr/>
            <p:nvPr/>
          </p:nvCxnSpPr>
          <p:spPr bwMode="auto">
            <a:xfrm rot="5400000">
              <a:off x="3582194"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0" name="Straight Connector 49"/>
            <p:cNvCxnSpPr/>
            <p:nvPr/>
          </p:nvCxnSpPr>
          <p:spPr bwMode="auto">
            <a:xfrm rot="5400000">
              <a:off x="3353594" y="38092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grpSp>
      <p:grpSp>
        <p:nvGrpSpPr>
          <p:cNvPr id="51" name="Group 33"/>
          <p:cNvGrpSpPr/>
          <p:nvPr/>
        </p:nvGrpSpPr>
        <p:grpSpPr>
          <a:xfrm>
            <a:off x="5311019" y="2126721"/>
            <a:ext cx="840582" cy="915194"/>
            <a:chOff x="2818606" y="3733800"/>
            <a:chExt cx="840582" cy="915194"/>
          </a:xfrm>
        </p:grpSpPr>
        <p:cxnSp>
          <p:nvCxnSpPr>
            <p:cNvPr id="52" name="Straight Connector 51"/>
            <p:cNvCxnSpPr/>
            <p:nvPr/>
          </p:nvCxnSpPr>
          <p:spPr bwMode="auto">
            <a:xfrm rot="5400000">
              <a:off x="2743200" y="3810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3" name="Straight Connector 52"/>
            <p:cNvCxnSpPr/>
            <p:nvPr/>
          </p:nvCxnSpPr>
          <p:spPr bwMode="auto">
            <a:xfrm rot="5400000">
              <a:off x="2895600" y="39624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4" name="Straight Connector 53"/>
            <p:cNvCxnSpPr/>
            <p:nvPr/>
          </p:nvCxnSpPr>
          <p:spPr bwMode="auto">
            <a:xfrm rot="5400000">
              <a:off x="3048000" y="41148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5" name="Straight Connector 54"/>
            <p:cNvCxnSpPr/>
            <p:nvPr/>
          </p:nvCxnSpPr>
          <p:spPr bwMode="auto">
            <a:xfrm rot="5400000">
              <a:off x="3200400"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6" name="Straight Connector 55"/>
            <p:cNvCxnSpPr/>
            <p:nvPr/>
          </p:nvCxnSpPr>
          <p:spPr bwMode="auto">
            <a:xfrm rot="5400000">
              <a:off x="3200400" y="42672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7" name="Straight Connector 56"/>
            <p:cNvCxnSpPr/>
            <p:nvPr/>
          </p:nvCxnSpPr>
          <p:spPr bwMode="auto">
            <a:xfrm rot="5400000">
              <a:off x="3352800" y="4037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8" name="Straight Connector 57"/>
            <p:cNvCxnSpPr/>
            <p:nvPr/>
          </p:nvCxnSpPr>
          <p:spPr bwMode="auto">
            <a:xfrm rot="5400000">
              <a:off x="3352800" y="44196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59" name="Straight Connector 58"/>
            <p:cNvCxnSpPr/>
            <p:nvPr/>
          </p:nvCxnSpPr>
          <p:spPr bwMode="auto">
            <a:xfrm rot="5400000">
              <a:off x="3048794" y="4572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0" name="Straight Connector 59"/>
            <p:cNvCxnSpPr/>
            <p:nvPr/>
          </p:nvCxnSpPr>
          <p:spPr bwMode="auto">
            <a:xfrm rot="5400000">
              <a:off x="2820194" y="43426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1" name="Straight Connector 60"/>
            <p:cNvCxnSpPr/>
            <p:nvPr/>
          </p:nvCxnSpPr>
          <p:spPr bwMode="auto">
            <a:xfrm rot="5400000">
              <a:off x="2896394" y="4495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2" name="Straight Connector 61"/>
            <p:cNvCxnSpPr/>
            <p:nvPr/>
          </p:nvCxnSpPr>
          <p:spPr bwMode="auto">
            <a:xfrm rot="5400000">
              <a:off x="3048794" y="4266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3" name="Straight Connector 62"/>
            <p:cNvCxnSpPr/>
            <p:nvPr/>
          </p:nvCxnSpPr>
          <p:spPr bwMode="auto">
            <a:xfrm rot="5400000">
              <a:off x="3504406" y="4418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4" name="Straight Connector 63"/>
            <p:cNvCxnSpPr/>
            <p:nvPr/>
          </p:nvCxnSpPr>
          <p:spPr bwMode="auto">
            <a:xfrm rot="5400000">
              <a:off x="3505994" y="4114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5" name="Straight Connector 64"/>
            <p:cNvCxnSpPr/>
            <p:nvPr/>
          </p:nvCxnSpPr>
          <p:spPr bwMode="auto">
            <a:xfrm rot="5400000">
              <a:off x="3582194"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6" name="Straight Connector 65"/>
            <p:cNvCxnSpPr/>
            <p:nvPr/>
          </p:nvCxnSpPr>
          <p:spPr bwMode="auto">
            <a:xfrm rot="5400000">
              <a:off x="3353594" y="38092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grpSp>
      <p:grpSp>
        <p:nvGrpSpPr>
          <p:cNvPr id="67" name="Group 33"/>
          <p:cNvGrpSpPr/>
          <p:nvPr/>
        </p:nvGrpSpPr>
        <p:grpSpPr>
          <a:xfrm>
            <a:off x="5804334" y="2939484"/>
            <a:ext cx="840582" cy="915194"/>
            <a:chOff x="2818606" y="3733800"/>
            <a:chExt cx="840582" cy="915194"/>
          </a:xfrm>
        </p:grpSpPr>
        <p:cxnSp>
          <p:nvCxnSpPr>
            <p:cNvPr id="68" name="Straight Connector 67"/>
            <p:cNvCxnSpPr/>
            <p:nvPr/>
          </p:nvCxnSpPr>
          <p:spPr bwMode="auto">
            <a:xfrm rot="5400000">
              <a:off x="2743200" y="3810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69" name="Straight Connector 68"/>
            <p:cNvCxnSpPr/>
            <p:nvPr/>
          </p:nvCxnSpPr>
          <p:spPr bwMode="auto">
            <a:xfrm rot="5400000">
              <a:off x="2895600" y="39624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0" name="Straight Connector 69"/>
            <p:cNvCxnSpPr/>
            <p:nvPr/>
          </p:nvCxnSpPr>
          <p:spPr bwMode="auto">
            <a:xfrm rot="5400000">
              <a:off x="3048000" y="41148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1" name="Straight Connector 70"/>
            <p:cNvCxnSpPr/>
            <p:nvPr/>
          </p:nvCxnSpPr>
          <p:spPr bwMode="auto">
            <a:xfrm rot="5400000">
              <a:off x="3200400"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2" name="Straight Connector 71"/>
            <p:cNvCxnSpPr/>
            <p:nvPr/>
          </p:nvCxnSpPr>
          <p:spPr bwMode="auto">
            <a:xfrm rot="5400000">
              <a:off x="3200400" y="42672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3" name="Straight Connector 72"/>
            <p:cNvCxnSpPr/>
            <p:nvPr/>
          </p:nvCxnSpPr>
          <p:spPr bwMode="auto">
            <a:xfrm rot="5400000">
              <a:off x="3352800" y="4037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4" name="Straight Connector 73"/>
            <p:cNvCxnSpPr/>
            <p:nvPr/>
          </p:nvCxnSpPr>
          <p:spPr bwMode="auto">
            <a:xfrm rot="5400000">
              <a:off x="3352800" y="44196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5" name="Straight Connector 74"/>
            <p:cNvCxnSpPr/>
            <p:nvPr/>
          </p:nvCxnSpPr>
          <p:spPr bwMode="auto">
            <a:xfrm rot="5400000">
              <a:off x="3048794" y="4572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6" name="Straight Connector 75"/>
            <p:cNvCxnSpPr/>
            <p:nvPr/>
          </p:nvCxnSpPr>
          <p:spPr bwMode="auto">
            <a:xfrm rot="5400000">
              <a:off x="2820194" y="43426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7" name="Straight Connector 76"/>
            <p:cNvCxnSpPr/>
            <p:nvPr/>
          </p:nvCxnSpPr>
          <p:spPr bwMode="auto">
            <a:xfrm rot="5400000">
              <a:off x="2896394" y="4495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8" name="Straight Connector 77"/>
            <p:cNvCxnSpPr/>
            <p:nvPr/>
          </p:nvCxnSpPr>
          <p:spPr bwMode="auto">
            <a:xfrm rot="5400000">
              <a:off x="3048794" y="4266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79" name="Straight Connector 78"/>
            <p:cNvCxnSpPr/>
            <p:nvPr/>
          </p:nvCxnSpPr>
          <p:spPr bwMode="auto">
            <a:xfrm rot="5400000">
              <a:off x="3504406" y="4418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0" name="Straight Connector 79"/>
            <p:cNvCxnSpPr/>
            <p:nvPr/>
          </p:nvCxnSpPr>
          <p:spPr bwMode="auto">
            <a:xfrm rot="5400000">
              <a:off x="3505994" y="4114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1" name="Straight Connector 80"/>
            <p:cNvCxnSpPr/>
            <p:nvPr/>
          </p:nvCxnSpPr>
          <p:spPr bwMode="auto">
            <a:xfrm rot="5400000">
              <a:off x="3582194"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2" name="Straight Connector 81"/>
            <p:cNvCxnSpPr/>
            <p:nvPr/>
          </p:nvCxnSpPr>
          <p:spPr bwMode="auto">
            <a:xfrm rot="5400000">
              <a:off x="3353594" y="38092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grpSp>
      <p:grpSp>
        <p:nvGrpSpPr>
          <p:cNvPr id="83" name="Group 33"/>
          <p:cNvGrpSpPr/>
          <p:nvPr/>
        </p:nvGrpSpPr>
        <p:grpSpPr>
          <a:xfrm>
            <a:off x="5388013" y="3702278"/>
            <a:ext cx="840582" cy="915194"/>
            <a:chOff x="2818606" y="3733800"/>
            <a:chExt cx="840582" cy="915194"/>
          </a:xfrm>
        </p:grpSpPr>
        <p:cxnSp>
          <p:nvCxnSpPr>
            <p:cNvPr id="84" name="Straight Connector 83"/>
            <p:cNvCxnSpPr/>
            <p:nvPr/>
          </p:nvCxnSpPr>
          <p:spPr bwMode="auto">
            <a:xfrm rot="5400000">
              <a:off x="2743200" y="3810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5" name="Straight Connector 84"/>
            <p:cNvCxnSpPr/>
            <p:nvPr/>
          </p:nvCxnSpPr>
          <p:spPr bwMode="auto">
            <a:xfrm rot="5400000">
              <a:off x="2895600" y="39624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6" name="Straight Connector 85"/>
            <p:cNvCxnSpPr/>
            <p:nvPr/>
          </p:nvCxnSpPr>
          <p:spPr bwMode="auto">
            <a:xfrm rot="5400000">
              <a:off x="3048000" y="41148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7" name="Straight Connector 86"/>
            <p:cNvCxnSpPr/>
            <p:nvPr/>
          </p:nvCxnSpPr>
          <p:spPr bwMode="auto">
            <a:xfrm rot="5400000">
              <a:off x="3200400"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8" name="Straight Connector 87"/>
            <p:cNvCxnSpPr/>
            <p:nvPr/>
          </p:nvCxnSpPr>
          <p:spPr bwMode="auto">
            <a:xfrm rot="5400000">
              <a:off x="3200400" y="42672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89" name="Straight Connector 88"/>
            <p:cNvCxnSpPr/>
            <p:nvPr/>
          </p:nvCxnSpPr>
          <p:spPr bwMode="auto">
            <a:xfrm rot="5400000">
              <a:off x="3352800" y="4037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0" name="Straight Connector 89"/>
            <p:cNvCxnSpPr/>
            <p:nvPr/>
          </p:nvCxnSpPr>
          <p:spPr bwMode="auto">
            <a:xfrm rot="5400000">
              <a:off x="3352800" y="44196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1" name="Straight Connector 90"/>
            <p:cNvCxnSpPr/>
            <p:nvPr/>
          </p:nvCxnSpPr>
          <p:spPr bwMode="auto">
            <a:xfrm rot="5400000">
              <a:off x="3048794" y="4572000"/>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2" name="Straight Connector 91"/>
            <p:cNvCxnSpPr/>
            <p:nvPr/>
          </p:nvCxnSpPr>
          <p:spPr bwMode="auto">
            <a:xfrm rot="5400000">
              <a:off x="2820194" y="43426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3" name="Straight Connector 92"/>
            <p:cNvCxnSpPr/>
            <p:nvPr/>
          </p:nvCxnSpPr>
          <p:spPr bwMode="auto">
            <a:xfrm rot="5400000">
              <a:off x="2896394" y="4495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4" name="Straight Connector 93"/>
            <p:cNvCxnSpPr/>
            <p:nvPr/>
          </p:nvCxnSpPr>
          <p:spPr bwMode="auto">
            <a:xfrm rot="5400000">
              <a:off x="3048794" y="4266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5" name="Straight Connector 94"/>
            <p:cNvCxnSpPr/>
            <p:nvPr/>
          </p:nvCxnSpPr>
          <p:spPr bwMode="auto">
            <a:xfrm rot="5400000">
              <a:off x="3504406" y="44188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6" name="Straight Connector 95"/>
            <p:cNvCxnSpPr/>
            <p:nvPr/>
          </p:nvCxnSpPr>
          <p:spPr bwMode="auto">
            <a:xfrm rot="5400000">
              <a:off x="3505994" y="41140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7" name="Straight Connector 96"/>
            <p:cNvCxnSpPr/>
            <p:nvPr/>
          </p:nvCxnSpPr>
          <p:spPr bwMode="auto">
            <a:xfrm rot="5400000">
              <a:off x="3582194" y="38854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cxnSp>
          <p:nvCxnSpPr>
            <p:cNvPr id="98" name="Straight Connector 97"/>
            <p:cNvCxnSpPr/>
            <p:nvPr/>
          </p:nvCxnSpPr>
          <p:spPr bwMode="auto">
            <a:xfrm rot="5400000">
              <a:off x="3353594" y="3809206"/>
              <a:ext cx="152400" cy="1588"/>
            </a:xfrm>
            <a:prstGeom prst="line">
              <a:avLst/>
            </a:prstGeom>
            <a:solidFill>
              <a:schemeClr val="accent1"/>
            </a:solidFill>
            <a:ln w="19050" cap="flat" cmpd="sng" algn="ctr">
              <a:solidFill>
                <a:srgbClr val="0000FF"/>
              </a:solidFill>
              <a:prstDash val="solid"/>
              <a:round/>
              <a:headEnd type="none" w="med" len="med"/>
              <a:tailEnd type="none" w="med" len="med"/>
            </a:ln>
            <a:effectLst/>
          </p:spPr>
        </p:cxnSp>
      </p:grpSp>
      <p:pic>
        <p:nvPicPr>
          <p:cNvPr id="104" name="Picture 103"/>
          <p:cNvPicPr>
            <a:picLocks noChangeAspect="1"/>
          </p:cNvPicPr>
          <p:nvPr/>
        </p:nvPicPr>
        <p:blipFill>
          <a:blip r:embed="rId4"/>
          <a:stretch>
            <a:fillRect/>
          </a:stretch>
        </p:blipFill>
        <p:spPr>
          <a:xfrm>
            <a:off x="6225200" y="3569722"/>
            <a:ext cx="2146300" cy="1485900"/>
          </a:xfrm>
          <a:prstGeom prst="rect">
            <a:avLst/>
          </a:prstGeom>
        </p:spPr>
      </p:pic>
      <p:grpSp>
        <p:nvGrpSpPr>
          <p:cNvPr id="10" name="Group 9"/>
          <p:cNvGrpSpPr/>
          <p:nvPr/>
        </p:nvGrpSpPr>
        <p:grpSpPr>
          <a:xfrm>
            <a:off x="4983802" y="4876800"/>
            <a:ext cx="3949779" cy="1573334"/>
            <a:chOff x="4983802" y="4876800"/>
            <a:chExt cx="3949779" cy="1573334"/>
          </a:xfrm>
        </p:grpSpPr>
        <p:pic>
          <p:nvPicPr>
            <p:cNvPr id="32" name="Picture 31"/>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983802" y="4876800"/>
              <a:ext cx="981400" cy="955951"/>
            </a:xfrm>
            <a:prstGeom prst="rect">
              <a:avLst/>
            </a:prstGeom>
          </p:spPr>
        </p:pic>
        <p:sp>
          <p:nvSpPr>
            <p:cNvPr id="6" name="TextBox 5"/>
            <p:cNvSpPr txBox="1"/>
            <p:nvPr/>
          </p:nvSpPr>
          <p:spPr>
            <a:xfrm>
              <a:off x="6263122" y="5526804"/>
              <a:ext cx="2670459" cy="923330"/>
            </a:xfrm>
            <a:prstGeom prst="rect">
              <a:avLst/>
            </a:prstGeom>
            <a:solidFill>
              <a:schemeClr val="bg1"/>
            </a:solidFill>
          </p:spPr>
          <p:txBody>
            <a:bodyPr wrap="square" rtlCol="0">
              <a:spAutoFit/>
            </a:bodyPr>
            <a:lstStyle/>
            <a:p>
              <a:r>
                <a:rPr lang="en-US" dirty="0" smtClean="0"/>
                <a:t>Soil acts as a bucket, storing water between rain storms</a:t>
              </a:r>
              <a:endParaRPr lang="en-US" dirty="0"/>
            </a:p>
          </p:txBody>
        </p:sp>
      </p:grpSp>
      <p:grpSp>
        <p:nvGrpSpPr>
          <p:cNvPr id="28" name="Group 27"/>
          <p:cNvGrpSpPr/>
          <p:nvPr/>
        </p:nvGrpSpPr>
        <p:grpSpPr>
          <a:xfrm>
            <a:off x="2938075" y="5200471"/>
            <a:ext cx="1928797" cy="1565083"/>
            <a:chOff x="2938075" y="5200471"/>
            <a:chExt cx="1928797" cy="1565083"/>
          </a:xfrm>
        </p:grpSpPr>
        <p:sp>
          <p:nvSpPr>
            <p:cNvPr id="27" name="TextBox 26"/>
            <p:cNvSpPr txBox="1"/>
            <p:nvPr/>
          </p:nvSpPr>
          <p:spPr>
            <a:xfrm>
              <a:off x="2938075" y="5200471"/>
              <a:ext cx="1823825" cy="1200329"/>
            </a:xfrm>
            <a:prstGeom prst="rect">
              <a:avLst/>
            </a:prstGeom>
            <a:solidFill>
              <a:srgbClr val="FFFFFF"/>
            </a:solidFill>
          </p:spPr>
          <p:txBody>
            <a:bodyPr wrap="square" rtlCol="0">
              <a:spAutoFit/>
            </a:bodyPr>
            <a:lstStyle/>
            <a:p>
              <a:r>
                <a:rPr lang="en-US" dirty="0" smtClean="0"/>
                <a:t>Surplus runs off in streams or seeps into groundwater</a:t>
              </a:r>
              <a:endParaRPr lang="en-US" dirty="0"/>
            </a:p>
          </p:txBody>
        </p:sp>
        <p:cxnSp>
          <p:nvCxnSpPr>
            <p:cNvPr id="100" name="Curved Connector 99"/>
            <p:cNvCxnSpPr/>
            <p:nvPr/>
          </p:nvCxnSpPr>
          <p:spPr>
            <a:xfrm rot="5400000">
              <a:off x="4028673" y="5927355"/>
              <a:ext cx="1066799" cy="609599"/>
            </a:xfrm>
            <a:prstGeom prst="curvedConnector3">
              <a:avLst/>
            </a:prstGeom>
            <a:ln w="76200" cmpd="sng">
              <a:solidFill>
                <a:srgbClr val="1B3CFB"/>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089751209"/>
      </p:ext>
    </p:extLst>
  </p:cSld>
  <p:clrMapOvr>
    <a:masterClrMapping/>
  </p:clrMapOvr>
  <p:transition xmlns:p14="http://schemas.microsoft.com/office/powerpoint/2010/mai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learing-winter-storm-yosemite-national-park-california-about-1937-photograph-by-ansel-adams-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7203953"/>
          </a:xfrm>
          <a:prstGeom prst="rect">
            <a:avLst/>
          </a:prstGeom>
        </p:spPr>
      </p:pic>
      <p:sp>
        <p:nvSpPr>
          <p:cNvPr id="3" name="TextBox 2"/>
          <p:cNvSpPr txBox="1"/>
          <p:nvPr/>
        </p:nvSpPr>
        <p:spPr>
          <a:xfrm>
            <a:off x="0" y="27527"/>
            <a:ext cx="9144000" cy="1938992"/>
          </a:xfrm>
          <a:prstGeom prst="rect">
            <a:avLst/>
          </a:prstGeom>
          <a:solidFill>
            <a:schemeClr val="tx1">
              <a:lumMod val="50000"/>
              <a:lumOff val="50000"/>
              <a:alpha val="70000"/>
            </a:schemeClr>
          </a:solidFill>
          <a:ln>
            <a:noFill/>
          </a:ln>
        </p:spPr>
        <p:txBody>
          <a:bodyPr wrap="square" rtlCol="0">
            <a:spAutoFit/>
          </a:bodyPr>
          <a:lstStyle/>
          <a:p>
            <a:r>
              <a:rPr lang="en-US" sz="2400" dirty="0">
                <a:solidFill>
                  <a:schemeClr val="bg1"/>
                </a:solidFill>
              </a:rPr>
              <a:t>"....t</a:t>
            </a:r>
            <a:r>
              <a:rPr lang="en-US" sz="2400" i="1" dirty="0">
                <a:solidFill>
                  <a:schemeClr val="bg1"/>
                </a:solidFill>
              </a:rPr>
              <a:t>o conserve the scenery and the natural and historic objects and the </a:t>
            </a:r>
            <a:r>
              <a:rPr lang="en-US" sz="2400" i="1" dirty="0" smtClean="0">
                <a:solidFill>
                  <a:schemeClr val="bg1"/>
                </a:solidFill>
              </a:rPr>
              <a:t>wild life </a:t>
            </a:r>
            <a:r>
              <a:rPr lang="en-US" sz="2400" i="1" dirty="0">
                <a:solidFill>
                  <a:schemeClr val="bg1"/>
                </a:solidFill>
              </a:rPr>
              <a:t>therein and to provide for the enjoyment of the same in such manner and by such means as will leave them unimpaired for the enjoyment of future generations."</a:t>
            </a:r>
            <a:r>
              <a:rPr lang="en-US" sz="2400" dirty="0">
                <a:solidFill>
                  <a:schemeClr val="bg1"/>
                </a:solidFill>
              </a:rPr>
              <a:t> </a:t>
            </a:r>
            <a:endParaRPr lang="en-US" sz="2400" dirty="0" smtClean="0">
              <a:solidFill>
                <a:schemeClr val="bg1"/>
              </a:solidFill>
            </a:endParaRPr>
          </a:p>
          <a:p>
            <a:pPr algn="r"/>
            <a:r>
              <a:rPr lang="en-US" sz="2400" dirty="0" smtClean="0">
                <a:solidFill>
                  <a:schemeClr val="bg1"/>
                </a:solidFill>
              </a:rPr>
              <a:t>Organic Act of 1916</a:t>
            </a:r>
            <a:endParaRPr lang="en-US" sz="2400" dirty="0">
              <a:solidFill>
                <a:schemeClr val="bg1"/>
              </a:solidFill>
            </a:endParaRPr>
          </a:p>
        </p:txBody>
      </p:sp>
      <p:sp>
        <p:nvSpPr>
          <p:cNvPr id="4" name="TextBox 3"/>
          <p:cNvSpPr txBox="1"/>
          <p:nvPr/>
        </p:nvSpPr>
        <p:spPr>
          <a:xfrm>
            <a:off x="6798236" y="6488668"/>
            <a:ext cx="2345764" cy="369332"/>
          </a:xfrm>
          <a:prstGeom prst="rect">
            <a:avLst/>
          </a:prstGeom>
          <a:noFill/>
        </p:spPr>
        <p:txBody>
          <a:bodyPr wrap="square" rtlCol="0">
            <a:spAutoFit/>
          </a:bodyPr>
          <a:lstStyle/>
          <a:p>
            <a:pPr algn="r"/>
            <a:r>
              <a:rPr lang="en-US" i="1" dirty="0" smtClean="0">
                <a:solidFill>
                  <a:srgbClr val="FFFFFF"/>
                </a:solidFill>
              </a:rPr>
              <a:t>Photo: </a:t>
            </a:r>
            <a:r>
              <a:rPr lang="en-US" i="1" dirty="0" err="1" smtClean="0">
                <a:solidFill>
                  <a:srgbClr val="FFFFFF"/>
                </a:solidFill>
              </a:rPr>
              <a:t>Ansel</a:t>
            </a:r>
            <a:r>
              <a:rPr lang="en-US" i="1" dirty="0" smtClean="0">
                <a:solidFill>
                  <a:srgbClr val="FFFFFF"/>
                </a:solidFill>
              </a:rPr>
              <a:t> Adams</a:t>
            </a:r>
            <a:endParaRPr lang="en-US" i="1" dirty="0">
              <a:solidFill>
                <a:srgbClr val="FFFFFF"/>
              </a:solidFill>
            </a:endParaRPr>
          </a:p>
        </p:txBody>
      </p:sp>
    </p:spTree>
    <p:extLst>
      <p:ext uri="{BB962C8B-B14F-4D97-AF65-F5344CB8AC3E}">
        <p14:creationId xmlns:p14="http://schemas.microsoft.com/office/powerpoint/2010/main" val="206879863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descr="P1100232.jpg"/>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33000"/>
                    </a14:imgEffect>
                  </a14:imgLayer>
                </a14:imgProps>
              </a:ext>
              <a:ext uri="{28A0092B-C50C-407E-A947-70E740481C1C}">
                <a14:useLocalDpi xmlns:a14="http://schemas.microsoft.com/office/drawing/2010/main"/>
              </a:ext>
            </a:extLst>
          </a:blip>
          <a:srcRect/>
          <a:stretch/>
        </p:blipFill>
        <p:spPr>
          <a:xfrm>
            <a:off x="0" y="348925"/>
            <a:ext cx="9144000" cy="2749481"/>
          </a:xfrm>
          <a:prstGeom prst="rect">
            <a:avLst/>
          </a:prstGeom>
        </p:spPr>
      </p:pic>
      <p:pic>
        <p:nvPicPr>
          <p:cNvPr id="2" name="Picture 1" descr="P1100234.jp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3084443"/>
            <a:ext cx="9144000" cy="3447318"/>
          </a:xfrm>
          <a:prstGeom prst="rect">
            <a:avLst/>
          </a:prstGeom>
          <a:ln w="28575" cmpd="sng">
            <a:solidFill>
              <a:schemeClr val="tx1"/>
            </a:solidFill>
          </a:ln>
        </p:spPr>
      </p:pic>
    </p:spTree>
    <p:extLst>
      <p:ext uri="{BB962C8B-B14F-4D97-AF65-F5344CB8AC3E}">
        <p14:creationId xmlns:p14="http://schemas.microsoft.com/office/powerpoint/2010/main" val="494467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100233.jp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0" y="0"/>
            <a:ext cx="9144000" cy="6858000"/>
          </a:xfrm>
          <a:prstGeom prst="rect">
            <a:avLst/>
          </a:prstGeom>
        </p:spPr>
      </p:pic>
      <p:grpSp>
        <p:nvGrpSpPr>
          <p:cNvPr id="20" name="Group 19"/>
          <p:cNvGrpSpPr/>
          <p:nvPr/>
        </p:nvGrpSpPr>
        <p:grpSpPr>
          <a:xfrm>
            <a:off x="290845" y="3305493"/>
            <a:ext cx="8611327" cy="496599"/>
            <a:chOff x="290845" y="3305493"/>
            <a:chExt cx="8611327" cy="496599"/>
          </a:xfrm>
        </p:grpSpPr>
        <p:cxnSp>
          <p:nvCxnSpPr>
            <p:cNvPr id="9" name="Straight Connector 8"/>
            <p:cNvCxnSpPr/>
            <p:nvPr/>
          </p:nvCxnSpPr>
          <p:spPr>
            <a:xfrm>
              <a:off x="3572475" y="3586887"/>
              <a:ext cx="5316847" cy="64002"/>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291950" y="3802092"/>
              <a:ext cx="670944" cy="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3585325" y="3306620"/>
              <a:ext cx="5316847" cy="64002"/>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3570265" y="3305493"/>
              <a:ext cx="0" cy="281394"/>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959580" y="3510192"/>
              <a:ext cx="0" cy="281394"/>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290845" y="3507868"/>
              <a:ext cx="670944" cy="0"/>
            </a:xfrm>
            <a:prstGeom prst="line">
              <a:avLst/>
            </a:prstGeom>
            <a:ln w="38100" cmpd="sng">
              <a:solidFill>
                <a:srgbClr val="FF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906897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ESA_listed_0509.jp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1"/>
            <a:ext cx="2804890" cy="4243294"/>
          </a:xfrm>
          <a:prstGeom prst="rect">
            <a:avLst/>
          </a:prstGeom>
        </p:spPr>
      </p:pic>
      <p:pic>
        <p:nvPicPr>
          <p:cNvPr id="10" name="Picture 9" descr="EndangeredSpeciesAct_(c)SydneyMaddock.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 y="4243294"/>
            <a:ext cx="9186805" cy="2614706"/>
          </a:xfrm>
          <a:prstGeom prst="rect">
            <a:avLst/>
          </a:prstGeom>
        </p:spPr>
      </p:pic>
      <p:pic>
        <p:nvPicPr>
          <p:cNvPr id="11" name="Picture 10" descr="sea-otters.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789948" y="0"/>
            <a:ext cx="6364941" cy="4243294"/>
          </a:xfrm>
          <a:prstGeom prst="rect">
            <a:avLst/>
          </a:prstGeom>
        </p:spPr>
      </p:pic>
    </p:spTree>
    <p:extLst>
      <p:ext uri="{BB962C8B-B14F-4D97-AF65-F5344CB8AC3E}">
        <p14:creationId xmlns:p14="http://schemas.microsoft.com/office/powerpoint/2010/main" val="1951155207"/>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09671" y="0"/>
            <a:ext cx="10278331" cy="6873634"/>
          </a:xfrm>
          <a:prstGeom prst="rect">
            <a:avLst/>
          </a:prstGeom>
        </p:spPr>
      </p:pic>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74</a:t>
            </a:fld>
            <a:endParaRPr lang="en-US"/>
          </a:p>
        </p:txBody>
      </p:sp>
      <p:pic>
        <p:nvPicPr>
          <p:cNvPr id="7" name="Picture 6"/>
          <p:cNvPicPr>
            <a:picLocks noChangeAspect="1"/>
          </p:cNvPicPr>
          <p:nvPr/>
        </p:nvPicPr>
        <p:blipFill>
          <a:blip r:embed="rId3"/>
          <a:stretch>
            <a:fillRect/>
          </a:stretch>
        </p:blipFill>
        <p:spPr>
          <a:xfrm>
            <a:off x="12330" y="4229100"/>
            <a:ext cx="9144000" cy="2628900"/>
          </a:xfrm>
          <a:prstGeom prst="rect">
            <a:avLst/>
          </a:prstGeom>
          <a:ln w="38100" cmpd="sng">
            <a:solidFill>
              <a:schemeClr val="bg1"/>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5575300"/>
            <a:ext cx="1933719" cy="1282700"/>
          </a:xfrm>
          <a:prstGeom prst="rect">
            <a:avLst/>
          </a:prstGeom>
        </p:spPr>
      </p:pic>
      <p:sp>
        <p:nvSpPr>
          <p:cNvPr id="9" name="Title 1"/>
          <p:cNvSpPr txBox="1">
            <a:spLocks/>
          </p:cNvSpPr>
          <p:nvPr/>
        </p:nvSpPr>
        <p:spPr>
          <a:xfrm>
            <a:off x="-380847" y="0"/>
            <a:ext cx="3231935" cy="857202"/>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dirty="0" err="1" smtClean="0"/>
              <a:t>Sierran</a:t>
            </a:r>
            <a:r>
              <a:rPr lang="en-US" sz="2000" dirty="0" smtClean="0"/>
              <a:t> mixed conifer forest</a:t>
            </a:r>
            <a:endParaRPr lang="en-US" sz="2000" dirty="0"/>
          </a:p>
        </p:txBody>
      </p:sp>
    </p:spTree>
    <p:extLst>
      <p:ext uri="{BB962C8B-B14F-4D97-AF65-F5344CB8AC3E}">
        <p14:creationId xmlns:p14="http://schemas.microsoft.com/office/powerpoint/2010/main" val="282920433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descr="clearing-winter-storm-yosemite-national-park-california-about-1937-photograph-by-ansel-adams-50.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7203953"/>
          </a:xfrm>
          <a:prstGeom prst="rect">
            <a:avLst/>
          </a:prstGeom>
        </p:spPr>
      </p:pic>
      <p:sp>
        <p:nvSpPr>
          <p:cNvPr id="3" name="TextBox 2"/>
          <p:cNvSpPr txBox="1"/>
          <p:nvPr/>
        </p:nvSpPr>
        <p:spPr>
          <a:xfrm>
            <a:off x="0" y="27527"/>
            <a:ext cx="9144000" cy="2215991"/>
          </a:xfrm>
          <a:prstGeom prst="rect">
            <a:avLst/>
          </a:prstGeom>
          <a:solidFill>
            <a:schemeClr val="tx1">
              <a:lumMod val="50000"/>
              <a:lumOff val="50000"/>
              <a:alpha val="70000"/>
            </a:schemeClr>
          </a:solidFill>
          <a:ln>
            <a:noFill/>
          </a:ln>
        </p:spPr>
        <p:txBody>
          <a:bodyPr wrap="square" rtlCol="0">
            <a:spAutoFit/>
          </a:bodyPr>
          <a:lstStyle/>
          <a:p>
            <a:r>
              <a:rPr lang="en-US" sz="2400" i="1" dirty="0" smtClean="0">
                <a:solidFill>
                  <a:schemeClr val="bg1"/>
                </a:solidFill>
              </a:rPr>
              <a:t>Preserve “</a:t>
            </a:r>
            <a:r>
              <a:rPr lang="en-US" sz="2400" i="1" dirty="0" smtClean="0">
                <a:solidFill>
                  <a:srgbClr val="FFFFFF"/>
                </a:solidFill>
              </a:rPr>
              <a:t>the </a:t>
            </a:r>
            <a:r>
              <a:rPr lang="en-US" sz="2400" i="1" dirty="0">
                <a:solidFill>
                  <a:srgbClr val="FFFFFF"/>
                </a:solidFill>
              </a:rPr>
              <a:t>biotic associations within each park be maintained, or where necessary recreated, as nearly as possible in the condition that prevailed when the area was first visited by </a:t>
            </a:r>
            <a:r>
              <a:rPr lang="en-US" sz="2400" i="1" dirty="0" smtClean="0">
                <a:solidFill>
                  <a:srgbClr val="FFFFFF"/>
                </a:solidFill>
              </a:rPr>
              <a:t>the white man.</a:t>
            </a:r>
            <a:r>
              <a:rPr lang="en-US" sz="2400" i="1" dirty="0" smtClean="0">
                <a:solidFill>
                  <a:schemeClr val="bg1"/>
                </a:solidFill>
              </a:rPr>
              <a:t>”</a:t>
            </a:r>
            <a:r>
              <a:rPr lang="en-US" sz="2400" dirty="0" smtClean="0">
                <a:solidFill>
                  <a:schemeClr val="bg1"/>
                </a:solidFill>
              </a:rPr>
              <a:t> </a:t>
            </a:r>
          </a:p>
          <a:p>
            <a:pPr algn="r"/>
            <a:r>
              <a:rPr lang="en-US" sz="2400" dirty="0" smtClean="0">
                <a:solidFill>
                  <a:schemeClr val="bg1"/>
                </a:solidFill>
              </a:rPr>
              <a:t>Leopold Report, 1963</a:t>
            </a:r>
          </a:p>
          <a:p>
            <a:pPr algn="r"/>
            <a:r>
              <a:rPr lang="en-US" dirty="0" smtClean="0">
                <a:solidFill>
                  <a:schemeClr val="bg1"/>
                </a:solidFill>
              </a:rPr>
              <a:t>Committee chair: A</a:t>
            </a:r>
            <a:r>
              <a:rPr lang="en-US" dirty="0">
                <a:solidFill>
                  <a:schemeClr val="bg1"/>
                </a:solidFill>
              </a:rPr>
              <a:t>. Starker Leopold, prof. Wildlife Ecology, </a:t>
            </a:r>
            <a:r>
              <a:rPr lang="en-US" dirty="0" smtClean="0">
                <a:solidFill>
                  <a:schemeClr val="bg1"/>
                </a:solidFill>
              </a:rPr>
              <a:t>UC Berkeley </a:t>
            </a:r>
            <a:endParaRPr lang="en-US" dirty="0">
              <a:solidFill>
                <a:schemeClr val="bg1"/>
              </a:solidFill>
            </a:endParaRPr>
          </a:p>
        </p:txBody>
      </p:sp>
      <p:sp>
        <p:nvSpPr>
          <p:cNvPr id="4" name="TextBox 3"/>
          <p:cNvSpPr txBox="1"/>
          <p:nvPr/>
        </p:nvSpPr>
        <p:spPr>
          <a:xfrm>
            <a:off x="6798236" y="6488668"/>
            <a:ext cx="2345764" cy="369332"/>
          </a:xfrm>
          <a:prstGeom prst="rect">
            <a:avLst/>
          </a:prstGeom>
          <a:noFill/>
        </p:spPr>
        <p:txBody>
          <a:bodyPr wrap="square" rtlCol="0">
            <a:spAutoFit/>
          </a:bodyPr>
          <a:lstStyle/>
          <a:p>
            <a:pPr algn="r"/>
            <a:r>
              <a:rPr lang="en-US" i="1" dirty="0" smtClean="0">
                <a:solidFill>
                  <a:srgbClr val="FFFFFF"/>
                </a:solidFill>
              </a:rPr>
              <a:t>Photo: </a:t>
            </a:r>
            <a:r>
              <a:rPr lang="en-US" i="1" dirty="0" err="1" smtClean="0">
                <a:solidFill>
                  <a:srgbClr val="FFFFFF"/>
                </a:solidFill>
              </a:rPr>
              <a:t>Ansel</a:t>
            </a:r>
            <a:r>
              <a:rPr lang="en-US" i="1" dirty="0" smtClean="0">
                <a:solidFill>
                  <a:srgbClr val="FFFFFF"/>
                </a:solidFill>
              </a:rPr>
              <a:t> Adams</a:t>
            </a:r>
            <a:endParaRPr lang="en-US" i="1" dirty="0">
              <a:solidFill>
                <a:srgbClr val="FFFFFF"/>
              </a:solidFill>
            </a:endParaRPr>
          </a:p>
        </p:txBody>
      </p:sp>
    </p:spTree>
    <p:extLst>
      <p:ext uri="{BB962C8B-B14F-4D97-AF65-F5344CB8AC3E}">
        <p14:creationId xmlns:p14="http://schemas.microsoft.com/office/powerpoint/2010/main" val="4158362170"/>
      </p:ext>
    </p:extLst>
  </p:cSld>
  <p:clrMapOvr>
    <a:masterClrMapping/>
  </p:clrMapOvr>
  <mc:AlternateContent xmlns:mc="http://schemas.openxmlformats.org/markup-compatibility/2006">
    <mc:Choice xmlns:p14="http://schemas.microsoft.com/office/powerpoint/2010/main" Requires="p14">
      <p:transition p14:dur="0"/>
    </mc:Choice>
    <mc:Fallback>
      <p:transition xmlns:p14="http://schemas.microsoft.com/office/powerpoint/2010/main"/>
    </mc:Fallback>
  </mc:AlternateContent>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7"/>
            <a:ext cx="8229600" cy="4856903"/>
          </a:xfrm>
        </p:spPr>
        <p:txBody>
          <a:bodyPr>
            <a:normAutofit/>
          </a:bodyPr>
          <a:lstStyle/>
          <a:p>
            <a:r>
              <a:rPr lang="en-US" dirty="0" smtClean="0"/>
              <a:t>Do we need to reconsider our goals and/or our conservation strategies to address the challenges of climate change?</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76</a:t>
            </a:fld>
            <a:endParaRPr lang="en-US"/>
          </a:p>
        </p:txBody>
      </p:sp>
      <p:sp>
        <p:nvSpPr>
          <p:cNvPr id="8"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697592825"/>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EF27CDA-479E-C94F-9867-D045CA4A1D0E}" type="slidenum">
              <a:rPr lang="en-US" smtClean="0"/>
              <a:t>77</a:t>
            </a:fld>
            <a:endParaRPr lang="en-US"/>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21775" y="641472"/>
            <a:ext cx="6053959" cy="4107378"/>
          </a:xfrm>
          <a:prstGeom prst="rect">
            <a:avLst/>
          </a:prstGeom>
        </p:spPr>
      </p:pic>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208827" y="1678477"/>
            <a:ext cx="3477973" cy="4677873"/>
          </a:xfrm>
          <a:prstGeom prst="rect">
            <a:avLst/>
          </a:prstGeom>
        </p:spPr>
      </p:pic>
      <p:sp>
        <p:nvSpPr>
          <p:cNvPr id="11" name="TextBox 10"/>
          <p:cNvSpPr txBox="1"/>
          <p:nvPr/>
        </p:nvSpPr>
        <p:spPr>
          <a:xfrm>
            <a:off x="121775" y="4797000"/>
            <a:ext cx="3620214" cy="369332"/>
          </a:xfrm>
          <a:prstGeom prst="rect">
            <a:avLst/>
          </a:prstGeom>
          <a:noFill/>
        </p:spPr>
        <p:txBody>
          <a:bodyPr wrap="none" rtlCol="0">
            <a:spAutoFit/>
          </a:bodyPr>
          <a:lstStyle/>
          <a:p>
            <a:r>
              <a:rPr lang="en-US" dirty="0" smtClean="0"/>
              <a:t>Minnesota Vikings stadium design</a:t>
            </a:r>
            <a:endParaRPr lang="en-US" dirty="0"/>
          </a:p>
        </p:txBody>
      </p:sp>
      <p:sp>
        <p:nvSpPr>
          <p:cNvPr id="12"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680450418"/>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EF27CDA-479E-C94F-9867-D045CA4A1D0E}" type="slidenum">
              <a:rPr lang="en-US" smtClean="0"/>
              <a:t>78</a:t>
            </a:fld>
            <a:endParaRPr lang="en-US"/>
          </a:p>
        </p:txBody>
      </p:sp>
      <p:pic>
        <p:nvPicPr>
          <p:cNvPr id="6" name="Picture 5"/>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6615" y="2981709"/>
            <a:ext cx="9144000" cy="1497094"/>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9127385" cy="2957159"/>
          </a:xfrm>
          <a:prstGeom prst="rect">
            <a:avLst/>
          </a:prstGeom>
        </p:spPr>
      </p:pic>
      <p:sp>
        <p:nvSpPr>
          <p:cNvPr id="2" name="TextBox 1"/>
          <p:cNvSpPr txBox="1"/>
          <p:nvPr/>
        </p:nvSpPr>
        <p:spPr>
          <a:xfrm>
            <a:off x="578554" y="4489907"/>
            <a:ext cx="7942499" cy="830997"/>
          </a:xfrm>
          <a:prstGeom prst="rect">
            <a:avLst/>
          </a:prstGeom>
          <a:noFill/>
        </p:spPr>
        <p:txBody>
          <a:bodyPr wrap="none" rtlCol="0">
            <a:spAutoFit/>
          </a:bodyPr>
          <a:lstStyle/>
          <a:p>
            <a:pPr algn="ctr"/>
            <a:r>
              <a:rPr lang="en-US" sz="2400" dirty="0" err="1" smtClean="0"/>
              <a:t>Franzen</a:t>
            </a:r>
            <a:r>
              <a:rPr lang="en-US" sz="2400" dirty="0" smtClean="0"/>
              <a:t> lecture, April 28, 6pm</a:t>
            </a:r>
          </a:p>
          <a:p>
            <a:pPr algn="ctr"/>
            <a:r>
              <a:rPr lang="en-US" sz="2400" dirty="0" smtClean="0"/>
              <a:t>Look for </a:t>
            </a:r>
            <a:r>
              <a:rPr lang="en-US" sz="2400" dirty="0" err="1" smtClean="0"/>
              <a:t>bcourses</a:t>
            </a:r>
            <a:r>
              <a:rPr lang="en-US" sz="2400" dirty="0" smtClean="0"/>
              <a:t> announcement and sign up by April 22 </a:t>
            </a:r>
            <a:endParaRPr lang="en-US" sz="2400" dirty="0"/>
          </a:p>
        </p:txBody>
      </p:sp>
      <p:sp>
        <p:nvSpPr>
          <p:cNvPr id="9"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1518041800"/>
      </p:ext>
    </p:extLst>
  </p:cSld>
  <p:clrMapOvr>
    <a:masterClrMapping/>
  </p:clrMapOvr>
  <p:timing>
    <p:tnLst>
      <p:par>
        <p:cTn xmlns:p14="http://schemas.microsoft.com/office/powerpoint/2010/mai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BEF27CDA-479E-C94F-9867-D045CA4A1D0E}" type="slidenum">
              <a:rPr lang="en-US" smtClean="0"/>
              <a:t>79</a:t>
            </a:fld>
            <a:endParaRPr lang="en-US"/>
          </a:p>
        </p:txBody>
      </p:sp>
      <p:sp>
        <p:nvSpPr>
          <p:cNvPr id="8"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pic>
        <p:nvPicPr>
          <p:cNvPr id="3" name="Picture 2"/>
          <p:cNvPicPr>
            <a:picLocks noChangeAspect="1"/>
          </p:cNvPicPr>
          <p:nvPr/>
        </p:nvPicPr>
        <p:blipFill>
          <a:blip r:embed="rId2"/>
          <a:stretch>
            <a:fillRect/>
          </a:stretch>
        </p:blipFill>
        <p:spPr>
          <a:xfrm>
            <a:off x="0" y="0"/>
            <a:ext cx="9144000" cy="6122504"/>
          </a:xfrm>
          <a:prstGeom prst="rect">
            <a:avLst/>
          </a:prstGeom>
        </p:spPr>
      </p:pic>
    </p:spTree>
    <p:extLst>
      <p:ext uri="{BB962C8B-B14F-4D97-AF65-F5344CB8AC3E}">
        <p14:creationId xmlns:p14="http://schemas.microsoft.com/office/powerpoint/2010/main" val="190306178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475743" cy="4525963"/>
          </a:xfrm>
        </p:spPr>
        <p:txBody>
          <a:bodyPr>
            <a:normAutofit/>
          </a:bodyPr>
          <a:lstStyle/>
          <a:p>
            <a:r>
              <a:rPr lang="en-US" sz="2400" u="sng" dirty="0"/>
              <a:t>Precipitation</a:t>
            </a:r>
            <a:r>
              <a:rPr lang="en-US" sz="2400" dirty="0"/>
              <a:t> (PPT) is the amount of water available each month from rainfall (mm per month or year</a:t>
            </a:r>
            <a:r>
              <a:rPr lang="en-US" sz="2400" dirty="0" smtClean="0"/>
              <a:t>); total annual </a:t>
            </a:r>
            <a:r>
              <a:rPr lang="en-US" sz="2400" dirty="0" err="1" smtClean="0"/>
              <a:t>precip</a:t>
            </a:r>
            <a:r>
              <a:rPr lang="en-US" sz="2400" dirty="0" smtClean="0"/>
              <a:t> = sum(monthly </a:t>
            </a:r>
            <a:r>
              <a:rPr lang="en-US" sz="2400" dirty="0" err="1" smtClean="0"/>
              <a:t>precip</a:t>
            </a:r>
            <a:r>
              <a:rPr lang="en-US" sz="2400" dirty="0" smtClean="0"/>
              <a:t>)</a:t>
            </a:r>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8</a:t>
            </a:fld>
            <a:endParaRPr lang="en-US"/>
          </a:p>
        </p:txBody>
      </p:sp>
      <p:pic>
        <p:nvPicPr>
          <p:cNvPr id="9" name="Picture 8" descr="wb1-ppt.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3048000"/>
            <a:ext cx="6096000" cy="3810000"/>
          </a:xfrm>
          <a:prstGeom prst="rect">
            <a:avLst/>
          </a:prstGeom>
        </p:spPr>
      </p:pic>
      <p:sp>
        <p:nvSpPr>
          <p:cNvPr id="14" name="TextBox 13"/>
          <p:cNvSpPr txBox="1"/>
          <p:nvPr/>
        </p:nvSpPr>
        <p:spPr>
          <a:xfrm>
            <a:off x="3487762" y="3405551"/>
            <a:ext cx="595035" cy="369332"/>
          </a:xfrm>
          <a:prstGeom prst="rect">
            <a:avLst/>
          </a:prstGeom>
          <a:noFill/>
        </p:spPr>
        <p:txBody>
          <a:bodyPr wrap="none" rtlCol="0">
            <a:spAutoFit/>
          </a:bodyPr>
          <a:lstStyle/>
          <a:p>
            <a:r>
              <a:rPr lang="en-US" b="1" dirty="0" smtClean="0">
                <a:solidFill>
                  <a:srgbClr val="0000FF"/>
                </a:solidFill>
              </a:rPr>
              <a:t>PPT</a:t>
            </a:r>
            <a:endParaRPr lang="en-US" b="1" dirty="0">
              <a:solidFill>
                <a:srgbClr val="0000FF"/>
              </a:solidFill>
            </a:endParaRPr>
          </a:p>
        </p:txBody>
      </p:sp>
    </p:spTree>
    <p:extLst>
      <p:ext uri="{BB962C8B-B14F-4D97-AF65-F5344CB8AC3E}">
        <p14:creationId xmlns:p14="http://schemas.microsoft.com/office/powerpoint/2010/main" val="1283445188"/>
      </p:ext>
    </p:extLst>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02667" y="1600033"/>
            <a:ext cx="8193228" cy="3540213"/>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30878" y="5034181"/>
            <a:ext cx="2631965" cy="1763903"/>
          </a:xfrm>
          <a:prstGeom prst="rect">
            <a:avLst/>
          </a:prstGeom>
        </p:spPr>
      </p:pic>
      <p:sp>
        <p:nvSpPr>
          <p:cNvPr id="4" name="Title 3"/>
          <p:cNvSpPr>
            <a:spLocks noGrp="1"/>
          </p:cNvSpPr>
          <p:nvPr>
            <p:ph type="title"/>
          </p:nvPr>
        </p:nvSpPr>
        <p:spPr/>
        <p:txBody>
          <a:bodyPr>
            <a:normAutofit fontScale="90000"/>
          </a:bodyPr>
          <a:lstStyle/>
          <a:p>
            <a:r>
              <a:rPr lang="en-US" dirty="0" smtClean="0"/>
              <a:t>What might the Bay Area vegetation of the future look like?*</a:t>
            </a:r>
            <a:endParaRPr lang="en-US" dirty="0"/>
          </a:p>
        </p:txBody>
      </p:sp>
      <p:sp>
        <p:nvSpPr>
          <p:cNvPr id="5" name="TextBox 4"/>
          <p:cNvSpPr txBox="1"/>
          <p:nvPr/>
        </p:nvSpPr>
        <p:spPr>
          <a:xfrm>
            <a:off x="617621" y="3788246"/>
            <a:ext cx="996061" cy="400110"/>
          </a:xfrm>
          <a:prstGeom prst="rect">
            <a:avLst/>
          </a:prstGeom>
          <a:noFill/>
        </p:spPr>
        <p:txBody>
          <a:bodyPr wrap="none" rtlCol="0">
            <a:spAutoFit/>
          </a:bodyPr>
          <a:lstStyle/>
          <a:p>
            <a:r>
              <a:rPr lang="en-US" sz="2000" b="1" dirty="0" smtClean="0"/>
              <a:t>Current</a:t>
            </a:r>
            <a:endParaRPr lang="en-US" sz="2000" b="1" dirty="0"/>
          </a:p>
        </p:txBody>
      </p:sp>
      <p:sp>
        <p:nvSpPr>
          <p:cNvPr id="6" name="TextBox 5"/>
          <p:cNvSpPr txBox="1"/>
          <p:nvPr/>
        </p:nvSpPr>
        <p:spPr>
          <a:xfrm>
            <a:off x="3581254" y="3673286"/>
            <a:ext cx="787395" cy="707886"/>
          </a:xfrm>
          <a:prstGeom prst="rect">
            <a:avLst/>
          </a:prstGeom>
          <a:noFill/>
        </p:spPr>
        <p:txBody>
          <a:bodyPr wrap="none" rtlCol="0">
            <a:spAutoFit/>
          </a:bodyPr>
          <a:lstStyle/>
          <a:p>
            <a:pPr algn="ctr"/>
            <a:r>
              <a:rPr lang="en-US" sz="2000" b="1" dirty="0" smtClean="0"/>
              <a:t>+4°C</a:t>
            </a:r>
          </a:p>
          <a:p>
            <a:pPr algn="ctr"/>
            <a:r>
              <a:rPr lang="en-US" sz="2000" b="1" dirty="0" smtClean="0"/>
              <a:t>drier</a:t>
            </a:r>
            <a:endParaRPr lang="en-US" sz="2000" b="1" dirty="0"/>
          </a:p>
        </p:txBody>
      </p:sp>
      <p:sp>
        <p:nvSpPr>
          <p:cNvPr id="7" name="TextBox 6"/>
          <p:cNvSpPr txBox="1"/>
          <p:nvPr/>
        </p:nvSpPr>
        <p:spPr>
          <a:xfrm>
            <a:off x="5970507" y="3673286"/>
            <a:ext cx="1005403" cy="707886"/>
          </a:xfrm>
          <a:prstGeom prst="rect">
            <a:avLst/>
          </a:prstGeom>
          <a:noFill/>
        </p:spPr>
        <p:txBody>
          <a:bodyPr wrap="none" rtlCol="0">
            <a:spAutoFit/>
          </a:bodyPr>
          <a:lstStyle/>
          <a:p>
            <a:pPr algn="ctr"/>
            <a:r>
              <a:rPr lang="en-US" sz="2000" b="1" dirty="0" smtClean="0"/>
              <a:t>+4°C</a:t>
            </a:r>
          </a:p>
          <a:p>
            <a:pPr algn="ctr"/>
            <a:r>
              <a:rPr lang="en-US" sz="2000" b="1" dirty="0" smtClean="0"/>
              <a:t>wetter</a:t>
            </a:r>
            <a:endParaRPr lang="en-US" sz="2000" b="1" dirty="0"/>
          </a:p>
        </p:txBody>
      </p:sp>
      <p:sp>
        <p:nvSpPr>
          <p:cNvPr id="8" name="TextBox 7"/>
          <p:cNvSpPr txBox="1"/>
          <p:nvPr/>
        </p:nvSpPr>
        <p:spPr>
          <a:xfrm>
            <a:off x="0" y="6211669"/>
            <a:ext cx="3247478" cy="646331"/>
          </a:xfrm>
          <a:prstGeom prst="rect">
            <a:avLst/>
          </a:prstGeom>
          <a:noFill/>
        </p:spPr>
        <p:txBody>
          <a:bodyPr wrap="none" rtlCol="0">
            <a:spAutoFit/>
          </a:bodyPr>
          <a:lstStyle/>
          <a:p>
            <a:r>
              <a:rPr lang="en-US" dirty="0" smtClean="0"/>
              <a:t>Chornesky et al. 2015 Bioscience</a:t>
            </a:r>
          </a:p>
          <a:p>
            <a:r>
              <a:rPr lang="en-US" dirty="0" smtClean="0"/>
              <a:t>Ackerly et al. 2016 </a:t>
            </a:r>
            <a:r>
              <a:rPr lang="en-US" dirty="0" err="1" smtClean="0"/>
              <a:t>PLoS</a:t>
            </a:r>
            <a:r>
              <a:rPr lang="en-US" dirty="0" smtClean="0"/>
              <a:t> ONE</a:t>
            </a:r>
            <a:endParaRPr lang="en-US" dirty="0"/>
          </a:p>
        </p:txBody>
      </p:sp>
      <p:sp>
        <p:nvSpPr>
          <p:cNvPr id="9" name="TextBox 8"/>
          <p:cNvSpPr txBox="1"/>
          <p:nvPr/>
        </p:nvSpPr>
        <p:spPr>
          <a:xfrm>
            <a:off x="6235838" y="5473514"/>
            <a:ext cx="2527161" cy="954107"/>
          </a:xfrm>
          <a:prstGeom prst="rect">
            <a:avLst/>
          </a:prstGeom>
          <a:noFill/>
        </p:spPr>
        <p:txBody>
          <a:bodyPr wrap="square" rtlCol="0">
            <a:spAutoFit/>
          </a:bodyPr>
          <a:lstStyle/>
          <a:p>
            <a:r>
              <a:rPr lang="en-US" sz="1400" i="1" dirty="0" smtClean="0"/>
              <a:t>*eventually, if there are no limits to dispersal and plants move to track their current climate zones</a:t>
            </a:r>
            <a:endParaRPr lang="en-US" sz="1400" i="1" dirty="0"/>
          </a:p>
        </p:txBody>
      </p:sp>
    </p:spTree>
    <p:extLst>
      <p:ext uri="{BB962C8B-B14F-4D97-AF65-F5344CB8AC3E}">
        <p14:creationId xmlns:p14="http://schemas.microsoft.com/office/powerpoint/2010/main" val="251379400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r>
              <a:rPr lang="en-US" smtClean="0"/>
              <a:t>1/20/16</a:t>
            </a:r>
            <a:endParaRPr lang="en-US"/>
          </a:p>
        </p:txBody>
      </p:sp>
      <p:sp>
        <p:nvSpPr>
          <p:cNvPr id="5" name="Slide Number Placeholder 4"/>
          <p:cNvSpPr>
            <a:spLocks noGrp="1"/>
          </p:cNvSpPr>
          <p:nvPr>
            <p:ph type="sldNum" sz="quarter" idx="12"/>
          </p:nvPr>
        </p:nvSpPr>
        <p:spPr/>
        <p:txBody>
          <a:bodyPr/>
          <a:lstStyle/>
          <a:p>
            <a:fld id="{BEF27CDA-479E-C94F-9867-D045CA4A1D0E}" type="slidenum">
              <a:rPr lang="en-US" smtClean="0"/>
              <a:t>81</a:t>
            </a:fld>
            <a:endParaRPr lang="en-US"/>
          </a:p>
        </p:txBody>
      </p:sp>
      <p:pic>
        <p:nvPicPr>
          <p:cNvPr id="7" name="Picture 6"/>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289672" cy="4478246"/>
          </a:xfrm>
          <a:prstGeom prst="rect">
            <a:avLst/>
          </a:prstGeom>
        </p:spPr>
      </p:pic>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62721" y="0"/>
            <a:ext cx="4481280" cy="3360960"/>
          </a:xfrm>
          <a:prstGeom prst="rect">
            <a:avLst/>
          </a:prstGeom>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20786" y="-74922"/>
            <a:ext cx="6123214" cy="6858000"/>
          </a:xfrm>
          <a:prstGeom prst="rect">
            <a:avLst/>
          </a:prstGeom>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 y="4457254"/>
            <a:ext cx="4267993" cy="2400746"/>
          </a:xfrm>
          <a:prstGeom prst="rect">
            <a:avLst/>
          </a:prstGeom>
        </p:spPr>
      </p:pic>
    </p:spTree>
    <p:extLst>
      <p:ext uri="{BB962C8B-B14F-4D97-AF65-F5344CB8AC3E}">
        <p14:creationId xmlns:p14="http://schemas.microsoft.com/office/powerpoint/2010/main" val="1665673906"/>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5"/>
          <p:cNvSpPr>
            <a:spLocks noChangeArrowheads="1"/>
          </p:cNvSpPr>
          <p:nvPr/>
        </p:nvSpPr>
        <p:spPr bwMode="auto">
          <a:xfrm>
            <a:off x="304800" y="914400"/>
            <a:ext cx="7162800" cy="4114800"/>
          </a:xfrm>
          <a:prstGeom prst="rect">
            <a:avLst/>
          </a:prstGeom>
          <a:solidFill>
            <a:schemeClr val="bg1"/>
          </a:solidFill>
          <a:ln w="9525">
            <a:solidFill>
              <a:schemeClr val="tx1"/>
            </a:solidFill>
            <a:miter lim="800000"/>
            <a:headEnd/>
            <a:tailEnd/>
          </a:ln>
        </p:spPr>
        <p:txBody>
          <a:bodyPr wrap="none" anchor="ctr"/>
          <a:lstStyle/>
          <a:p>
            <a:endParaRPr lang="en-US">
              <a:latin typeface="Calibri" charset="0"/>
            </a:endParaRPr>
          </a:p>
        </p:txBody>
      </p:sp>
      <p:pic>
        <p:nvPicPr>
          <p:cNvPr id="17412" name="Picture 8"/>
          <p:cNvPicPr>
            <a:picLocks noChangeAspect="1"/>
          </p:cNvPicPr>
          <p:nvPr/>
        </p:nvPicPr>
        <p:blipFill>
          <a:blip r:embed="rId3" cstate="email">
            <a:extLst>
              <a:ext uri="{BEBA8EAE-BF5A-486C-A8C5-ECC9F3942E4B}">
                <a14:imgProps xmlns:a14="http://schemas.microsoft.com/office/drawing/2010/main">
                  <a14:imgLayer r:embed="rId4">
                    <a14:imgEffect>
                      <a14:brightnessContrast bright="10000"/>
                    </a14:imgEffect>
                  </a14:imgLayer>
                </a14:imgProps>
              </a:ext>
              <a:ext uri="{28A0092B-C50C-407E-A947-70E740481C1C}">
                <a14:useLocalDpi xmlns:a14="http://schemas.microsoft.com/office/drawing/2010/main"/>
              </a:ext>
            </a:extLst>
          </a:blip>
          <a:srcRect/>
          <a:stretch>
            <a:fillRect/>
          </a:stretch>
        </p:blipFill>
        <p:spPr bwMode="auto">
          <a:xfrm>
            <a:off x="457200" y="1066800"/>
            <a:ext cx="5562600" cy="387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Rectangle 9"/>
          <p:cNvSpPr>
            <a:spLocks noChangeArrowheads="1"/>
          </p:cNvSpPr>
          <p:nvPr/>
        </p:nvSpPr>
        <p:spPr bwMode="auto">
          <a:xfrm>
            <a:off x="6175547" y="3962400"/>
            <a:ext cx="129205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smtClean="0">
                <a:latin typeface="Calibri" charset="0"/>
              </a:rPr>
              <a:t>IPCC 4</a:t>
            </a:r>
            <a:r>
              <a:rPr lang="en-US" baseline="30000" dirty="0" smtClean="0">
                <a:latin typeface="Calibri" charset="0"/>
              </a:rPr>
              <a:t>th</a:t>
            </a:r>
            <a:r>
              <a:rPr lang="en-US" dirty="0" smtClean="0">
                <a:latin typeface="Calibri" charset="0"/>
              </a:rPr>
              <a:t> </a:t>
            </a:r>
          </a:p>
          <a:p>
            <a:r>
              <a:rPr lang="en-US" dirty="0" smtClean="0">
                <a:latin typeface="Calibri" charset="0"/>
              </a:rPr>
              <a:t>Assessment</a:t>
            </a:r>
          </a:p>
          <a:p>
            <a:r>
              <a:rPr lang="en-US" dirty="0" smtClean="0">
                <a:latin typeface="Calibri" charset="0"/>
              </a:rPr>
              <a:t> </a:t>
            </a:r>
            <a:r>
              <a:rPr lang="en-US" dirty="0">
                <a:latin typeface="Calibri" charset="0"/>
              </a:rPr>
              <a:t>(2007)</a:t>
            </a:r>
          </a:p>
        </p:txBody>
      </p:sp>
      <p:sp>
        <p:nvSpPr>
          <p:cNvPr id="17414" name="Rectangle 15"/>
          <p:cNvSpPr>
            <a:spLocks noChangeArrowheads="1"/>
          </p:cNvSpPr>
          <p:nvPr/>
        </p:nvSpPr>
        <p:spPr bwMode="auto">
          <a:xfrm>
            <a:off x="6324600" y="1371600"/>
            <a:ext cx="1447800" cy="2386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225"/>
              </a:spcBef>
            </a:pPr>
            <a:r>
              <a:rPr lang="en-US" sz="1200">
                <a:latin typeface="Calibri" charset="0"/>
              </a:rPr>
              <a:t>HadCM3LC</a:t>
            </a:r>
          </a:p>
          <a:p>
            <a:pPr>
              <a:spcBef>
                <a:spcPts val="225"/>
              </a:spcBef>
            </a:pPr>
            <a:r>
              <a:rPr lang="en-US" sz="1200">
                <a:latin typeface="Calibri" charset="0"/>
              </a:rPr>
              <a:t>IPSL-CM2C</a:t>
            </a:r>
          </a:p>
          <a:p>
            <a:pPr>
              <a:spcBef>
                <a:spcPts val="225"/>
              </a:spcBef>
            </a:pPr>
            <a:r>
              <a:rPr lang="en-US" sz="1200">
                <a:latin typeface="Calibri" charset="0"/>
              </a:rPr>
              <a:t>IPSL-CM4-LOOP</a:t>
            </a:r>
          </a:p>
          <a:p>
            <a:pPr>
              <a:spcBef>
                <a:spcPts val="225"/>
              </a:spcBef>
            </a:pPr>
            <a:r>
              <a:rPr lang="en-US" sz="1200">
                <a:latin typeface="Calibri" charset="0"/>
              </a:rPr>
              <a:t>CSM-1 </a:t>
            </a:r>
          </a:p>
          <a:p>
            <a:pPr>
              <a:spcBef>
                <a:spcPts val="225"/>
              </a:spcBef>
            </a:pPr>
            <a:r>
              <a:rPr lang="en-US" sz="1200">
                <a:latin typeface="Calibri" charset="0"/>
              </a:rPr>
              <a:t>MPI </a:t>
            </a:r>
          </a:p>
          <a:p>
            <a:pPr>
              <a:spcBef>
                <a:spcPts val="225"/>
              </a:spcBef>
            </a:pPr>
            <a:r>
              <a:rPr lang="en-US" sz="1200">
                <a:latin typeface="Calibri" charset="0"/>
              </a:rPr>
              <a:t>LLNL </a:t>
            </a:r>
          </a:p>
          <a:p>
            <a:pPr>
              <a:spcBef>
                <a:spcPts val="225"/>
              </a:spcBef>
            </a:pPr>
            <a:r>
              <a:rPr lang="en-US" sz="1200">
                <a:latin typeface="Calibri" charset="0"/>
              </a:rPr>
              <a:t>FRCGC</a:t>
            </a:r>
          </a:p>
          <a:p>
            <a:pPr>
              <a:spcBef>
                <a:spcPts val="225"/>
              </a:spcBef>
            </a:pPr>
            <a:r>
              <a:rPr lang="en-US" sz="1200">
                <a:latin typeface="Calibri" charset="0"/>
              </a:rPr>
              <a:t> UMD</a:t>
            </a:r>
          </a:p>
          <a:p>
            <a:pPr>
              <a:spcBef>
                <a:spcPts val="225"/>
              </a:spcBef>
            </a:pPr>
            <a:r>
              <a:rPr lang="en-US" sz="1200">
                <a:latin typeface="Calibri" charset="0"/>
              </a:rPr>
              <a:t>UVic-2.7 </a:t>
            </a:r>
          </a:p>
          <a:p>
            <a:pPr>
              <a:spcBef>
                <a:spcPts val="225"/>
              </a:spcBef>
            </a:pPr>
            <a:r>
              <a:rPr lang="en-US" sz="1200">
                <a:latin typeface="Calibri" charset="0"/>
              </a:rPr>
              <a:t>CLIMBER </a:t>
            </a:r>
          </a:p>
          <a:p>
            <a:pPr>
              <a:spcBef>
                <a:spcPts val="225"/>
              </a:spcBef>
            </a:pPr>
            <a:r>
              <a:rPr lang="en-US" sz="1200">
                <a:latin typeface="Calibri" charset="0"/>
              </a:rPr>
              <a:t>BERN-CC</a:t>
            </a:r>
          </a:p>
        </p:txBody>
      </p:sp>
      <p:cxnSp>
        <p:nvCxnSpPr>
          <p:cNvPr id="17415" name="Straight Connector 14"/>
          <p:cNvCxnSpPr>
            <a:cxnSpLocks noChangeShapeType="1"/>
          </p:cNvCxnSpPr>
          <p:nvPr/>
        </p:nvCxnSpPr>
        <p:spPr bwMode="auto">
          <a:xfrm>
            <a:off x="5943600" y="1524000"/>
            <a:ext cx="304800" cy="158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cxnSp>
      <p:cxnSp>
        <p:nvCxnSpPr>
          <p:cNvPr id="17416" name="Straight Connector 16"/>
          <p:cNvCxnSpPr>
            <a:cxnSpLocks noChangeShapeType="1"/>
          </p:cNvCxnSpPr>
          <p:nvPr/>
        </p:nvCxnSpPr>
        <p:spPr bwMode="auto">
          <a:xfrm>
            <a:off x="5943600" y="1752600"/>
            <a:ext cx="304800" cy="1588"/>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cxnSp>
        <p:nvCxnSpPr>
          <p:cNvPr id="17417" name="Straight Connector 17"/>
          <p:cNvCxnSpPr>
            <a:cxnSpLocks noChangeShapeType="1"/>
          </p:cNvCxnSpPr>
          <p:nvPr/>
        </p:nvCxnSpPr>
        <p:spPr bwMode="auto">
          <a:xfrm>
            <a:off x="5943600" y="1931988"/>
            <a:ext cx="304800" cy="1587"/>
          </a:xfrm>
          <a:prstGeom prst="line">
            <a:avLst/>
          </a:prstGeom>
          <a:noFill/>
          <a:ln w="19050">
            <a:solidFill>
              <a:srgbClr val="FFFF00"/>
            </a:solidFill>
            <a:round/>
            <a:headEnd/>
            <a:tailEnd/>
          </a:ln>
          <a:extLst>
            <a:ext uri="{909E8E84-426E-40dd-AFC4-6F175D3DCCD1}">
              <a14:hiddenFill xmlns:a14="http://schemas.microsoft.com/office/drawing/2010/main">
                <a:noFill/>
              </a14:hiddenFill>
            </a:ext>
          </a:extLst>
        </p:spPr>
      </p:cxnSp>
      <p:cxnSp>
        <p:nvCxnSpPr>
          <p:cNvPr id="17418" name="Straight Connector 18"/>
          <p:cNvCxnSpPr>
            <a:cxnSpLocks noChangeShapeType="1"/>
          </p:cNvCxnSpPr>
          <p:nvPr/>
        </p:nvCxnSpPr>
        <p:spPr bwMode="auto">
          <a:xfrm>
            <a:off x="5943600" y="2160588"/>
            <a:ext cx="304800" cy="1587"/>
          </a:xfrm>
          <a:prstGeom prst="line">
            <a:avLst/>
          </a:prstGeom>
          <a:noFill/>
          <a:ln w="19050">
            <a:solidFill>
              <a:srgbClr val="72AC63"/>
            </a:solidFill>
            <a:round/>
            <a:headEnd/>
            <a:tailEnd/>
          </a:ln>
          <a:extLst>
            <a:ext uri="{909E8E84-426E-40dd-AFC4-6F175D3DCCD1}">
              <a14:hiddenFill xmlns:a14="http://schemas.microsoft.com/office/drawing/2010/main">
                <a:noFill/>
              </a14:hiddenFill>
            </a:ext>
          </a:extLst>
        </p:spPr>
      </p:cxnSp>
      <p:cxnSp>
        <p:nvCxnSpPr>
          <p:cNvPr id="17419" name="Straight Connector 19"/>
          <p:cNvCxnSpPr>
            <a:cxnSpLocks noChangeShapeType="1"/>
          </p:cNvCxnSpPr>
          <p:nvPr/>
        </p:nvCxnSpPr>
        <p:spPr bwMode="auto">
          <a:xfrm>
            <a:off x="5943600" y="2362200"/>
            <a:ext cx="304800" cy="1588"/>
          </a:xfrm>
          <a:prstGeom prst="line">
            <a:avLst/>
          </a:prstGeom>
          <a:noFill/>
          <a:ln w="19050">
            <a:solidFill>
              <a:srgbClr val="000090"/>
            </a:solidFill>
            <a:round/>
            <a:headEnd/>
            <a:tailEnd/>
          </a:ln>
          <a:extLst>
            <a:ext uri="{909E8E84-426E-40dd-AFC4-6F175D3DCCD1}">
              <a14:hiddenFill xmlns:a14="http://schemas.microsoft.com/office/drawing/2010/main">
                <a:noFill/>
              </a14:hiddenFill>
            </a:ext>
          </a:extLst>
        </p:spPr>
      </p:cxnSp>
      <p:cxnSp>
        <p:nvCxnSpPr>
          <p:cNvPr id="17420" name="Straight Connector 20"/>
          <p:cNvCxnSpPr>
            <a:cxnSpLocks noChangeShapeType="1"/>
          </p:cNvCxnSpPr>
          <p:nvPr/>
        </p:nvCxnSpPr>
        <p:spPr bwMode="auto">
          <a:xfrm>
            <a:off x="5943600" y="2590800"/>
            <a:ext cx="304800" cy="1588"/>
          </a:xfrm>
          <a:prstGeom prst="line">
            <a:avLst/>
          </a:prstGeom>
          <a:noFill/>
          <a:ln w="19050">
            <a:solidFill>
              <a:srgbClr val="00CCFF"/>
            </a:solidFill>
            <a:round/>
            <a:headEnd/>
            <a:tailEnd/>
          </a:ln>
          <a:extLst>
            <a:ext uri="{909E8E84-426E-40dd-AFC4-6F175D3DCCD1}">
              <a14:hiddenFill xmlns:a14="http://schemas.microsoft.com/office/drawing/2010/main">
                <a:noFill/>
              </a14:hiddenFill>
            </a:ext>
          </a:extLst>
        </p:spPr>
      </p:cxnSp>
      <p:cxnSp>
        <p:nvCxnSpPr>
          <p:cNvPr id="17421" name="Straight Connector 23"/>
          <p:cNvCxnSpPr>
            <a:cxnSpLocks noChangeShapeType="1"/>
          </p:cNvCxnSpPr>
          <p:nvPr/>
        </p:nvCxnSpPr>
        <p:spPr bwMode="auto">
          <a:xfrm>
            <a:off x="5943600" y="3001963"/>
            <a:ext cx="304800" cy="1587"/>
          </a:xfrm>
          <a:prstGeom prst="line">
            <a:avLst/>
          </a:prstGeom>
          <a:noFill/>
          <a:ln w="19050">
            <a:solidFill>
              <a:schemeClr val="tx1"/>
            </a:solidFill>
            <a:prstDash val="sysDash"/>
            <a:round/>
            <a:headEnd/>
            <a:tailEnd/>
          </a:ln>
          <a:extLst>
            <a:ext uri="{909E8E84-426E-40dd-AFC4-6F175D3DCCD1}">
              <a14:hiddenFill xmlns:a14="http://schemas.microsoft.com/office/drawing/2010/main">
                <a:noFill/>
              </a14:hiddenFill>
            </a:ext>
          </a:extLst>
        </p:spPr>
      </p:cxnSp>
      <p:cxnSp>
        <p:nvCxnSpPr>
          <p:cNvPr id="17422" name="Straight Connector 24"/>
          <p:cNvCxnSpPr>
            <a:cxnSpLocks noChangeShapeType="1"/>
          </p:cNvCxnSpPr>
          <p:nvPr/>
        </p:nvCxnSpPr>
        <p:spPr bwMode="auto">
          <a:xfrm>
            <a:off x="5943600" y="3249613"/>
            <a:ext cx="304800" cy="1587"/>
          </a:xfrm>
          <a:prstGeom prst="line">
            <a:avLst/>
          </a:prstGeom>
          <a:noFill/>
          <a:ln w="19050">
            <a:solidFill>
              <a:srgbClr val="FF0000"/>
            </a:solidFill>
            <a:prstDash val="sysDash"/>
            <a:round/>
            <a:headEnd/>
            <a:tailEnd/>
          </a:ln>
          <a:extLst>
            <a:ext uri="{909E8E84-426E-40dd-AFC4-6F175D3DCCD1}">
              <a14:hiddenFill xmlns:a14="http://schemas.microsoft.com/office/drawing/2010/main">
                <a:noFill/>
              </a14:hiddenFill>
            </a:ext>
          </a:extLst>
        </p:spPr>
      </p:cxnSp>
      <p:cxnSp>
        <p:nvCxnSpPr>
          <p:cNvPr id="17423" name="Straight Connector 25"/>
          <p:cNvCxnSpPr>
            <a:cxnSpLocks noChangeShapeType="1"/>
          </p:cNvCxnSpPr>
          <p:nvPr/>
        </p:nvCxnSpPr>
        <p:spPr bwMode="auto">
          <a:xfrm>
            <a:off x="5943600" y="3429000"/>
            <a:ext cx="304800" cy="1588"/>
          </a:xfrm>
          <a:prstGeom prst="line">
            <a:avLst/>
          </a:prstGeom>
          <a:noFill/>
          <a:ln w="19050">
            <a:solidFill>
              <a:srgbClr val="72AC63"/>
            </a:solidFill>
            <a:prstDash val="sysDash"/>
            <a:round/>
            <a:headEnd/>
            <a:tailEnd/>
          </a:ln>
          <a:extLst>
            <a:ext uri="{909E8E84-426E-40dd-AFC4-6F175D3DCCD1}">
              <a14:hiddenFill xmlns:a14="http://schemas.microsoft.com/office/drawing/2010/main">
                <a:noFill/>
              </a14:hiddenFill>
            </a:ext>
          </a:extLst>
        </p:spPr>
      </p:cxnSp>
      <p:cxnSp>
        <p:nvCxnSpPr>
          <p:cNvPr id="17424" name="Straight Connector 26"/>
          <p:cNvCxnSpPr>
            <a:cxnSpLocks noChangeShapeType="1"/>
          </p:cNvCxnSpPr>
          <p:nvPr/>
        </p:nvCxnSpPr>
        <p:spPr bwMode="auto">
          <a:xfrm>
            <a:off x="5943600" y="3657600"/>
            <a:ext cx="304800" cy="1588"/>
          </a:xfrm>
          <a:prstGeom prst="line">
            <a:avLst/>
          </a:prstGeom>
          <a:noFill/>
          <a:ln w="19050">
            <a:solidFill>
              <a:srgbClr val="000090"/>
            </a:solidFill>
            <a:prstDash val="sysDash"/>
            <a:round/>
            <a:headEnd/>
            <a:tailEnd/>
          </a:ln>
          <a:extLst>
            <a:ext uri="{909E8E84-426E-40dd-AFC4-6F175D3DCCD1}">
              <a14:hiddenFill xmlns:a14="http://schemas.microsoft.com/office/drawing/2010/main">
                <a:noFill/>
              </a14:hiddenFill>
            </a:ext>
          </a:extLst>
        </p:spPr>
      </p:cxnSp>
      <p:cxnSp>
        <p:nvCxnSpPr>
          <p:cNvPr id="17425" name="Straight Connector 20"/>
          <p:cNvCxnSpPr>
            <a:cxnSpLocks noChangeShapeType="1"/>
          </p:cNvCxnSpPr>
          <p:nvPr/>
        </p:nvCxnSpPr>
        <p:spPr bwMode="auto">
          <a:xfrm>
            <a:off x="5943600" y="2787650"/>
            <a:ext cx="304800" cy="1588"/>
          </a:xfrm>
          <a:prstGeom prst="line">
            <a:avLst/>
          </a:prstGeom>
          <a:noFill/>
          <a:ln w="19050">
            <a:solidFill>
              <a:srgbClr val="FF00FF"/>
            </a:solidFill>
            <a:round/>
            <a:headEnd/>
            <a:tailEnd/>
          </a:ln>
          <a:extLst>
            <a:ext uri="{909E8E84-426E-40dd-AFC4-6F175D3DCCD1}">
              <a14:hiddenFill xmlns:a14="http://schemas.microsoft.com/office/drawing/2010/main">
                <a:noFill/>
              </a14:hiddenFill>
            </a:ext>
          </a:extLst>
        </p:spPr>
      </p:cxnSp>
      <p:sp>
        <p:nvSpPr>
          <p:cNvPr id="17426" name="Text Box 2"/>
          <p:cNvSpPr txBox="1">
            <a:spLocks noChangeArrowheads="1"/>
          </p:cNvSpPr>
          <p:nvPr/>
        </p:nvSpPr>
        <p:spPr bwMode="auto">
          <a:xfrm>
            <a:off x="106828" y="84340"/>
            <a:ext cx="89154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ctr" hangingPunct="1"/>
            <a:r>
              <a:rPr lang="en-US" dirty="0" smtClean="0"/>
              <a:t>Climate change and </a:t>
            </a:r>
            <a:r>
              <a:rPr lang="en-US" b="1" dirty="0" smtClean="0"/>
              <a:t>carbon sequestration </a:t>
            </a:r>
          </a:p>
          <a:p>
            <a:pPr algn="ctr" hangingPunct="1"/>
            <a:r>
              <a:rPr lang="en-US" dirty="0" smtClean="0"/>
              <a:t>by the terrestrial biosphere (</a:t>
            </a:r>
            <a:r>
              <a:rPr lang="en-US" dirty="0" err="1" smtClean="0"/>
              <a:t>modles</a:t>
            </a:r>
            <a:r>
              <a:rPr lang="en-US" dirty="0" smtClean="0"/>
              <a:t> for 21</a:t>
            </a:r>
            <a:r>
              <a:rPr lang="en-US" baseline="30000" dirty="0" smtClean="0"/>
              <a:t>st</a:t>
            </a:r>
            <a:r>
              <a:rPr lang="en-US" dirty="0" smtClean="0"/>
              <a:t> century)</a:t>
            </a:r>
            <a:endParaRPr lang="en-US" dirty="0">
              <a:latin typeface="Times New Roman" charset="0"/>
            </a:endParaRPr>
          </a:p>
        </p:txBody>
      </p:sp>
      <p:sp>
        <p:nvSpPr>
          <p:cNvPr id="3" name="TextBox 2"/>
          <p:cNvSpPr txBox="1"/>
          <p:nvPr/>
        </p:nvSpPr>
        <p:spPr>
          <a:xfrm>
            <a:off x="1422400" y="5245100"/>
            <a:ext cx="184666" cy="369332"/>
          </a:xfrm>
          <a:prstGeom prst="rect">
            <a:avLst/>
          </a:prstGeom>
          <a:noFill/>
        </p:spPr>
        <p:txBody>
          <a:bodyPr wrap="none" rtlCol="0">
            <a:spAutoFit/>
          </a:bodyPr>
          <a:lstStyle/>
          <a:p>
            <a:endParaRPr lang="en-US" dirty="0"/>
          </a:p>
        </p:txBody>
      </p:sp>
      <p:sp>
        <p:nvSpPr>
          <p:cNvPr id="22" name="Rectangle 3"/>
          <p:cNvSpPr>
            <a:spLocks noChangeArrowheads="1"/>
          </p:cNvSpPr>
          <p:nvPr/>
        </p:nvSpPr>
        <p:spPr bwMode="auto">
          <a:xfrm>
            <a:off x="304800" y="5791200"/>
            <a:ext cx="8686800" cy="615553"/>
          </a:xfrm>
          <a:prstGeom prst="rect">
            <a:avLst/>
          </a:prstGeom>
          <a:noFill/>
          <a:ln w="9525">
            <a:noFill/>
            <a:miter lim="800000"/>
            <a:headEnd/>
            <a:tailEnd/>
          </a:ln>
        </p:spPr>
        <p:txBody>
          <a:bodyPr wrap="square" lIns="0" tIns="0" rIns="0" bIns="0">
            <a:prstTxWarp prst="textNoShape">
              <a:avLst/>
            </a:prstTxWarp>
            <a:spAutoFit/>
          </a:bodyPr>
          <a:lstStyle/>
          <a:p>
            <a:pPr eaLnBrk="0"/>
            <a:r>
              <a:rPr lang="en-US" sz="2000" dirty="0" smtClean="0"/>
              <a:t>- The response </a:t>
            </a:r>
            <a:r>
              <a:rPr lang="en-US" sz="2000" dirty="0"/>
              <a:t>of the </a:t>
            </a:r>
            <a:r>
              <a:rPr lang="en-US" sz="2000" dirty="0" smtClean="0"/>
              <a:t>biosphere to changes in climate </a:t>
            </a:r>
            <a:r>
              <a:rPr lang="en-US" sz="2000" dirty="0"/>
              <a:t>is one of the largest sources of uncertainty for the amount of climate change that will </a:t>
            </a:r>
            <a:r>
              <a:rPr lang="en-US" sz="2000" dirty="0" smtClean="0"/>
              <a:t>occur.</a:t>
            </a:r>
            <a:endParaRPr lang="en-US" sz="2000" dirty="0"/>
          </a:p>
        </p:txBody>
      </p:sp>
      <p:sp>
        <p:nvSpPr>
          <p:cNvPr id="5" name="Rectangle 4"/>
          <p:cNvSpPr/>
          <p:nvPr/>
        </p:nvSpPr>
        <p:spPr>
          <a:xfrm>
            <a:off x="4648200" y="2362200"/>
            <a:ext cx="2286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Slide Number Placeholder 1"/>
          <p:cNvSpPr>
            <a:spLocks noGrp="1"/>
          </p:cNvSpPr>
          <p:nvPr>
            <p:ph type="sldNum" sz="quarter" idx="12"/>
          </p:nvPr>
        </p:nvSpPr>
        <p:spPr>
          <a:xfrm>
            <a:off x="6629400" y="6400800"/>
            <a:ext cx="2133600" cy="365125"/>
          </a:xfrm>
        </p:spPr>
        <p:txBody>
          <a:bodyPr/>
          <a:lstStyle/>
          <a:p>
            <a:pPr>
              <a:defRPr/>
            </a:pPr>
            <a:fld id="{488589FE-A180-E940-975B-C0E59810DE83}" type="slidenum">
              <a:rPr lang="en-US" smtClean="0"/>
              <a:pPr>
                <a:defRPr/>
              </a:pPr>
              <a:t>82</a:t>
            </a:fld>
            <a:endParaRPr lang="en-US"/>
          </a:p>
        </p:txBody>
      </p:sp>
      <p:sp>
        <p:nvSpPr>
          <p:cNvPr id="2" name="TextBox 1"/>
          <p:cNvSpPr txBox="1"/>
          <p:nvPr/>
        </p:nvSpPr>
        <p:spPr>
          <a:xfrm>
            <a:off x="3854105" y="1524000"/>
            <a:ext cx="794095" cy="369332"/>
          </a:xfrm>
          <a:prstGeom prst="rect">
            <a:avLst/>
          </a:prstGeom>
          <a:noFill/>
        </p:spPr>
        <p:txBody>
          <a:bodyPr wrap="none" rtlCol="0">
            <a:spAutoFit/>
          </a:bodyPr>
          <a:lstStyle/>
          <a:p>
            <a:r>
              <a:rPr lang="en-US" dirty="0" smtClean="0"/>
              <a:t>C sink</a:t>
            </a:r>
            <a:endParaRPr lang="en-US" dirty="0"/>
          </a:p>
        </p:txBody>
      </p:sp>
      <p:sp>
        <p:nvSpPr>
          <p:cNvPr id="24" name="TextBox 23"/>
          <p:cNvSpPr txBox="1"/>
          <p:nvPr/>
        </p:nvSpPr>
        <p:spPr>
          <a:xfrm>
            <a:off x="4343992" y="3688056"/>
            <a:ext cx="1065616" cy="369332"/>
          </a:xfrm>
          <a:prstGeom prst="rect">
            <a:avLst/>
          </a:prstGeom>
          <a:noFill/>
        </p:spPr>
        <p:txBody>
          <a:bodyPr wrap="none" rtlCol="0">
            <a:spAutoFit/>
          </a:bodyPr>
          <a:lstStyle/>
          <a:p>
            <a:r>
              <a:rPr lang="en-US" dirty="0" smtClean="0"/>
              <a:t>C source</a:t>
            </a:r>
            <a:endParaRPr lang="en-US" dirty="0"/>
          </a:p>
        </p:txBody>
      </p:sp>
      <p:cxnSp>
        <p:nvCxnSpPr>
          <p:cNvPr id="6" name="Straight Connector 5"/>
          <p:cNvCxnSpPr/>
          <p:nvPr/>
        </p:nvCxnSpPr>
        <p:spPr>
          <a:xfrm>
            <a:off x="1647771" y="3283764"/>
            <a:ext cx="4009990" cy="0"/>
          </a:xfrm>
          <a:prstGeom prst="line">
            <a:avLst/>
          </a:prstGeom>
          <a:ln>
            <a:solidFill>
              <a:schemeClr val="tx1"/>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3028223"/>
      </p:ext>
    </p:extLst>
  </p:cSld>
  <p:clrMapOvr>
    <a:masterClrMapping/>
  </p:clrMapOvr>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Biodiversity conservation in a rapidly changing world</a:t>
            </a:r>
            <a:endParaRPr lang="en-US" dirty="0"/>
          </a:p>
        </p:txBody>
      </p:sp>
      <p:sp>
        <p:nvSpPr>
          <p:cNvPr id="3" name="Content Placeholder 2"/>
          <p:cNvSpPr>
            <a:spLocks noGrp="1"/>
          </p:cNvSpPr>
          <p:nvPr>
            <p:ph idx="1"/>
          </p:nvPr>
        </p:nvSpPr>
        <p:spPr/>
        <p:txBody>
          <a:bodyPr>
            <a:normAutofit/>
          </a:bodyPr>
          <a:lstStyle/>
          <a:p>
            <a:r>
              <a:rPr lang="en-US" dirty="0" smtClean="0"/>
              <a:t>Conserve the stage</a:t>
            </a:r>
          </a:p>
          <a:p>
            <a:r>
              <a:rPr lang="en-US" dirty="0" smtClean="0"/>
              <a:t>Connect the landscape</a:t>
            </a:r>
          </a:p>
          <a:p>
            <a:r>
              <a:rPr lang="en-US" dirty="0" smtClean="0"/>
              <a:t>Conserve plants and animals adapted to a warmer and drier climate</a:t>
            </a:r>
          </a:p>
          <a:p>
            <a:r>
              <a:rPr lang="en-US" dirty="0" smtClean="0"/>
              <a:t>Use diverse species and genotypes in restoration projects</a:t>
            </a:r>
          </a:p>
          <a:p>
            <a:r>
              <a:rPr lang="en-US" dirty="0" smtClean="0"/>
              <a:t>Evaluate assisted migration proposals for species of special interest</a:t>
            </a:r>
          </a:p>
          <a:p>
            <a:endParaRPr lang="en-US" dirty="0"/>
          </a:p>
        </p:txBody>
      </p:sp>
      <p:sp>
        <p:nvSpPr>
          <p:cNvPr id="4"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330976285"/>
      </p:ext>
    </p:extLst>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hastings-larg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5" name="TextBox 4"/>
          <p:cNvSpPr txBox="1"/>
          <p:nvPr/>
        </p:nvSpPr>
        <p:spPr>
          <a:xfrm>
            <a:off x="7761147" y="6553200"/>
            <a:ext cx="1459053" cy="276999"/>
          </a:xfrm>
          <a:prstGeom prst="rect">
            <a:avLst/>
          </a:prstGeom>
          <a:noFill/>
        </p:spPr>
        <p:txBody>
          <a:bodyPr wrap="none" rtlCol="0">
            <a:spAutoFit/>
          </a:bodyPr>
          <a:lstStyle/>
          <a:p>
            <a:r>
              <a:rPr lang="en-US" sz="1200" dirty="0" smtClean="0">
                <a:solidFill>
                  <a:srgbClr val="FFFF00"/>
                </a:solidFill>
              </a:rPr>
              <a:t>photo D.D. Ackerly</a:t>
            </a:r>
            <a:endParaRPr lang="en-US" sz="1200" dirty="0">
              <a:solidFill>
                <a:srgbClr val="FFFF00"/>
              </a:solidFill>
            </a:endParaRPr>
          </a:p>
        </p:txBody>
      </p:sp>
      <p:sp>
        <p:nvSpPr>
          <p:cNvPr id="6" name="TextBox 5"/>
          <p:cNvSpPr txBox="1"/>
          <p:nvPr/>
        </p:nvSpPr>
        <p:spPr>
          <a:xfrm>
            <a:off x="0" y="6488668"/>
            <a:ext cx="2006416" cy="369332"/>
          </a:xfrm>
          <a:prstGeom prst="rect">
            <a:avLst/>
          </a:prstGeom>
          <a:noFill/>
        </p:spPr>
        <p:txBody>
          <a:bodyPr wrap="none" rtlCol="0">
            <a:spAutoFit/>
          </a:bodyPr>
          <a:lstStyle/>
          <a:p>
            <a:r>
              <a:rPr lang="en-US" sz="1800" dirty="0" smtClean="0">
                <a:solidFill>
                  <a:srgbClr val="FFFF00"/>
                </a:solidFill>
              </a:rPr>
              <a:t>Hastings Reserve</a:t>
            </a:r>
            <a:endParaRPr lang="en-US" sz="1800" dirty="0">
              <a:solidFill>
                <a:srgbClr val="FFFF00"/>
              </a:solidFill>
            </a:endParaRPr>
          </a:p>
        </p:txBody>
      </p:sp>
      <p:sp>
        <p:nvSpPr>
          <p:cNvPr id="7" name="TextBox 6"/>
          <p:cNvSpPr txBox="1"/>
          <p:nvPr/>
        </p:nvSpPr>
        <p:spPr>
          <a:xfrm>
            <a:off x="1" y="0"/>
            <a:ext cx="9144000" cy="1631216"/>
          </a:xfrm>
          <a:prstGeom prst="rect">
            <a:avLst/>
          </a:prstGeom>
          <a:solidFill>
            <a:srgbClr val="FFFFFF"/>
          </a:solidFill>
        </p:spPr>
        <p:txBody>
          <a:bodyPr wrap="square" rtlCol="0">
            <a:spAutoFit/>
          </a:bodyPr>
          <a:lstStyle/>
          <a:p>
            <a:pPr algn="ctr"/>
            <a:r>
              <a:rPr lang="en-US" sz="2800" b="1" dirty="0" smtClean="0"/>
              <a:t>1. Conserve large, heterogeneous areas </a:t>
            </a:r>
            <a:endParaRPr lang="en-US" sz="2800" b="1" dirty="0"/>
          </a:p>
          <a:p>
            <a:pPr marL="742950" lvl="2" indent="-285750">
              <a:buFont typeface="Arial"/>
              <a:buChar char="•"/>
            </a:pPr>
            <a:r>
              <a:rPr lang="en-US" sz="2400" dirty="0"/>
              <a:t>Diverse landscapes support diverse </a:t>
            </a:r>
            <a:r>
              <a:rPr lang="en-US" sz="2400" dirty="0" smtClean="0"/>
              <a:t>communities</a:t>
            </a:r>
          </a:p>
          <a:p>
            <a:pPr marL="742950" lvl="2" indent="-285750">
              <a:buFont typeface="Arial"/>
              <a:buChar char="•"/>
            </a:pPr>
            <a:r>
              <a:rPr lang="en-US" sz="2400" dirty="0" smtClean="0"/>
              <a:t>Rugged </a:t>
            </a:r>
            <a:r>
              <a:rPr lang="en-US" sz="2400" dirty="0"/>
              <a:t>landscapes provide refugia that can be reached by dispersal in 1-2 </a:t>
            </a:r>
            <a:r>
              <a:rPr lang="en-US" sz="2400" dirty="0" smtClean="0"/>
              <a:t>generations</a:t>
            </a:r>
            <a:endParaRPr lang="en-US" sz="2400" dirty="0"/>
          </a:p>
        </p:txBody>
      </p:sp>
    </p:spTree>
    <p:extLst>
      <p:ext uri="{BB962C8B-B14F-4D97-AF65-F5344CB8AC3E}">
        <p14:creationId xmlns:p14="http://schemas.microsoft.com/office/powerpoint/2010/main" val="33209451"/>
      </p:ext>
    </p:extLst>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328"/>
            <a:ext cx="8686800" cy="1644592"/>
          </a:xfrm>
        </p:spPr>
        <p:txBody>
          <a:bodyPr>
            <a:noAutofit/>
          </a:bodyPr>
          <a:lstStyle/>
          <a:p>
            <a:r>
              <a:rPr lang="en-US" sz="2800" u="none" dirty="0" smtClean="0"/>
              <a:t>Parks with a high elevational range or straddling steep climate gradients have a greater range of conditions within their boundaries</a:t>
            </a:r>
            <a:endParaRPr lang="en-US" sz="2800" u="none" dirty="0"/>
          </a:p>
        </p:txBody>
      </p:sp>
      <p:sp>
        <p:nvSpPr>
          <p:cNvPr id="4" name="Slide Number Placeholder 3"/>
          <p:cNvSpPr>
            <a:spLocks noGrp="1"/>
          </p:cNvSpPr>
          <p:nvPr>
            <p:ph type="sldNum" sz="quarter" idx="12"/>
          </p:nvPr>
        </p:nvSpPr>
        <p:spPr/>
        <p:txBody>
          <a:bodyPr/>
          <a:lstStyle/>
          <a:p>
            <a:fld id="{BEF27CDA-479E-C94F-9867-D045CA4A1D0E}" type="slidenum">
              <a:rPr lang="en-US" smtClean="0"/>
              <a:t>85</a:t>
            </a:fld>
            <a:endParaRPr lang="en-US"/>
          </a:p>
        </p:txBody>
      </p:sp>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03194" y="2100859"/>
            <a:ext cx="3979694" cy="3683334"/>
          </a:xfrm>
          <a:prstGeom prst="rect">
            <a:avLst/>
          </a:prstGeom>
        </p:spPr>
      </p:pic>
      <p:sp>
        <p:nvSpPr>
          <p:cNvPr id="7" name="TextBox 6"/>
          <p:cNvSpPr txBox="1"/>
          <p:nvPr/>
        </p:nvSpPr>
        <p:spPr>
          <a:xfrm>
            <a:off x="694564" y="1731527"/>
            <a:ext cx="8449436" cy="369332"/>
          </a:xfrm>
          <a:prstGeom prst="rect">
            <a:avLst/>
          </a:prstGeom>
          <a:solidFill>
            <a:schemeClr val="bg1"/>
          </a:solidFill>
        </p:spPr>
        <p:txBody>
          <a:bodyPr wrap="none" rtlCol="0">
            <a:spAutoFit/>
          </a:bodyPr>
          <a:lstStyle/>
          <a:p>
            <a:r>
              <a:rPr lang="en-US" dirty="0" smtClean="0"/>
              <a:t>Color scale represents the range of temperatures within reserve (relative scale)</a:t>
            </a:r>
            <a:endParaRPr lang="en-US" dirty="0"/>
          </a:p>
        </p:txBody>
      </p:sp>
      <p:sp>
        <p:nvSpPr>
          <p:cNvPr id="8" name="TextBox 7"/>
          <p:cNvSpPr txBox="1"/>
          <p:nvPr/>
        </p:nvSpPr>
        <p:spPr>
          <a:xfrm rot="16200000">
            <a:off x="-2255875" y="4212263"/>
            <a:ext cx="4922141" cy="369332"/>
          </a:xfrm>
          <a:prstGeom prst="rect">
            <a:avLst/>
          </a:prstGeom>
          <a:noFill/>
        </p:spPr>
        <p:txBody>
          <a:bodyPr wrap="none" rtlCol="0">
            <a:spAutoFit/>
          </a:bodyPr>
          <a:lstStyle/>
          <a:p>
            <a:r>
              <a:rPr lang="en-US" dirty="0" smtClean="0"/>
              <a:t>Ackerly et al. 2010 Diversity and Distributions</a:t>
            </a:r>
            <a:endParaRPr lang="en-US" dirty="0"/>
          </a:p>
        </p:txBody>
      </p:sp>
      <p:sp>
        <p:nvSpPr>
          <p:cNvPr id="9" name="Title 1"/>
          <p:cNvSpPr txBox="1">
            <a:spLocks/>
          </p:cNvSpPr>
          <p:nvPr/>
        </p:nvSpPr>
        <p:spPr>
          <a:xfrm>
            <a:off x="918035" y="5792757"/>
            <a:ext cx="7768766" cy="979714"/>
          </a:xfrm>
          <a:prstGeom prst="rect">
            <a:avLst/>
          </a:prstGeom>
        </p:spPr>
        <p:txBody>
          <a:bodyPr vert="horz" lIns="91440" tIns="45720" rIns="91440" bIns="45720" rtlCol="0" anchor="ctr">
            <a:noAutofit/>
          </a:bodyPr>
          <a:lstStyle>
            <a:lvl1pPr algn="l" defTabSz="457200" rtl="0" eaLnBrk="1" latinLnBrk="0" hangingPunct="1">
              <a:spcBef>
                <a:spcPct val="0"/>
              </a:spcBef>
              <a:buNone/>
              <a:defRPr sz="4400" u="sng" kern="1200">
                <a:solidFill>
                  <a:schemeClr val="tx1"/>
                </a:solidFill>
                <a:latin typeface="+mj-lt"/>
                <a:ea typeface="+mj-ea"/>
                <a:cs typeface="+mj-cs"/>
              </a:defRPr>
            </a:lvl1pPr>
          </a:lstStyle>
          <a:p>
            <a:pPr algn="ctr"/>
            <a:r>
              <a:rPr lang="en-US" sz="2000" b="1" u="none" dirty="0" smtClean="0"/>
              <a:t>Other research shows that areas with greater physical diversity (elevation, climate, soils) also support greater biodiversity</a:t>
            </a:r>
            <a:endParaRPr lang="en-US" sz="2000" b="1" u="none" dirty="0"/>
          </a:p>
        </p:txBody>
      </p:sp>
      <p:sp>
        <p:nvSpPr>
          <p:cNvPr id="10"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3533611731"/>
      </p:ext>
    </p:extLst>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691808"/>
          </a:xfrm>
        </p:spPr>
        <p:txBody>
          <a:bodyPr>
            <a:noAutofit/>
          </a:bodyPr>
          <a:lstStyle/>
          <a:p>
            <a:pPr algn="ctr"/>
            <a:r>
              <a:rPr lang="en-US" sz="2800" u="none" dirty="0" smtClean="0"/>
              <a:t>In large and variable reserves, future temperatures will overlap with present, so at least some species will still find suitable conditions somewhere in the reserve</a:t>
            </a:r>
            <a:endParaRPr lang="en-US" sz="2800" u="none" dirty="0"/>
          </a:p>
        </p:txBody>
      </p:sp>
      <p:sp>
        <p:nvSpPr>
          <p:cNvPr id="4" name="Slide Number Placeholder 3"/>
          <p:cNvSpPr>
            <a:spLocks noGrp="1"/>
          </p:cNvSpPr>
          <p:nvPr>
            <p:ph type="sldNum" sz="quarter" idx="12"/>
          </p:nvPr>
        </p:nvSpPr>
        <p:spPr/>
        <p:txBody>
          <a:bodyPr/>
          <a:lstStyle/>
          <a:p>
            <a:fld id="{BEF27CDA-479E-C94F-9867-D045CA4A1D0E}" type="slidenum">
              <a:rPr lang="en-US" smtClean="0"/>
              <a:t>86</a:t>
            </a:fld>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186403" y="1691808"/>
            <a:ext cx="6707489" cy="5119279"/>
          </a:xfrm>
          <a:prstGeom prst="rect">
            <a:avLst/>
          </a:prstGeom>
        </p:spPr>
      </p:pic>
      <p:sp>
        <p:nvSpPr>
          <p:cNvPr id="7" name="TextBox 6"/>
          <p:cNvSpPr txBox="1"/>
          <p:nvPr/>
        </p:nvSpPr>
        <p:spPr>
          <a:xfrm rot="16200000">
            <a:off x="-2255875" y="4212263"/>
            <a:ext cx="4922141" cy="369332"/>
          </a:xfrm>
          <a:prstGeom prst="rect">
            <a:avLst/>
          </a:prstGeom>
          <a:noFill/>
        </p:spPr>
        <p:txBody>
          <a:bodyPr wrap="none" rtlCol="0">
            <a:spAutoFit/>
          </a:bodyPr>
          <a:lstStyle/>
          <a:p>
            <a:r>
              <a:rPr lang="en-US" dirty="0" smtClean="0"/>
              <a:t>Ackerly et al. 2010 Diversity and Distributions</a:t>
            </a:r>
            <a:endParaRPr lang="en-US" dirty="0"/>
          </a:p>
        </p:txBody>
      </p:sp>
      <p:sp>
        <p:nvSpPr>
          <p:cNvPr id="8" name="TextBox 7"/>
          <p:cNvSpPr txBox="1"/>
          <p:nvPr/>
        </p:nvSpPr>
        <p:spPr>
          <a:xfrm>
            <a:off x="1991507" y="6294423"/>
            <a:ext cx="5740424" cy="369332"/>
          </a:xfrm>
          <a:prstGeom prst="rect">
            <a:avLst/>
          </a:prstGeom>
          <a:solidFill>
            <a:schemeClr val="bg1"/>
          </a:solidFill>
        </p:spPr>
        <p:txBody>
          <a:bodyPr wrap="none" rtlCol="0">
            <a:spAutoFit/>
          </a:bodyPr>
          <a:lstStyle/>
          <a:p>
            <a:r>
              <a:rPr lang="en-US" dirty="0" smtClean="0"/>
              <a:t>Range of temperatures within reserve (relative scale)</a:t>
            </a:r>
            <a:endParaRPr lang="en-US" dirty="0"/>
          </a:p>
        </p:txBody>
      </p:sp>
      <p:sp>
        <p:nvSpPr>
          <p:cNvPr id="9" name="TextBox 8"/>
          <p:cNvSpPr txBox="1"/>
          <p:nvPr/>
        </p:nvSpPr>
        <p:spPr>
          <a:xfrm>
            <a:off x="7529082" y="4458961"/>
            <a:ext cx="1157718" cy="1197715"/>
          </a:xfrm>
          <a:prstGeom prst="rect">
            <a:avLst/>
          </a:prstGeom>
          <a:noFill/>
        </p:spPr>
        <p:txBody>
          <a:bodyPr wrap="square" rtlCol="0">
            <a:spAutoFit/>
          </a:bodyPr>
          <a:lstStyle/>
          <a:p>
            <a:r>
              <a:rPr lang="en-US" dirty="0" smtClean="0"/>
              <a:t>Larger and more variable parks</a:t>
            </a:r>
            <a:endParaRPr lang="en-US" dirty="0"/>
          </a:p>
        </p:txBody>
      </p:sp>
      <p:sp>
        <p:nvSpPr>
          <p:cNvPr id="10" name="TextBox 9"/>
          <p:cNvSpPr txBox="1"/>
          <p:nvPr/>
        </p:nvSpPr>
        <p:spPr>
          <a:xfrm>
            <a:off x="7600426" y="2461246"/>
            <a:ext cx="1157718" cy="1200329"/>
          </a:xfrm>
          <a:prstGeom prst="rect">
            <a:avLst/>
          </a:prstGeom>
          <a:noFill/>
        </p:spPr>
        <p:txBody>
          <a:bodyPr wrap="square" rtlCol="0">
            <a:spAutoFit/>
          </a:bodyPr>
          <a:lstStyle/>
          <a:p>
            <a:r>
              <a:rPr lang="en-US" dirty="0" smtClean="0"/>
              <a:t>Smaller and less variable parks</a:t>
            </a:r>
            <a:endParaRPr lang="en-US" dirty="0"/>
          </a:p>
        </p:txBody>
      </p:sp>
      <p:sp>
        <p:nvSpPr>
          <p:cNvPr id="5" name="TextBox 4"/>
          <p:cNvSpPr txBox="1"/>
          <p:nvPr/>
        </p:nvSpPr>
        <p:spPr>
          <a:xfrm>
            <a:off x="6008860" y="2097301"/>
            <a:ext cx="1511026" cy="307777"/>
          </a:xfrm>
          <a:prstGeom prst="rect">
            <a:avLst/>
          </a:prstGeom>
          <a:noFill/>
        </p:spPr>
        <p:txBody>
          <a:bodyPr wrap="none" rtlCol="0">
            <a:spAutoFit/>
          </a:bodyPr>
          <a:lstStyle/>
          <a:p>
            <a:r>
              <a:rPr lang="en-US" sz="1400" dirty="0" smtClean="0">
                <a:solidFill>
                  <a:srgbClr val="FF0000"/>
                </a:solidFill>
              </a:rPr>
              <a:t>y-axis is this gap</a:t>
            </a:r>
            <a:endParaRPr lang="en-US" sz="1400" dirty="0">
              <a:solidFill>
                <a:srgbClr val="FF0000"/>
              </a:solidFill>
            </a:endParaRPr>
          </a:p>
        </p:txBody>
      </p:sp>
      <p:cxnSp>
        <p:nvCxnSpPr>
          <p:cNvPr id="12" name="Straight Arrow Connector 11"/>
          <p:cNvCxnSpPr/>
          <p:nvPr/>
        </p:nvCxnSpPr>
        <p:spPr>
          <a:xfrm flipH="1">
            <a:off x="6189078" y="2405078"/>
            <a:ext cx="145356" cy="869471"/>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15" idx="1"/>
          </p:cNvCxnSpPr>
          <p:nvPr/>
        </p:nvCxnSpPr>
        <p:spPr>
          <a:xfrm flipH="1" flipV="1">
            <a:off x="4238257" y="5455032"/>
            <a:ext cx="251854" cy="15327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4490111" y="5454415"/>
            <a:ext cx="2232941" cy="307777"/>
          </a:xfrm>
          <a:prstGeom prst="rect">
            <a:avLst/>
          </a:prstGeom>
          <a:noFill/>
        </p:spPr>
        <p:txBody>
          <a:bodyPr wrap="none" rtlCol="0">
            <a:spAutoFit/>
          </a:bodyPr>
          <a:lstStyle/>
          <a:p>
            <a:r>
              <a:rPr lang="en-US" sz="1400" dirty="0" smtClean="0">
                <a:solidFill>
                  <a:srgbClr val="FF0000"/>
                </a:solidFill>
              </a:rPr>
              <a:t>negative values = overlap</a:t>
            </a:r>
            <a:endParaRPr lang="en-US" sz="1400" dirty="0">
              <a:solidFill>
                <a:srgbClr val="FF0000"/>
              </a:solidFill>
            </a:endParaRPr>
          </a:p>
        </p:txBody>
      </p:sp>
      <p:sp>
        <p:nvSpPr>
          <p:cNvPr id="14"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2116752773"/>
      </p:ext>
    </p:extLst>
  </p:cSld>
  <p:clrMapOvr>
    <a:masterClrMapping/>
  </p:clrMapOvr>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901" y="1605812"/>
            <a:ext cx="8229600" cy="2607836"/>
          </a:xfrm>
        </p:spPr>
        <p:txBody>
          <a:bodyPr>
            <a:normAutofit fontScale="90000"/>
          </a:bodyPr>
          <a:lstStyle/>
          <a:p>
            <a:pPr marL="742950" lvl="2" indent="-285750" algn="ctr"/>
            <a:r>
              <a:rPr lang="en-US" sz="3100" b="1" dirty="0" smtClean="0"/>
              <a:t>2. Connect the landscape</a:t>
            </a:r>
            <a:r>
              <a:rPr lang="en-US" sz="3100" dirty="0" smtClean="0"/>
              <a:t/>
            </a:r>
            <a:br>
              <a:rPr lang="en-US" sz="3100" dirty="0" smtClean="0"/>
            </a:br>
            <a:r>
              <a:rPr lang="en-US" sz="2400" dirty="0" smtClean="0"/>
              <a:t>Improve habitat connectivity and landscape permeability to allow plants and animals to move and </a:t>
            </a:r>
            <a:r>
              <a:rPr lang="en-US" sz="2400" b="1" dirty="0" smtClean="0"/>
              <a:t>maintain gene flow</a:t>
            </a:r>
            <a:br>
              <a:rPr lang="en-US" sz="2400" b="1" dirty="0" smtClean="0"/>
            </a:br>
            <a:r>
              <a:rPr lang="en-US" sz="2400" b="1" dirty="0"/>
              <a:t/>
            </a:r>
            <a:br>
              <a:rPr lang="en-US" sz="2400" b="1" dirty="0"/>
            </a:br>
            <a:r>
              <a:rPr lang="en-US" sz="2400" dirty="0" smtClean="0"/>
              <a:t>Conserve corridors that will allow species to migrate and </a:t>
            </a:r>
            <a:r>
              <a:rPr lang="en-US" sz="2400" b="1" dirty="0" smtClean="0"/>
              <a:t>respond to climate change</a:t>
            </a:r>
            <a:endParaRPr lang="en-US" sz="2400" b="1" dirty="0"/>
          </a:p>
        </p:txBody>
      </p:sp>
      <p:sp>
        <p:nvSpPr>
          <p:cNvPr id="4"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836721626"/>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US"/>
          </a:p>
        </p:txBody>
      </p:sp>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4572000" cy="6858000"/>
          </a:xfrm>
          <a:prstGeom prst="rect">
            <a:avLst/>
          </a:prstGeom>
        </p:spPr>
      </p:pic>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599946" y="147864"/>
            <a:ext cx="4544054" cy="3026802"/>
          </a:xfrm>
          <a:prstGeom prst="rect">
            <a:avLst/>
          </a:prstGeom>
        </p:spPr>
      </p:pic>
      <p:pic>
        <p:nvPicPr>
          <p:cNvPr id="13" name="Picture 1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599946" y="3261436"/>
            <a:ext cx="4846194" cy="3233154"/>
          </a:xfrm>
          <a:prstGeom prst="rect">
            <a:avLst/>
          </a:prstGeom>
        </p:spPr>
      </p:pic>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467834" y="4878013"/>
            <a:ext cx="1317591" cy="1979987"/>
          </a:xfrm>
          <a:prstGeom prst="rect">
            <a:avLst/>
          </a:prstGeom>
        </p:spPr>
      </p:pic>
    </p:spTree>
    <p:extLst>
      <p:ext uri="{BB962C8B-B14F-4D97-AF65-F5344CB8AC3E}">
        <p14:creationId xmlns:p14="http://schemas.microsoft.com/office/powerpoint/2010/main" val="2497868892"/>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63901" y="76200"/>
            <a:ext cx="8229600" cy="818479"/>
          </a:xfrm>
        </p:spPr>
        <p:txBody>
          <a:bodyPr>
            <a:normAutofit/>
          </a:bodyPr>
          <a:lstStyle/>
          <a:p>
            <a:pPr marL="742950" lvl="2" indent="-285750" algn="ctr"/>
            <a:r>
              <a:rPr lang="en-US" sz="3100" b="1" dirty="0" smtClean="0"/>
              <a:t>Essential Habitat Connectivity Project</a:t>
            </a:r>
            <a:endParaRPr lang="en-US" sz="2400" dirty="0"/>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10252" y="894679"/>
            <a:ext cx="3990947" cy="5179344"/>
          </a:xfrm>
          <a:prstGeom prst="rect">
            <a:avLst/>
          </a:prstGeom>
          <a:ln>
            <a:solidFill>
              <a:schemeClr val="tx1"/>
            </a:solidFill>
          </a:ln>
        </p:spPr>
      </p:pic>
      <p:sp>
        <p:nvSpPr>
          <p:cNvPr id="6" name="Rectangle 5"/>
          <p:cNvSpPr/>
          <p:nvPr/>
        </p:nvSpPr>
        <p:spPr>
          <a:xfrm>
            <a:off x="-1" y="6550223"/>
            <a:ext cx="8586593" cy="307777"/>
          </a:xfrm>
          <a:prstGeom prst="rect">
            <a:avLst/>
          </a:prstGeom>
        </p:spPr>
        <p:txBody>
          <a:bodyPr wrap="square">
            <a:spAutoFit/>
          </a:bodyPr>
          <a:lstStyle/>
          <a:p>
            <a:r>
              <a:rPr lang="en-US" sz="1400" dirty="0"/>
              <a:t>https://</a:t>
            </a:r>
            <a:r>
              <a:rPr lang="en-US" sz="1400" dirty="0" err="1"/>
              <a:t>www.environment.fhwa.dot.gov</a:t>
            </a:r>
            <a:r>
              <a:rPr lang="en-US" sz="1400" dirty="0"/>
              <a:t>/ecosystems/</a:t>
            </a:r>
            <a:r>
              <a:rPr lang="en-US" sz="1400" dirty="0" err="1"/>
              <a:t>eei</a:t>
            </a:r>
            <a:r>
              <a:rPr lang="en-US" sz="1400" dirty="0"/>
              <a:t>/11ca_1.asp</a:t>
            </a:r>
          </a:p>
        </p:txBody>
      </p:sp>
      <p:cxnSp>
        <p:nvCxnSpPr>
          <p:cNvPr id="16" name="Straight Connector 15"/>
          <p:cNvCxnSpPr/>
          <p:nvPr/>
        </p:nvCxnSpPr>
        <p:spPr>
          <a:xfrm flipV="1">
            <a:off x="1125637" y="1111133"/>
            <a:ext cx="3461624" cy="155847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sp>
        <p:nvSpPr>
          <p:cNvPr id="17" name="Rectangle 16"/>
          <p:cNvSpPr/>
          <p:nvPr/>
        </p:nvSpPr>
        <p:spPr>
          <a:xfrm>
            <a:off x="1125637" y="2669606"/>
            <a:ext cx="1789475" cy="2337708"/>
          </a:xfrm>
          <a:prstGeom prst="rect">
            <a:avLst/>
          </a:prstGeom>
          <a:no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1125637" y="5007314"/>
            <a:ext cx="3461624" cy="154290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915112" y="5007314"/>
            <a:ext cx="5671480" cy="1542909"/>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V="1">
            <a:off x="2915112" y="1111133"/>
            <a:ext cx="5671480" cy="1558473"/>
          </a:xfrm>
          <a:prstGeom prst="line">
            <a:avLst/>
          </a:prstGeom>
          <a:ln>
            <a:solidFill>
              <a:srgbClr val="000000"/>
            </a:solidFill>
          </a:ln>
        </p:spPr>
        <p:style>
          <a:lnRef idx="2">
            <a:schemeClr val="accent1"/>
          </a:lnRef>
          <a:fillRef idx="0">
            <a:schemeClr val="accent1"/>
          </a:fillRef>
          <a:effectRef idx="1">
            <a:schemeClr val="accent1"/>
          </a:effectRef>
          <a:fontRef idx="minor">
            <a:schemeClr val="tx1"/>
          </a:fontRef>
        </p:style>
      </p:cxnSp>
      <p:pic>
        <p:nvPicPr>
          <p:cNvPr id="7" name="Picture 6"/>
          <p:cNvPicPr>
            <a:picLocks noChangeAspect="1"/>
          </p:cNvPicPr>
          <p:nvPr/>
        </p:nvPicPr>
        <p:blipFill>
          <a:blip r:embed="rId3"/>
          <a:stretch>
            <a:fillRect/>
          </a:stretch>
        </p:blipFill>
        <p:spPr>
          <a:xfrm>
            <a:off x="4587261" y="1111133"/>
            <a:ext cx="3999331" cy="5439090"/>
          </a:xfrm>
          <a:prstGeom prst="rect">
            <a:avLst/>
          </a:prstGeom>
          <a:ln>
            <a:solidFill>
              <a:schemeClr val="tx1"/>
            </a:solidFill>
          </a:ln>
        </p:spPr>
      </p:pic>
    </p:spTree>
    <p:extLst>
      <p:ext uri="{BB962C8B-B14F-4D97-AF65-F5344CB8AC3E}">
        <p14:creationId xmlns:p14="http://schemas.microsoft.com/office/powerpoint/2010/main" val="3410364333"/>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4094"/>
            <a:ext cx="8229600" cy="1054174"/>
          </a:xfrm>
        </p:spPr>
        <p:txBody>
          <a:bodyPr>
            <a:normAutofit/>
          </a:bodyPr>
          <a:lstStyle/>
          <a:p>
            <a:r>
              <a:rPr lang="en-US" dirty="0" smtClean="0"/>
              <a:t>Water balance</a:t>
            </a:r>
            <a:endParaRPr lang="en-US" dirty="0"/>
          </a:p>
        </p:txBody>
      </p:sp>
      <p:sp>
        <p:nvSpPr>
          <p:cNvPr id="3" name="Content Placeholder 2"/>
          <p:cNvSpPr>
            <a:spLocks noGrp="1"/>
          </p:cNvSpPr>
          <p:nvPr>
            <p:ph idx="1"/>
          </p:nvPr>
        </p:nvSpPr>
        <p:spPr>
          <a:xfrm>
            <a:off x="457199" y="938398"/>
            <a:ext cx="8475743" cy="4525963"/>
          </a:xfrm>
        </p:spPr>
        <p:txBody>
          <a:bodyPr>
            <a:normAutofit/>
          </a:bodyPr>
          <a:lstStyle/>
          <a:p>
            <a:r>
              <a:rPr lang="en-US" sz="2400" u="sng" dirty="0" smtClean="0"/>
              <a:t>Evapotranspiration</a:t>
            </a:r>
            <a:r>
              <a:rPr lang="en-US" sz="2400" dirty="0"/>
              <a:t>: water lost to atmosphere through evaporation from surface or transpiration via stomata</a:t>
            </a:r>
          </a:p>
          <a:p>
            <a:r>
              <a:rPr lang="en-US" sz="2400" u="sng" dirty="0"/>
              <a:t>Potential evapotranspiration </a:t>
            </a:r>
            <a:r>
              <a:rPr lang="en-US" sz="2400" dirty="0"/>
              <a:t>(PET) is the amount of water that could be evaporated or transpired, if it was available (expressed in mm per month or year)</a:t>
            </a:r>
          </a:p>
          <a:p>
            <a:endParaRPr lang="en-US" sz="2400" dirty="0"/>
          </a:p>
        </p:txBody>
      </p:sp>
      <p:sp>
        <p:nvSpPr>
          <p:cNvPr id="4" name="Date Placeholder 3"/>
          <p:cNvSpPr>
            <a:spLocks noGrp="1"/>
          </p:cNvSpPr>
          <p:nvPr>
            <p:ph type="dt" sz="half" idx="10"/>
          </p:nvPr>
        </p:nvSpPr>
        <p:spPr/>
        <p:txBody>
          <a:bodyPr/>
          <a:lstStyle/>
          <a:p>
            <a:r>
              <a:rPr lang="en-US" dirty="0" smtClean="0"/>
              <a:t>3/28/16</a:t>
            </a:r>
            <a:endParaRPr lang="en-US" dirty="0"/>
          </a:p>
        </p:txBody>
      </p:sp>
      <p:sp>
        <p:nvSpPr>
          <p:cNvPr id="5" name="Slide Number Placeholder 4"/>
          <p:cNvSpPr>
            <a:spLocks noGrp="1"/>
          </p:cNvSpPr>
          <p:nvPr>
            <p:ph type="sldNum" sz="quarter" idx="12"/>
          </p:nvPr>
        </p:nvSpPr>
        <p:spPr/>
        <p:txBody>
          <a:bodyPr/>
          <a:lstStyle/>
          <a:p>
            <a:fld id="{BEF27CDA-479E-C94F-9867-D045CA4A1D0E}" type="slidenum">
              <a:rPr lang="en-US" smtClean="0"/>
              <a:t>9</a:t>
            </a:fld>
            <a:endParaRPr lang="en-US"/>
          </a:p>
        </p:txBody>
      </p:sp>
      <p:pic>
        <p:nvPicPr>
          <p:cNvPr id="6" name="Picture 5" descr="wb2-ppt-pet.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524000" y="3048000"/>
            <a:ext cx="6096000" cy="3810000"/>
          </a:xfrm>
          <a:prstGeom prst="rect">
            <a:avLst/>
          </a:prstGeom>
        </p:spPr>
      </p:pic>
      <p:sp>
        <p:nvSpPr>
          <p:cNvPr id="10" name="TextBox 9"/>
          <p:cNvSpPr txBox="1"/>
          <p:nvPr/>
        </p:nvSpPr>
        <p:spPr>
          <a:xfrm>
            <a:off x="4411362" y="4011624"/>
            <a:ext cx="595035" cy="369332"/>
          </a:xfrm>
          <a:prstGeom prst="rect">
            <a:avLst/>
          </a:prstGeom>
          <a:noFill/>
        </p:spPr>
        <p:txBody>
          <a:bodyPr wrap="none" rtlCol="0">
            <a:spAutoFit/>
          </a:bodyPr>
          <a:lstStyle/>
          <a:p>
            <a:r>
              <a:rPr lang="en-US" b="1" dirty="0" smtClean="0">
                <a:solidFill>
                  <a:srgbClr val="FF0000"/>
                </a:solidFill>
              </a:rPr>
              <a:t>PET</a:t>
            </a:r>
            <a:endParaRPr lang="en-US" b="1" dirty="0">
              <a:solidFill>
                <a:srgbClr val="FF0000"/>
              </a:solidFill>
            </a:endParaRPr>
          </a:p>
        </p:txBody>
      </p:sp>
    </p:spTree>
    <p:extLst>
      <p:ext uri="{BB962C8B-B14F-4D97-AF65-F5344CB8AC3E}">
        <p14:creationId xmlns:p14="http://schemas.microsoft.com/office/powerpoint/2010/main" val="3887244948"/>
      </p:ext>
    </p:extLst>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magnesium:Users:morgangray:Dropbox:Projects:Mayacamas climate change:Write up:Revised figures 18Dec2013:Slide2.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bwMode="auto">
          <a:xfrm>
            <a:off x="926706" y="1552589"/>
            <a:ext cx="3994349" cy="5175129"/>
          </a:xfrm>
          <a:prstGeom prst="rect">
            <a:avLst/>
          </a:prstGeom>
          <a:noFill/>
          <a:ln>
            <a:noFill/>
          </a:ln>
        </p:spPr>
      </p:pic>
      <p:sp>
        <p:nvSpPr>
          <p:cNvPr id="17" name="TextBox 16"/>
          <p:cNvSpPr txBox="1"/>
          <p:nvPr/>
        </p:nvSpPr>
        <p:spPr>
          <a:xfrm>
            <a:off x="6542877" y="6550223"/>
            <a:ext cx="2150624" cy="307777"/>
          </a:xfrm>
          <a:prstGeom prst="rect">
            <a:avLst/>
          </a:prstGeom>
          <a:noFill/>
        </p:spPr>
        <p:txBody>
          <a:bodyPr wrap="none" rtlCol="0">
            <a:spAutoFit/>
          </a:bodyPr>
          <a:lstStyle/>
          <a:p>
            <a:r>
              <a:rPr lang="en-US" sz="1400" dirty="0" err="1" smtClean="0"/>
              <a:t>Merenlender</a:t>
            </a:r>
            <a:r>
              <a:rPr lang="en-US" sz="1400" dirty="0" smtClean="0"/>
              <a:t> et al. in prep.</a:t>
            </a:r>
            <a:endParaRPr lang="en-US" sz="1400" dirty="0"/>
          </a:p>
        </p:txBody>
      </p:sp>
      <p:sp>
        <p:nvSpPr>
          <p:cNvPr id="4" name="Title 3"/>
          <p:cNvSpPr>
            <a:spLocks noGrp="1"/>
          </p:cNvSpPr>
          <p:nvPr>
            <p:ph type="title"/>
          </p:nvPr>
        </p:nvSpPr>
        <p:spPr/>
        <p:txBody>
          <a:bodyPr>
            <a:noAutofit/>
          </a:bodyPr>
          <a:lstStyle/>
          <a:p>
            <a:r>
              <a:rPr lang="en-US" sz="3200" dirty="0" smtClean="0"/>
              <a:t>Climate connectivity – e.g., connect warm areas to cool ones to allow species to migrate</a:t>
            </a:r>
            <a:endParaRPr lang="en-US" sz="3200" dirty="0"/>
          </a:p>
        </p:txBody>
      </p:sp>
      <p:sp>
        <p:nvSpPr>
          <p:cNvPr id="19" name="TextBox 18"/>
          <p:cNvSpPr txBox="1"/>
          <p:nvPr/>
        </p:nvSpPr>
        <p:spPr>
          <a:xfrm>
            <a:off x="4921056" y="1883537"/>
            <a:ext cx="3968594" cy="3416320"/>
          </a:xfrm>
          <a:prstGeom prst="rect">
            <a:avLst/>
          </a:prstGeom>
          <a:noFill/>
        </p:spPr>
        <p:txBody>
          <a:bodyPr wrap="square" rtlCol="0">
            <a:spAutoFit/>
          </a:bodyPr>
          <a:lstStyle/>
          <a:p>
            <a:pPr algn="ctr"/>
            <a:r>
              <a:rPr lang="en-US" sz="2400" dirty="0" smtClean="0"/>
              <a:t>Colors show difference (°C) in summer temperatures between areas connected by each corridor</a:t>
            </a:r>
          </a:p>
          <a:p>
            <a:pPr algn="ctr"/>
            <a:endParaRPr lang="en-US" sz="2400" dirty="0"/>
          </a:p>
          <a:p>
            <a:pPr algn="ctr"/>
            <a:r>
              <a:rPr lang="en-US" sz="2400" dirty="0"/>
              <a:t>C</a:t>
            </a:r>
            <a:r>
              <a:rPr lang="en-US" sz="2400" dirty="0" smtClean="0"/>
              <a:t>orridors create larger, climatically </a:t>
            </a:r>
            <a:r>
              <a:rPr lang="en-US" sz="2400" dirty="0" err="1" smtClean="0"/>
              <a:t>heterogenous</a:t>
            </a:r>
            <a:r>
              <a:rPr lang="en-US" sz="2400" dirty="0" smtClean="0"/>
              <a:t> reserves once they are protected</a:t>
            </a:r>
            <a:endParaRPr lang="en-US" sz="2400" dirty="0"/>
          </a:p>
        </p:txBody>
      </p:sp>
      <p:sp>
        <p:nvSpPr>
          <p:cNvPr id="5" name="TextBox 4"/>
          <p:cNvSpPr txBox="1"/>
          <p:nvPr/>
        </p:nvSpPr>
        <p:spPr>
          <a:xfrm>
            <a:off x="3102718" y="2252869"/>
            <a:ext cx="1198503" cy="369332"/>
          </a:xfrm>
          <a:prstGeom prst="rect">
            <a:avLst/>
          </a:prstGeom>
          <a:noFill/>
        </p:spPr>
        <p:txBody>
          <a:bodyPr wrap="none" rtlCol="0">
            <a:spAutoFit/>
          </a:bodyPr>
          <a:lstStyle/>
          <a:p>
            <a:r>
              <a:rPr lang="en-US" dirty="0" smtClean="0"/>
              <a:t>North Bay</a:t>
            </a:r>
            <a:endParaRPr lang="en-US" dirty="0"/>
          </a:p>
        </p:txBody>
      </p:sp>
    </p:spTree>
    <p:extLst>
      <p:ext uri="{BB962C8B-B14F-4D97-AF65-F5344CB8AC3E}">
        <p14:creationId xmlns:p14="http://schemas.microsoft.com/office/powerpoint/2010/main" val="4249515274"/>
      </p:ext>
    </p:extLst>
  </p:cSld>
  <p:clrMapOvr>
    <a:masterClrMapping/>
  </p:clrMapOvr>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5165"/>
            <a:ext cx="9144000" cy="11295465"/>
          </a:xfrm>
          <a:prstGeom prst="rect">
            <a:avLst/>
          </a:prstGeom>
        </p:spPr>
      </p:pic>
      <p:sp>
        <p:nvSpPr>
          <p:cNvPr id="2" name="TextBox 1"/>
          <p:cNvSpPr txBox="1"/>
          <p:nvPr/>
        </p:nvSpPr>
        <p:spPr>
          <a:xfrm>
            <a:off x="874889" y="6419334"/>
            <a:ext cx="1940278" cy="369332"/>
          </a:xfrm>
          <a:prstGeom prst="rect">
            <a:avLst/>
          </a:prstGeom>
          <a:noFill/>
          <a:ln>
            <a:solidFill>
              <a:srgbClr val="FF0000"/>
            </a:solidFill>
          </a:ln>
        </p:spPr>
        <p:txBody>
          <a:bodyPr wrap="square" rtlCol="0">
            <a:spAutoFit/>
          </a:bodyPr>
          <a:lstStyle/>
          <a:p>
            <a:r>
              <a:rPr lang="en-US" dirty="0" err="1"/>
              <a:t>b</a:t>
            </a:r>
            <a:r>
              <a:rPr lang="en-US" dirty="0" err="1" smtClean="0"/>
              <a:t>ayarealands.org</a:t>
            </a:r>
            <a:endParaRPr lang="en-US" dirty="0"/>
          </a:p>
        </p:txBody>
      </p:sp>
    </p:spTree>
    <p:extLst>
      <p:ext uri="{BB962C8B-B14F-4D97-AF65-F5344CB8AC3E}">
        <p14:creationId xmlns:p14="http://schemas.microsoft.com/office/powerpoint/2010/main" val="68567000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285750" indent="-285750"/>
            <a:r>
              <a:rPr lang="en-US" sz="3200" b="1" dirty="0" smtClean="0"/>
              <a:t>3. Which species should receive renewed focus?</a:t>
            </a:r>
            <a:endParaRPr lang="en-US" sz="3200" b="1" dirty="0"/>
          </a:p>
        </p:txBody>
      </p:sp>
      <p:pic>
        <p:nvPicPr>
          <p:cNvPr id="17" name="Picture 16" descr="Polar-Bear_solent1__996878a.jpg"/>
          <p:cNvPicPr>
            <a:picLocks noChangeAspect="1"/>
          </p:cNvPicPr>
          <p:nvPr/>
        </p:nvPicPr>
        <p:blipFill>
          <a:blip r:embed="rId2"/>
          <a:stretch>
            <a:fillRect/>
          </a:stretch>
        </p:blipFill>
        <p:spPr>
          <a:xfrm>
            <a:off x="241300" y="1716222"/>
            <a:ext cx="8661400" cy="5080000"/>
          </a:xfrm>
          <a:prstGeom prst="rect">
            <a:avLst/>
          </a:prstGeom>
        </p:spPr>
      </p:pic>
      <p:sp>
        <p:nvSpPr>
          <p:cNvPr id="4" name="TextBox 3"/>
          <p:cNvSpPr txBox="1"/>
          <p:nvPr/>
        </p:nvSpPr>
        <p:spPr>
          <a:xfrm>
            <a:off x="311275" y="1774132"/>
            <a:ext cx="7999515" cy="830997"/>
          </a:xfrm>
          <a:prstGeom prst="rect">
            <a:avLst/>
          </a:prstGeom>
          <a:noFill/>
        </p:spPr>
        <p:txBody>
          <a:bodyPr wrap="square" rtlCol="0">
            <a:spAutoFit/>
          </a:bodyPr>
          <a:lstStyle/>
          <a:p>
            <a:r>
              <a:rPr lang="en-US" sz="2400" dirty="0" smtClean="0"/>
              <a:t>Conventional thinking focuses on endangered species, esp. those most threatened by climate change</a:t>
            </a:r>
            <a:endParaRPr lang="en-US" sz="2400" dirty="0"/>
          </a:p>
        </p:txBody>
      </p:sp>
      <p:sp>
        <p:nvSpPr>
          <p:cNvPr id="5"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Tree>
    <p:extLst>
      <p:ext uri="{BB962C8B-B14F-4D97-AF65-F5344CB8AC3E}">
        <p14:creationId xmlns:p14="http://schemas.microsoft.com/office/powerpoint/2010/main" val="578015021"/>
      </p:ext>
    </p:extLst>
  </p:cSld>
  <p:clrMapOvr>
    <a:masterClrMapping/>
  </p:clrMapOvr>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44451"/>
            <a:ext cx="9313516" cy="6213549"/>
          </a:xfrm>
          <a:prstGeom prst="rect">
            <a:avLst/>
          </a:prstGeom>
        </p:spPr>
      </p:pic>
      <p:sp>
        <p:nvSpPr>
          <p:cNvPr id="16" name="TextBox 15"/>
          <p:cNvSpPr txBox="1"/>
          <p:nvPr/>
        </p:nvSpPr>
        <p:spPr>
          <a:xfrm>
            <a:off x="1" y="0"/>
            <a:ext cx="9143999" cy="400110"/>
          </a:xfrm>
          <a:prstGeom prst="rect">
            <a:avLst/>
          </a:prstGeom>
          <a:solidFill>
            <a:srgbClr val="FFFFFF"/>
          </a:solidFill>
        </p:spPr>
        <p:txBody>
          <a:bodyPr wrap="square" rtlCol="0">
            <a:spAutoFit/>
          </a:bodyPr>
          <a:lstStyle/>
          <a:p>
            <a:r>
              <a:rPr lang="en-US" sz="2000" b="1" dirty="0" smtClean="0"/>
              <a:t>3. Conserve </a:t>
            </a:r>
            <a:r>
              <a:rPr lang="en-US" sz="2000" b="1" dirty="0"/>
              <a:t>plants and animals adapted to a warmer and drier </a:t>
            </a:r>
            <a:r>
              <a:rPr lang="en-US" sz="2000" b="1" dirty="0" smtClean="0"/>
              <a:t>climate</a:t>
            </a:r>
            <a:endParaRPr lang="en-US" sz="2000" b="1" dirty="0"/>
          </a:p>
        </p:txBody>
      </p:sp>
      <p:pic>
        <p:nvPicPr>
          <p:cNvPr id="7" name="Picture 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 y="4104703"/>
            <a:ext cx="2044955" cy="2697688"/>
          </a:xfrm>
          <a:prstGeom prst="rect">
            <a:avLst/>
          </a:prstGeom>
          <a:ln w="57150" cmpd="sng">
            <a:solidFill>
              <a:schemeClr val="bg1"/>
            </a:solidFill>
          </a:ln>
        </p:spPr>
      </p:pic>
      <p:sp>
        <p:nvSpPr>
          <p:cNvPr id="8" name="TextBox 7"/>
          <p:cNvSpPr txBox="1"/>
          <p:nvPr/>
        </p:nvSpPr>
        <p:spPr>
          <a:xfrm>
            <a:off x="100454" y="4448820"/>
            <a:ext cx="1635964" cy="646331"/>
          </a:xfrm>
          <a:prstGeom prst="rect">
            <a:avLst/>
          </a:prstGeom>
          <a:noFill/>
        </p:spPr>
        <p:txBody>
          <a:bodyPr wrap="square" rtlCol="0">
            <a:spAutoFit/>
          </a:bodyPr>
          <a:lstStyle/>
          <a:p>
            <a:r>
              <a:rPr lang="en-US" b="1" dirty="0" smtClean="0">
                <a:solidFill>
                  <a:srgbClr val="FFFFFF"/>
                </a:solidFill>
              </a:rPr>
              <a:t>Pepperwood Preserve</a:t>
            </a:r>
            <a:endParaRPr lang="en-US" b="1" dirty="0">
              <a:solidFill>
                <a:srgbClr val="FFFFFF"/>
              </a:solidFill>
            </a:endParaRPr>
          </a:p>
        </p:txBody>
      </p:sp>
      <p:grpSp>
        <p:nvGrpSpPr>
          <p:cNvPr id="11" name="Group 10"/>
          <p:cNvGrpSpPr/>
          <p:nvPr/>
        </p:nvGrpSpPr>
        <p:grpSpPr>
          <a:xfrm>
            <a:off x="1463758" y="2343014"/>
            <a:ext cx="3716723" cy="2132736"/>
            <a:chOff x="1463758" y="2343014"/>
            <a:chExt cx="3716723" cy="2132736"/>
          </a:xfrm>
        </p:grpSpPr>
        <p:sp>
          <p:nvSpPr>
            <p:cNvPr id="9" name="Oval 8"/>
            <p:cNvSpPr/>
            <p:nvPr/>
          </p:nvSpPr>
          <p:spPr>
            <a:xfrm>
              <a:off x="1463758" y="2690819"/>
              <a:ext cx="3580465" cy="774956"/>
            </a:xfrm>
            <a:prstGeom prst="ellipse">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Oval 20"/>
            <p:cNvSpPr/>
            <p:nvPr/>
          </p:nvSpPr>
          <p:spPr>
            <a:xfrm>
              <a:off x="1463758" y="3329747"/>
              <a:ext cx="3580465" cy="774956"/>
            </a:xfrm>
            <a:prstGeom prst="ellipse">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1600087" y="2343014"/>
              <a:ext cx="2086103" cy="369332"/>
            </a:xfrm>
            <a:prstGeom prst="rect">
              <a:avLst/>
            </a:prstGeom>
            <a:noFill/>
          </p:spPr>
          <p:txBody>
            <a:bodyPr wrap="none" rtlCol="0">
              <a:spAutoFit/>
            </a:bodyPr>
            <a:lstStyle/>
            <a:p>
              <a:r>
                <a:rPr lang="en-US" dirty="0" smtClean="0">
                  <a:solidFill>
                    <a:srgbClr val="FFFFFF"/>
                  </a:solidFill>
                </a:rPr>
                <a:t>North-facing slope</a:t>
              </a:r>
              <a:endParaRPr lang="en-US" dirty="0">
                <a:solidFill>
                  <a:srgbClr val="FFFFFF"/>
                </a:solidFill>
              </a:endParaRPr>
            </a:p>
          </p:txBody>
        </p:sp>
        <p:sp>
          <p:nvSpPr>
            <p:cNvPr id="23" name="TextBox 22"/>
            <p:cNvSpPr txBox="1"/>
            <p:nvPr/>
          </p:nvSpPr>
          <p:spPr>
            <a:xfrm>
              <a:off x="3094265" y="4106418"/>
              <a:ext cx="2086216" cy="369332"/>
            </a:xfrm>
            <a:prstGeom prst="rect">
              <a:avLst/>
            </a:prstGeom>
            <a:noFill/>
          </p:spPr>
          <p:txBody>
            <a:bodyPr wrap="none" rtlCol="0">
              <a:spAutoFit/>
            </a:bodyPr>
            <a:lstStyle/>
            <a:p>
              <a:r>
                <a:rPr lang="en-US" dirty="0" smtClean="0">
                  <a:solidFill>
                    <a:srgbClr val="FFFFFF"/>
                  </a:solidFill>
                </a:rPr>
                <a:t>South-facing slope</a:t>
              </a:r>
              <a:endParaRPr lang="en-US" dirty="0">
                <a:solidFill>
                  <a:srgbClr val="FFFFFF"/>
                </a:solidFill>
              </a:endParaRPr>
            </a:p>
          </p:txBody>
        </p:sp>
      </p:grpSp>
    </p:spTree>
    <p:extLst>
      <p:ext uri="{BB962C8B-B14F-4D97-AF65-F5344CB8AC3E}">
        <p14:creationId xmlns:p14="http://schemas.microsoft.com/office/powerpoint/2010/main" val="19412991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095322" y="140331"/>
            <a:ext cx="1899453" cy="369332"/>
          </a:xfrm>
          <a:prstGeom prst="rect">
            <a:avLst/>
          </a:prstGeom>
          <a:noFill/>
        </p:spPr>
        <p:txBody>
          <a:bodyPr wrap="none" rtlCol="0">
            <a:spAutoFit/>
          </a:bodyPr>
          <a:lstStyle/>
          <a:p>
            <a:r>
              <a:rPr lang="en-US" dirty="0" smtClean="0"/>
              <a:t>Native chaparral</a:t>
            </a:r>
            <a:endParaRPr lang="en-US" dirty="0"/>
          </a:p>
        </p:txBody>
      </p:sp>
      <p:sp>
        <p:nvSpPr>
          <p:cNvPr id="18" name="TextBox 17"/>
          <p:cNvSpPr txBox="1"/>
          <p:nvPr/>
        </p:nvSpPr>
        <p:spPr>
          <a:xfrm>
            <a:off x="6657247" y="6536809"/>
            <a:ext cx="2561518" cy="369332"/>
          </a:xfrm>
          <a:prstGeom prst="rect">
            <a:avLst/>
          </a:prstGeom>
          <a:noFill/>
        </p:spPr>
        <p:txBody>
          <a:bodyPr wrap="none" rtlCol="0">
            <a:spAutoFit/>
          </a:bodyPr>
          <a:lstStyle/>
          <a:p>
            <a:r>
              <a:rPr lang="en-US" dirty="0" smtClean="0"/>
              <a:t>Invasive </a:t>
            </a:r>
            <a:r>
              <a:rPr lang="en-US" dirty="0" err="1" smtClean="0"/>
              <a:t>french</a:t>
            </a:r>
            <a:r>
              <a:rPr lang="en-US" dirty="0" smtClean="0"/>
              <a:t> broom</a:t>
            </a:r>
            <a:endParaRPr lang="en-US" dirty="0"/>
          </a:p>
        </p:txBody>
      </p:sp>
      <p:sp>
        <p:nvSpPr>
          <p:cNvPr id="6" name="Curved Up Arrow 5"/>
          <p:cNvSpPr>
            <a:spLocks noChangeArrowheads="1"/>
          </p:cNvSpPr>
          <p:nvPr/>
        </p:nvSpPr>
        <p:spPr bwMode="auto">
          <a:xfrm>
            <a:off x="109330" y="5416261"/>
            <a:ext cx="2057400" cy="940089"/>
          </a:xfrm>
          <a:prstGeom prst="curvedUpArrow">
            <a:avLst>
              <a:gd name="adj1" fmla="val 25000"/>
              <a:gd name="adj2" fmla="val 50000"/>
              <a:gd name="adj3" fmla="val 25000"/>
            </a:avLst>
          </a:prstGeom>
          <a:solidFill>
            <a:schemeClr val="accent1"/>
          </a:solidFill>
          <a:ln w="9525">
            <a:solidFill>
              <a:schemeClr val="tx1"/>
            </a:solidFill>
            <a:round/>
            <a:headEnd/>
            <a:tailEnd/>
          </a:ln>
        </p:spPr>
        <p:txBody>
          <a:bodyPr/>
          <a:lstStyle/>
          <a:p>
            <a:pPr defTabSz="914400" eaLnBrk="0" hangingPunct="0"/>
            <a:endParaRPr lang="en-US" sz="2400"/>
          </a:p>
        </p:txBody>
      </p:sp>
      <p:pic>
        <p:nvPicPr>
          <p:cNvPr id="51202" name="Picture 10" descr="P1110707.jpg"/>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76200" y="242923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3" name="Right Arrow 7"/>
          <p:cNvSpPr>
            <a:spLocks noChangeArrowheads="1"/>
          </p:cNvSpPr>
          <p:nvPr/>
        </p:nvSpPr>
        <p:spPr bwMode="auto">
          <a:xfrm rot="20087176">
            <a:off x="4191000" y="2164208"/>
            <a:ext cx="838315" cy="533400"/>
          </a:xfrm>
          <a:prstGeom prst="rightArrow">
            <a:avLst>
              <a:gd name="adj1" fmla="val 50000"/>
              <a:gd name="adj2" fmla="val 50002"/>
            </a:avLst>
          </a:prstGeom>
          <a:solidFill>
            <a:schemeClr val="accent1"/>
          </a:solidFill>
          <a:ln w="9525">
            <a:solidFill>
              <a:schemeClr val="tx1"/>
            </a:solidFill>
            <a:round/>
            <a:headEnd/>
            <a:tailEnd/>
          </a:ln>
        </p:spPr>
        <p:txBody>
          <a:bodyPr/>
          <a:lstStyle/>
          <a:p>
            <a:pPr defTabSz="914400" eaLnBrk="0" hangingPunct="0"/>
            <a:endParaRPr lang="en-US" sz="2400"/>
          </a:p>
        </p:txBody>
      </p:sp>
      <p:pic>
        <p:nvPicPr>
          <p:cNvPr id="51214" name="Picture 11" descr="P1110710.jpg"/>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031831" y="509663"/>
            <a:ext cx="3962944"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22"/>
          <p:cNvGrpSpPr>
            <a:grpSpLocks/>
          </p:cNvGrpSpPr>
          <p:nvPr/>
        </p:nvGrpSpPr>
        <p:grpSpPr bwMode="auto">
          <a:xfrm>
            <a:off x="4187825" y="2917005"/>
            <a:ext cx="4803775" cy="3642256"/>
            <a:chOff x="4188483" y="3141156"/>
            <a:chExt cx="4803117" cy="3642876"/>
          </a:xfrm>
        </p:grpSpPr>
        <p:grpSp>
          <p:nvGrpSpPr>
            <p:cNvPr id="51207" name="Group 20"/>
            <p:cNvGrpSpPr>
              <a:grpSpLocks/>
            </p:cNvGrpSpPr>
            <p:nvPr/>
          </p:nvGrpSpPr>
          <p:grpSpPr bwMode="auto">
            <a:xfrm>
              <a:off x="4188483" y="3810000"/>
              <a:ext cx="4803117" cy="2974032"/>
              <a:chOff x="4188483" y="3810000"/>
              <a:chExt cx="4803117" cy="2974032"/>
            </a:xfrm>
          </p:grpSpPr>
          <p:sp>
            <p:nvSpPr>
              <p:cNvPr id="51209" name="Right Arrow 8"/>
              <p:cNvSpPr>
                <a:spLocks noChangeArrowheads="1"/>
              </p:cNvSpPr>
              <p:nvPr/>
            </p:nvSpPr>
            <p:spPr bwMode="auto">
              <a:xfrm rot="1512824" flipV="1">
                <a:off x="4188483" y="4191725"/>
                <a:ext cx="838200" cy="533400"/>
              </a:xfrm>
              <a:prstGeom prst="rightArrow">
                <a:avLst>
                  <a:gd name="adj1" fmla="val 50000"/>
                  <a:gd name="adj2" fmla="val 50002"/>
                </a:avLst>
              </a:prstGeom>
              <a:solidFill>
                <a:schemeClr val="accent1"/>
              </a:solidFill>
              <a:ln w="9525">
                <a:solidFill>
                  <a:schemeClr val="tx1"/>
                </a:solidFill>
                <a:round/>
                <a:headEnd/>
                <a:tailEnd/>
              </a:ln>
            </p:spPr>
            <p:txBody>
              <a:bodyPr/>
              <a:lstStyle/>
              <a:p>
                <a:pPr defTabSz="914400" eaLnBrk="0" hangingPunct="0"/>
                <a:endParaRPr lang="en-US" sz="2400"/>
              </a:p>
            </p:txBody>
          </p:sp>
          <p:grpSp>
            <p:nvGrpSpPr>
              <p:cNvPr id="51210" name="Group 19"/>
              <p:cNvGrpSpPr>
                <a:grpSpLocks/>
              </p:cNvGrpSpPr>
              <p:nvPr/>
            </p:nvGrpSpPr>
            <p:grpSpPr bwMode="auto">
              <a:xfrm>
                <a:off x="5029200" y="3810000"/>
                <a:ext cx="3962400" cy="2974032"/>
                <a:chOff x="5029200" y="3810000"/>
                <a:chExt cx="3962400" cy="2974032"/>
              </a:xfrm>
            </p:grpSpPr>
            <p:pic>
              <p:nvPicPr>
                <p:cNvPr id="51211" name="Picture 17" descr="scotchbroom.jpg"/>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29200" y="3810000"/>
                  <a:ext cx="3962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12" name="TextBox 18"/>
                <p:cNvSpPr txBox="1">
                  <a:spLocks noChangeArrowheads="1"/>
                </p:cNvSpPr>
                <p:nvPr/>
              </p:nvSpPr>
              <p:spPr bwMode="auto">
                <a:xfrm>
                  <a:off x="6500019" y="6553200"/>
                  <a:ext cx="24915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900">
                      <a:solidFill>
                        <a:srgbClr val="FFFFFF"/>
                      </a:solidFill>
                    </a:rPr>
                    <a:t>source: Larry Workman QIN, Panoramio.com</a:t>
                  </a:r>
                </a:p>
              </p:txBody>
            </p:sp>
          </p:grpSp>
        </p:grpSp>
        <p:sp>
          <p:nvSpPr>
            <p:cNvPr id="51208" name="TextBox 21"/>
            <p:cNvSpPr txBox="1">
              <a:spLocks noChangeArrowheads="1"/>
            </p:cNvSpPr>
            <p:nvPr/>
          </p:nvSpPr>
          <p:spPr bwMode="auto">
            <a:xfrm>
              <a:off x="4267200" y="3141156"/>
              <a:ext cx="52700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800" dirty="0"/>
                <a:t>?</a:t>
              </a:r>
            </a:p>
          </p:txBody>
        </p:sp>
      </p:grpSp>
      <p:sp>
        <p:nvSpPr>
          <p:cNvPr id="15" name="TextBox 21"/>
          <p:cNvSpPr txBox="1">
            <a:spLocks noChangeArrowheads="1"/>
          </p:cNvSpPr>
          <p:nvPr/>
        </p:nvSpPr>
        <p:spPr bwMode="auto">
          <a:xfrm>
            <a:off x="824717" y="5890478"/>
            <a:ext cx="59523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4800" dirty="0" smtClean="0"/>
              <a:t>X</a:t>
            </a:r>
            <a:endParaRPr lang="en-US" sz="4800" dirty="0"/>
          </a:p>
        </p:txBody>
      </p:sp>
      <p:sp>
        <p:nvSpPr>
          <p:cNvPr id="16" name="TextBox 15"/>
          <p:cNvSpPr txBox="1"/>
          <p:nvPr/>
        </p:nvSpPr>
        <p:spPr>
          <a:xfrm>
            <a:off x="1" y="0"/>
            <a:ext cx="4117321" cy="2677656"/>
          </a:xfrm>
          <a:prstGeom prst="rect">
            <a:avLst/>
          </a:prstGeom>
          <a:solidFill>
            <a:srgbClr val="FFFFFF"/>
          </a:solidFill>
        </p:spPr>
        <p:txBody>
          <a:bodyPr wrap="square" rtlCol="0">
            <a:spAutoFit/>
          </a:bodyPr>
          <a:lstStyle/>
          <a:p>
            <a:r>
              <a:rPr lang="en-US" sz="2400" b="1" dirty="0" smtClean="0"/>
              <a:t>3. Conserve </a:t>
            </a:r>
            <a:r>
              <a:rPr lang="en-US" sz="2400" b="1" dirty="0"/>
              <a:t>plants and animals adapted to a warmer and drier </a:t>
            </a:r>
            <a:r>
              <a:rPr lang="en-US" sz="2400" b="1" dirty="0" smtClean="0"/>
              <a:t>climate</a:t>
            </a:r>
            <a:endParaRPr lang="en-US" sz="2400" b="1" dirty="0"/>
          </a:p>
          <a:p>
            <a:pPr marL="742950" lvl="1" indent="-285750">
              <a:buFont typeface="Arial"/>
              <a:buChar char="•"/>
            </a:pPr>
            <a:r>
              <a:rPr lang="en-US" sz="2400" dirty="0" smtClean="0"/>
              <a:t>provides </a:t>
            </a:r>
            <a:r>
              <a:rPr lang="en-US" sz="2400" dirty="0"/>
              <a:t>the source for future native communities</a:t>
            </a:r>
          </a:p>
          <a:p>
            <a:pPr marL="285750" indent="-285750">
              <a:buFont typeface="Arial"/>
              <a:buChar char="•"/>
            </a:pPr>
            <a:endParaRPr lang="en-US" sz="2400" dirty="0"/>
          </a:p>
        </p:txBody>
      </p:sp>
      <p:sp>
        <p:nvSpPr>
          <p:cNvPr id="17" name="Date Placeholder 3"/>
          <p:cNvSpPr>
            <a:spLocks noGrp="1"/>
          </p:cNvSpPr>
          <p:nvPr>
            <p:ph type="dt" sz="half" idx="10"/>
          </p:nvPr>
        </p:nvSpPr>
        <p:spPr>
          <a:xfrm>
            <a:off x="457200" y="6356350"/>
            <a:ext cx="2133600" cy="365125"/>
          </a:xfrm>
        </p:spPr>
        <p:txBody>
          <a:bodyPr/>
          <a:lstStyle/>
          <a:p>
            <a:r>
              <a:rPr lang="en-US" dirty="0" smtClean="0"/>
              <a:t>4/1/16</a:t>
            </a:r>
            <a:endParaRPr lang="en-US" dirty="0"/>
          </a:p>
        </p:txBody>
      </p:sp>
      <p:sp>
        <p:nvSpPr>
          <p:cNvPr id="2" name="TextBox 1"/>
          <p:cNvSpPr txBox="1"/>
          <p:nvPr/>
        </p:nvSpPr>
        <p:spPr>
          <a:xfrm>
            <a:off x="2166730" y="5521146"/>
            <a:ext cx="2861927" cy="1200329"/>
          </a:xfrm>
          <a:prstGeom prst="rect">
            <a:avLst/>
          </a:prstGeom>
          <a:noFill/>
        </p:spPr>
        <p:txBody>
          <a:bodyPr wrap="square" rtlCol="0">
            <a:spAutoFit/>
          </a:bodyPr>
          <a:lstStyle/>
          <a:p>
            <a:r>
              <a:rPr lang="en-US" dirty="0" smtClean="0"/>
              <a:t>Possible vegetation transitions in a location currently occupied by native oak woodland</a:t>
            </a:r>
            <a:endParaRPr lang="en-US" dirty="0"/>
          </a:p>
        </p:txBody>
      </p:sp>
    </p:spTree>
    <p:extLst>
      <p:ext uri="{BB962C8B-B14F-4D97-AF65-F5344CB8AC3E}">
        <p14:creationId xmlns:p14="http://schemas.microsoft.com/office/powerpoint/2010/main" val="2004271783"/>
      </p:ext>
    </p:extLst>
  </p:cSld>
  <p:clrMapOvr>
    <a:masterClrMapping/>
  </p:clrMapOvr>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4" name="TextBox 3"/>
          <p:cNvSpPr txBox="1"/>
          <p:nvPr/>
        </p:nvSpPr>
        <p:spPr>
          <a:xfrm>
            <a:off x="1" y="0"/>
            <a:ext cx="9144000" cy="461665"/>
          </a:xfrm>
          <a:prstGeom prst="rect">
            <a:avLst/>
          </a:prstGeom>
          <a:solidFill>
            <a:srgbClr val="FFFFFF"/>
          </a:solidFill>
        </p:spPr>
        <p:txBody>
          <a:bodyPr wrap="square" rtlCol="0">
            <a:spAutoFit/>
          </a:bodyPr>
          <a:lstStyle/>
          <a:p>
            <a:pPr marL="285750" indent="-285750">
              <a:buFont typeface="Arial"/>
              <a:buChar char="•"/>
            </a:pPr>
            <a:r>
              <a:rPr lang="en-US" sz="2400" b="1" dirty="0" smtClean="0"/>
              <a:t>4. Restoration ecology in a changing climate</a:t>
            </a:r>
            <a:endParaRPr lang="en-US" sz="2400" dirty="0"/>
          </a:p>
        </p:txBody>
      </p:sp>
      <p:sp>
        <p:nvSpPr>
          <p:cNvPr id="9" name="Rectangle 8"/>
          <p:cNvSpPr/>
          <p:nvPr/>
        </p:nvSpPr>
        <p:spPr>
          <a:xfrm>
            <a:off x="-1" y="6567227"/>
            <a:ext cx="9144001" cy="307777"/>
          </a:xfrm>
          <a:prstGeom prst="rect">
            <a:avLst/>
          </a:prstGeom>
        </p:spPr>
        <p:txBody>
          <a:bodyPr wrap="square">
            <a:spAutoFit/>
          </a:bodyPr>
          <a:lstStyle/>
          <a:p>
            <a:r>
              <a:rPr lang="en-US" sz="1400" dirty="0">
                <a:solidFill>
                  <a:schemeClr val="bg1"/>
                </a:solidFill>
              </a:rPr>
              <a:t>http://</a:t>
            </a:r>
            <a:r>
              <a:rPr lang="en-US" sz="1400" dirty="0" err="1">
                <a:solidFill>
                  <a:schemeClr val="bg1"/>
                </a:solidFill>
              </a:rPr>
              <a:t>cemonterey.ucanr.edu</a:t>
            </a:r>
            <a:r>
              <a:rPr lang="en-US" sz="1400" dirty="0">
                <a:solidFill>
                  <a:schemeClr val="bg1"/>
                </a:solidFill>
              </a:rPr>
              <a:t>/</a:t>
            </a:r>
            <a:r>
              <a:rPr lang="en-US" sz="1400" dirty="0" err="1">
                <a:solidFill>
                  <a:schemeClr val="bg1"/>
                </a:solidFill>
              </a:rPr>
              <a:t>Watershed_Natural_Resources_Range_Management</a:t>
            </a:r>
            <a:r>
              <a:rPr lang="en-US" sz="1400" dirty="0">
                <a:solidFill>
                  <a:schemeClr val="bg1"/>
                </a:solidFill>
              </a:rPr>
              <a:t>/</a:t>
            </a:r>
          </a:p>
        </p:txBody>
      </p:sp>
      <p:grpSp>
        <p:nvGrpSpPr>
          <p:cNvPr id="13" name="Group 12"/>
          <p:cNvGrpSpPr/>
          <p:nvPr/>
        </p:nvGrpSpPr>
        <p:grpSpPr>
          <a:xfrm>
            <a:off x="358423" y="3776392"/>
            <a:ext cx="3402188" cy="2570342"/>
            <a:chOff x="358423" y="3776392"/>
            <a:chExt cx="3402188" cy="2570342"/>
          </a:xfrm>
        </p:grpSpPr>
        <p:pic>
          <p:nvPicPr>
            <p:cNvPr id="10" name="Picture 9"/>
            <p:cNvPicPr>
              <a:picLocks noChangeAspect="1"/>
            </p:cNvPicPr>
            <p:nvPr/>
          </p:nvPicPr>
          <p:blipFill>
            <a:blip r:embed="rId3"/>
            <a:stretch>
              <a:fillRect/>
            </a:stretch>
          </p:blipFill>
          <p:spPr>
            <a:xfrm>
              <a:off x="358423" y="3776392"/>
              <a:ext cx="3402188" cy="2556674"/>
            </a:xfrm>
            <a:prstGeom prst="rect">
              <a:avLst/>
            </a:prstGeom>
          </p:spPr>
        </p:pic>
        <p:sp>
          <p:nvSpPr>
            <p:cNvPr id="12" name="Rectangle 11"/>
            <p:cNvSpPr/>
            <p:nvPr/>
          </p:nvSpPr>
          <p:spPr>
            <a:xfrm>
              <a:off x="358423" y="5838903"/>
              <a:ext cx="3402188" cy="507831"/>
            </a:xfrm>
            <a:prstGeom prst="rect">
              <a:avLst/>
            </a:prstGeom>
          </p:spPr>
          <p:txBody>
            <a:bodyPr wrap="square">
              <a:spAutoFit/>
            </a:bodyPr>
            <a:lstStyle/>
            <a:p>
              <a:r>
                <a:rPr lang="en-US" sz="900" dirty="0">
                  <a:solidFill>
                    <a:srgbClr val="FFFFFF"/>
                  </a:solidFill>
                </a:rPr>
                <a:t>http://</a:t>
              </a:r>
              <a:r>
                <a:rPr lang="en-US" sz="900" dirty="0" err="1">
                  <a:solidFill>
                    <a:srgbClr val="FFFFFF"/>
                  </a:solidFill>
                </a:rPr>
                <a:t>www.pointblue.org</a:t>
              </a:r>
              <a:r>
                <a:rPr lang="en-US" sz="900" dirty="0">
                  <a:solidFill>
                    <a:srgbClr val="FFFFFF"/>
                  </a:solidFill>
                </a:rPr>
                <a:t>/observer/</a:t>
              </a:r>
              <a:r>
                <a:rPr lang="en-US" sz="900" dirty="0" err="1">
                  <a:solidFill>
                    <a:srgbClr val="FFFFFF"/>
                  </a:solidFill>
                </a:rPr>
                <a:t>index.php?module</a:t>
              </a:r>
              <a:r>
                <a:rPr lang="en-US" sz="900" dirty="0">
                  <a:solidFill>
                    <a:srgbClr val="FFFFFF"/>
                  </a:solidFill>
                </a:rPr>
                <a:t>=</a:t>
              </a:r>
              <a:r>
                <a:rPr lang="en-US" sz="900" dirty="0" err="1">
                  <a:solidFill>
                    <a:srgbClr val="FFFFFF"/>
                  </a:solidFill>
                </a:rPr>
                <a:t>browse&amp;browse_issue_num</a:t>
              </a:r>
              <a:r>
                <a:rPr lang="en-US" sz="900" dirty="0">
                  <a:solidFill>
                    <a:srgbClr val="FFFFFF"/>
                  </a:solidFill>
                </a:rPr>
                <a:t>=166&amp;browse_article_num=326&amp;chooseIssue=1</a:t>
              </a:r>
            </a:p>
          </p:txBody>
        </p:sp>
      </p:grpSp>
    </p:spTree>
    <p:extLst>
      <p:ext uri="{BB962C8B-B14F-4D97-AF65-F5344CB8AC3E}">
        <p14:creationId xmlns:p14="http://schemas.microsoft.com/office/powerpoint/2010/main" val="351942132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111056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7" name="TextBox 6"/>
          <p:cNvSpPr txBox="1"/>
          <p:nvPr/>
        </p:nvSpPr>
        <p:spPr>
          <a:xfrm>
            <a:off x="1" y="6154100"/>
            <a:ext cx="4646650" cy="707886"/>
          </a:xfrm>
          <a:prstGeom prst="rect">
            <a:avLst/>
          </a:prstGeom>
          <a:solidFill>
            <a:srgbClr val="FFFFFF"/>
          </a:solidFill>
        </p:spPr>
        <p:txBody>
          <a:bodyPr wrap="none" rtlCol="0">
            <a:spAutoFit/>
          </a:bodyPr>
          <a:lstStyle/>
          <a:p>
            <a:r>
              <a:rPr lang="en-US" sz="2000" dirty="0" smtClean="0"/>
              <a:t>Riparian corridor in Marin pasture</a:t>
            </a:r>
          </a:p>
          <a:p>
            <a:r>
              <a:rPr lang="en-US" sz="2000" dirty="0" smtClean="0"/>
              <a:t>Point Blue ‘Climate-Smart’ Restoration</a:t>
            </a:r>
            <a:endParaRPr lang="en-US" sz="2000" dirty="0"/>
          </a:p>
        </p:txBody>
      </p:sp>
      <p:pic>
        <p:nvPicPr>
          <p:cNvPr id="8" name="Picture 7" descr="P1110564.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2275" y="4523223"/>
            <a:ext cx="3123259" cy="2342444"/>
          </a:xfrm>
          <a:prstGeom prst="rect">
            <a:avLst/>
          </a:prstGeom>
        </p:spPr>
      </p:pic>
      <p:sp>
        <p:nvSpPr>
          <p:cNvPr id="5" name="TextBox 4"/>
          <p:cNvSpPr txBox="1"/>
          <p:nvPr/>
        </p:nvSpPr>
        <p:spPr>
          <a:xfrm>
            <a:off x="7677597" y="6586624"/>
            <a:ext cx="1459053" cy="276999"/>
          </a:xfrm>
          <a:prstGeom prst="rect">
            <a:avLst/>
          </a:prstGeom>
          <a:noFill/>
        </p:spPr>
        <p:txBody>
          <a:bodyPr wrap="none" rtlCol="0">
            <a:spAutoFit/>
          </a:bodyPr>
          <a:lstStyle/>
          <a:p>
            <a:r>
              <a:rPr lang="en-US" sz="1200" dirty="0" smtClean="0">
                <a:solidFill>
                  <a:srgbClr val="FFFF00"/>
                </a:solidFill>
              </a:rPr>
              <a:t>photos D.D. Ackerly</a:t>
            </a:r>
            <a:endParaRPr lang="en-US" sz="1200" dirty="0">
              <a:solidFill>
                <a:srgbClr val="FFFF00"/>
              </a:solidFill>
            </a:endParaRPr>
          </a:p>
        </p:txBody>
      </p:sp>
      <p:sp>
        <p:nvSpPr>
          <p:cNvPr id="9" name="TextBox 8"/>
          <p:cNvSpPr txBox="1"/>
          <p:nvPr/>
        </p:nvSpPr>
        <p:spPr>
          <a:xfrm>
            <a:off x="1" y="0"/>
            <a:ext cx="9144000" cy="461665"/>
          </a:xfrm>
          <a:prstGeom prst="rect">
            <a:avLst/>
          </a:prstGeom>
          <a:solidFill>
            <a:srgbClr val="FFFFFF"/>
          </a:solidFill>
        </p:spPr>
        <p:txBody>
          <a:bodyPr wrap="square" rtlCol="0">
            <a:spAutoFit/>
          </a:bodyPr>
          <a:lstStyle/>
          <a:p>
            <a:pPr marL="285750" indent="-285750">
              <a:buFont typeface="Arial"/>
              <a:buChar char="•"/>
            </a:pPr>
            <a:r>
              <a:rPr lang="en-US" sz="2400" b="1" dirty="0" smtClean="0"/>
              <a:t>4. Restoration ecology in a changing climate</a:t>
            </a:r>
            <a:endParaRPr lang="en-US" sz="2400" dirty="0"/>
          </a:p>
        </p:txBody>
      </p:sp>
      <p:sp>
        <p:nvSpPr>
          <p:cNvPr id="3" name="TextBox 2"/>
          <p:cNvSpPr txBox="1"/>
          <p:nvPr/>
        </p:nvSpPr>
        <p:spPr>
          <a:xfrm>
            <a:off x="452962" y="921938"/>
            <a:ext cx="5530029" cy="1569660"/>
          </a:xfrm>
          <a:prstGeom prst="rect">
            <a:avLst/>
          </a:prstGeom>
          <a:solidFill>
            <a:schemeClr val="bg1"/>
          </a:solidFill>
        </p:spPr>
        <p:txBody>
          <a:bodyPr wrap="none" rtlCol="0">
            <a:spAutoFit/>
          </a:bodyPr>
          <a:lstStyle/>
          <a:p>
            <a:r>
              <a:rPr lang="en-US" sz="2400" dirty="0" smtClean="0"/>
              <a:t>Habitat for wildlife</a:t>
            </a:r>
          </a:p>
          <a:p>
            <a:r>
              <a:rPr lang="en-US" sz="2400" dirty="0" smtClean="0"/>
              <a:t>Reduce water temperatures</a:t>
            </a:r>
          </a:p>
          <a:p>
            <a:r>
              <a:rPr lang="en-US" sz="2400" dirty="0" smtClean="0"/>
              <a:t>Improved corridors through rangelands</a:t>
            </a:r>
          </a:p>
          <a:p>
            <a:r>
              <a:rPr lang="en-US" sz="2400" dirty="0" smtClean="0"/>
              <a:t>Enhanced carbon sequestration</a:t>
            </a:r>
            <a:endParaRPr lang="en-US" sz="2400" dirty="0"/>
          </a:p>
        </p:txBody>
      </p:sp>
    </p:spTree>
    <p:extLst>
      <p:ext uri="{BB962C8B-B14F-4D97-AF65-F5344CB8AC3E}">
        <p14:creationId xmlns:p14="http://schemas.microsoft.com/office/powerpoint/2010/main" val="2315415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 y="0"/>
            <a:ext cx="9144000" cy="1200328"/>
          </a:xfrm>
          <a:prstGeom prst="rect">
            <a:avLst/>
          </a:prstGeom>
          <a:solidFill>
            <a:srgbClr val="FFFFFF"/>
          </a:solidFill>
        </p:spPr>
        <p:txBody>
          <a:bodyPr wrap="square" rtlCol="0">
            <a:spAutoFit/>
          </a:bodyPr>
          <a:lstStyle/>
          <a:p>
            <a:pPr marL="285750" indent="-285750">
              <a:buFont typeface="Arial"/>
              <a:buChar char="•"/>
            </a:pPr>
            <a:r>
              <a:rPr lang="en-US" sz="2400" b="1" dirty="0" smtClean="0"/>
              <a:t>4. Use </a:t>
            </a:r>
            <a:r>
              <a:rPr lang="en-US" sz="2400" b="1" dirty="0"/>
              <a:t>diverse species and genotypes </a:t>
            </a:r>
            <a:r>
              <a:rPr lang="en-US" sz="2400" dirty="0"/>
              <a:t>in restoration </a:t>
            </a:r>
            <a:r>
              <a:rPr lang="en-US" sz="2400" dirty="0" smtClean="0"/>
              <a:t>projects</a:t>
            </a:r>
          </a:p>
          <a:p>
            <a:pPr marL="742950" lvl="1" indent="-285750">
              <a:buFont typeface="Arial"/>
              <a:buChar char="•"/>
            </a:pPr>
            <a:r>
              <a:rPr lang="en-US" sz="2400" dirty="0" smtClean="0"/>
              <a:t>A </a:t>
            </a:r>
            <a:r>
              <a:rPr lang="en-US" sz="2400" dirty="0"/>
              <a:t>diverse portfolio increases resilience in a changing climate</a:t>
            </a:r>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8178" y="2284590"/>
            <a:ext cx="2786121" cy="1206072"/>
          </a:xfrm>
          <a:prstGeom prst="rect">
            <a:avLst/>
          </a:prstGeom>
        </p:spPr>
      </p:pic>
      <p:sp>
        <p:nvSpPr>
          <p:cNvPr id="6" name="TextBox 5"/>
          <p:cNvSpPr txBox="1"/>
          <p:nvPr/>
        </p:nvSpPr>
        <p:spPr>
          <a:xfrm>
            <a:off x="585611" y="1580445"/>
            <a:ext cx="2173111" cy="646331"/>
          </a:xfrm>
          <a:prstGeom prst="rect">
            <a:avLst/>
          </a:prstGeom>
          <a:noFill/>
        </p:spPr>
        <p:txBody>
          <a:bodyPr wrap="square" rtlCol="0">
            <a:spAutoFit/>
          </a:bodyPr>
          <a:lstStyle/>
          <a:p>
            <a:r>
              <a:rPr lang="en-US" dirty="0" smtClean="0"/>
              <a:t>Seed sources used in restoration</a:t>
            </a:r>
            <a:endParaRPr lang="en-US" dirty="0"/>
          </a:p>
        </p:txBody>
      </p:sp>
      <p:sp>
        <p:nvSpPr>
          <p:cNvPr id="10" name="TextBox 9"/>
          <p:cNvSpPr txBox="1"/>
          <p:nvPr/>
        </p:nvSpPr>
        <p:spPr>
          <a:xfrm>
            <a:off x="4020983" y="1672167"/>
            <a:ext cx="2173111" cy="369332"/>
          </a:xfrm>
          <a:prstGeom prst="rect">
            <a:avLst/>
          </a:prstGeom>
          <a:noFill/>
        </p:spPr>
        <p:txBody>
          <a:bodyPr wrap="square" rtlCol="0">
            <a:spAutoFit/>
          </a:bodyPr>
          <a:lstStyle/>
          <a:p>
            <a:r>
              <a:rPr lang="en-US" dirty="0" smtClean="0"/>
              <a:t>Rationale</a:t>
            </a:r>
            <a:endParaRPr lang="en-US" dirty="0"/>
          </a:p>
        </p:txBody>
      </p:sp>
      <p:pic>
        <p:nvPicPr>
          <p:cNvPr id="11" name="Picture 10"/>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1542" y="3542478"/>
            <a:ext cx="3471357" cy="1338068"/>
          </a:xfrm>
          <a:prstGeom prst="rect">
            <a:avLst/>
          </a:prstGeom>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71003" y="4945130"/>
            <a:ext cx="3284800" cy="1230603"/>
          </a:xfrm>
          <a:prstGeom prst="rect">
            <a:avLst/>
          </a:prstGeom>
        </p:spPr>
      </p:pic>
      <p:sp>
        <p:nvSpPr>
          <p:cNvPr id="13" name="TextBox 12"/>
          <p:cNvSpPr txBox="1"/>
          <p:nvPr/>
        </p:nvSpPr>
        <p:spPr>
          <a:xfrm>
            <a:off x="4078384" y="2353569"/>
            <a:ext cx="4754387" cy="1077218"/>
          </a:xfrm>
          <a:prstGeom prst="rect">
            <a:avLst/>
          </a:prstGeom>
          <a:noFill/>
        </p:spPr>
        <p:txBody>
          <a:bodyPr wrap="square" rtlCol="0">
            <a:spAutoFit/>
          </a:bodyPr>
          <a:lstStyle/>
          <a:p>
            <a:pPr marL="285750" indent="-285750">
              <a:buFont typeface="Arial"/>
              <a:buChar char="•"/>
            </a:pPr>
            <a:r>
              <a:rPr lang="en-US" sz="1600" dirty="0" smtClean="0"/>
              <a:t>The plants that are found in a location are well-adapted to local conditions</a:t>
            </a:r>
          </a:p>
          <a:p>
            <a:pPr marL="285750" indent="-285750">
              <a:buFont typeface="Arial"/>
              <a:buChar char="•"/>
            </a:pPr>
            <a:r>
              <a:rPr lang="en-US" sz="1600" dirty="0" smtClean="0"/>
              <a:t>Minimal interference; preservation of natural conditions</a:t>
            </a:r>
            <a:endParaRPr lang="en-US" sz="1600" dirty="0"/>
          </a:p>
        </p:txBody>
      </p:sp>
      <p:sp>
        <p:nvSpPr>
          <p:cNvPr id="14" name="TextBox 13"/>
          <p:cNvSpPr txBox="1"/>
          <p:nvPr/>
        </p:nvSpPr>
        <p:spPr>
          <a:xfrm>
            <a:off x="4078384" y="3619881"/>
            <a:ext cx="4754387" cy="1077218"/>
          </a:xfrm>
          <a:prstGeom prst="rect">
            <a:avLst/>
          </a:prstGeom>
          <a:noFill/>
        </p:spPr>
        <p:txBody>
          <a:bodyPr wrap="square" rtlCol="0">
            <a:spAutoFit/>
          </a:bodyPr>
          <a:lstStyle/>
          <a:p>
            <a:pPr marL="285750" indent="-285750">
              <a:buFont typeface="Arial"/>
              <a:buChar char="•"/>
            </a:pPr>
            <a:r>
              <a:rPr lang="en-US" sz="1600" dirty="0" smtClean="0"/>
              <a:t>Genetic diversity increases chances of success in the face of uncertain conditions (like climate change)</a:t>
            </a:r>
          </a:p>
          <a:p>
            <a:pPr marL="285750" indent="-285750">
              <a:buFont typeface="Arial"/>
              <a:buChar char="•"/>
            </a:pPr>
            <a:r>
              <a:rPr lang="en-US" sz="1600" dirty="0" smtClean="0"/>
              <a:t>Let natural selection work its magic!</a:t>
            </a:r>
            <a:endParaRPr lang="en-US" sz="1600" dirty="0"/>
          </a:p>
        </p:txBody>
      </p:sp>
      <p:sp>
        <p:nvSpPr>
          <p:cNvPr id="15" name="TextBox 14"/>
          <p:cNvSpPr txBox="1"/>
          <p:nvPr/>
        </p:nvSpPr>
        <p:spPr>
          <a:xfrm>
            <a:off x="4084487" y="4978777"/>
            <a:ext cx="4754387" cy="1077218"/>
          </a:xfrm>
          <a:prstGeom prst="rect">
            <a:avLst/>
          </a:prstGeom>
          <a:noFill/>
        </p:spPr>
        <p:txBody>
          <a:bodyPr wrap="square" rtlCol="0">
            <a:spAutoFit/>
          </a:bodyPr>
          <a:lstStyle/>
          <a:p>
            <a:pPr marL="285750" indent="-285750">
              <a:buFont typeface="Arial"/>
              <a:buChar char="•"/>
            </a:pPr>
            <a:r>
              <a:rPr lang="en-US" sz="1600" dirty="0" smtClean="0"/>
              <a:t>To maximize success, need to choose types that are adapted to future conditions</a:t>
            </a:r>
          </a:p>
          <a:p>
            <a:pPr marL="285750" indent="-285750">
              <a:buFont typeface="Arial"/>
              <a:buChar char="•"/>
            </a:pPr>
            <a:r>
              <a:rPr lang="en-US" sz="1600" dirty="0" smtClean="0"/>
              <a:t>More efficient than the ‘admixture’ approach if we know what will do well in the future</a:t>
            </a:r>
            <a:endParaRPr lang="en-US" sz="1600" dirty="0"/>
          </a:p>
        </p:txBody>
      </p:sp>
      <p:sp>
        <p:nvSpPr>
          <p:cNvPr id="2" name="TextBox 1"/>
          <p:cNvSpPr txBox="1"/>
          <p:nvPr/>
        </p:nvSpPr>
        <p:spPr>
          <a:xfrm>
            <a:off x="1" y="6578888"/>
            <a:ext cx="3683145" cy="276999"/>
          </a:xfrm>
          <a:prstGeom prst="rect">
            <a:avLst/>
          </a:prstGeom>
          <a:noFill/>
        </p:spPr>
        <p:txBody>
          <a:bodyPr wrap="none" rtlCol="0">
            <a:spAutoFit/>
          </a:bodyPr>
          <a:lstStyle/>
          <a:p>
            <a:r>
              <a:rPr lang="en-US" sz="1200" dirty="0" smtClean="0"/>
              <a:t>from: Williams et al. 2014 Trends in Plant Sciences</a:t>
            </a:r>
            <a:endParaRPr lang="en-US" sz="1200" dirty="0"/>
          </a:p>
        </p:txBody>
      </p:sp>
    </p:spTree>
    <p:extLst>
      <p:ext uri="{BB962C8B-B14F-4D97-AF65-F5344CB8AC3E}">
        <p14:creationId xmlns:p14="http://schemas.microsoft.com/office/powerpoint/2010/main" val="1703101300"/>
      </p:ext>
    </p:extLst>
  </p:cSld>
  <p:clrMapOvr>
    <a:masterClrMapping/>
  </p:clrMapOvr>
  <p:timing>
    <p:tnLst>
      <p:par>
        <p:cTn xmlns:p14="http://schemas.microsoft.com/office/powerpoint/2010/mai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4001"/>
            <a:ext cx="9141563" cy="523220"/>
          </a:xfrm>
          <a:prstGeom prst="rect">
            <a:avLst/>
          </a:prstGeom>
          <a:noFill/>
        </p:spPr>
        <p:txBody>
          <a:bodyPr wrap="square" rtlCol="0">
            <a:spAutoFit/>
          </a:bodyPr>
          <a:lstStyle/>
          <a:p>
            <a:pPr marL="285750" indent="-285750">
              <a:buFont typeface="Arial"/>
              <a:buChar char="•"/>
            </a:pPr>
            <a:r>
              <a:rPr lang="en-US" sz="2800" b="1" dirty="0" smtClean="0"/>
              <a:t>5. Assisted migration</a:t>
            </a:r>
            <a:endParaRPr lang="en-US" sz="2800" dirty="0"/>
          </a:p>
        </p:txBody>
      </p:sp>
      <p:pic>
        <p:nvPicPr>
          <p:cNvPr id="2" name="Picture 1"/>
          <p:cNvPicPr>
            <a:picLocks noChangeAspect="1"/>
          </p:cNvPicPr>
          <p:nvPr/>
        </p:nvPicPr>
        <p:blipFill>
          <a:blip r:embed="rId2"/>
          <a:stretch>
            <a:fillRect/>
          </a:stretch>
        </p:blipFill>
        <p:spPr>
          <a:xfrm>
            <a:off x="1143000" y="939800"/>
            <a:ext cx="6845300" cy="4965700"/>
          </a:xfrm>
          <a:prstGeom prst="rect">
            <a:avLst/>
          </a:prstGeom>
        </p:spPr>
      </p:pic>
    </p:spTree>
    <p:extLst>
      <p:ext uri="{BB962C8B-B14F-4D97-AF65-F5344CB8AC3E}">
        <p14:creationId xmlns:p14="http://schemas.microsoft.com/office/powerpoint/2010/main" val="2915048307"/>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4001"/>
            <a:ext cx="9141563" cy="523220"/>
          </a:xfrm>
          <a:prstGeom prst="rect">
            <a:avLst/>
          </a:prstGeom>
          <a:noFill/>
        </p:spPr>
        <p:txBody>
          <a:bodyPr wrap="square" rtlCol="0">
            <a:spAutoFit/>
          </a:bodyPr>
          <a:lstStyle/>
          <a:p>
            <a:pPr marL="285750" indent="-285750">
              <a:buFont typeface="Arial"/>
              <a:buChar char="•"/>
            </a:pPr>
            <a:r>
              <a:rPr lang="en-US" sz="2800" b="1" dirty="0" smtClean="0"/>
              <a:t>5. Assisted migration</a:t>
            </a:r>
            <a:endParaRPr lang="en-US" sz="2800" dirty="0"/>
          </a:p>
        </p:txBody>
      </p:sp>
      <p:pic>
        <p:nvPicPr>
          <p:cNvPr id="3" name="Picture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634934"/>
            <a:ext cx="8192528" cy="4601470"/>
          </a:xfrm>
          <a:prstGeom prst="rect">
            <a:avLst/>
          </a:prstGeom>
        </p:spPr>
      </p:pic>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76799" y="2857199"/>
            <a:ext cx="2667201" cy="4000801"/>
          </a:xfrm>
          <a:prstGeom prst="rect">
            <a:avLst/>
          </a:prstGeom>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356537" y="2016320"/>
            <a:ext cx="3925299" cy="4783958"/>
          </a:xfrm>
          <a:prstGeom prst="rect">
            <a:avLst/>
          </a:prstGeom>
        </p:spPr>
      </p:pic>
    </p:spTree>
    <p:extLst>
      <p:ext uri="{BB962C8B-B14F-4D97-AF65-F5344CB8AC3E}">
        <p14:creationId xmlns:p14="http://schemas.microsoft.com/office/powerpoint/2010/main" val="264179878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Executive">
      <a:dk1>
        <a:sysClr val="windowText" lastClr="000000"/>
      </a:dk1>
      <a:lt1>
        <a:sysClr val="window" lastClr="FFFFFF"/>
      </a:lt1>
      <a:dk2>
        <a:srgbClr val="2F5897"/>
      </a:dk2>
      <a:lt2>
        <a:srgbClr val="E4E9EF"/>
      </a:lt2>
      <a:accent1>
        <a:srgbClr val="6076B4"/>
      </a:accent1>
      <a:accent2>
        <a:srgbClr val="9C5252"/>
      </a:accent2>
      <a:accent3>
        <a:srgbClr val="E68422"/>
      </a:accent3>
      <a:accent4>
        <a:srgbClr val="846648"/>
      </a:accent4>
      <a:accent5>
        <a:srgbClr val="63891F"/>
      </a:accent5>
      <a:accent6>
        <a:srgbClr val="758085"/>
      </a:accent6>
      <a:hlink>
        <a:srgbClr val="3399FF"/>
      </a:hlink>
      <a:folHlink>
        <a:srgbClr val="B2B2B2"/>
      </a:folHlink>
    </a:clrScheme>
    <a:fontScheme name="Revolution">
      <a:majorFont>
        <a:latin typeface="Trebuchet MS"/>
        <a:ea typeface=""/>
        <a:cs typeface=""/>
        <a:font script="Jpan" typeface="ＭＳ ゴシック"/>
        <a:font script="Hans" typeface="宋体"/>
        <a:font script="Hant" typeface="新細明體"/>
      </a:majorFont>
      <a:minorFont>
        <a:latin typeface="Trebuchet MS"/>
        <a:ea typeface=""/>
        <a:cs typeface=""/>
        <a:font script="Jpan" typeface="ＭＳ ゴシック"/>
        <a:font script="Hans" typeface="宋体"/>
        <a:font script="Hant" typeface="新細明體"/>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8258</TotalTime>
  <Words>4310</Words>
  <Application>Microsoft Macintosh PowerPoint</Application>
  <PresentationFormat>On-screen Show (4:3)</PresentationFormat>
  <Paragraphs>658</Paragraphs>
  <Slides>115</Slides>
  <Notes>10</Notes>
  <HiddenSlides>19</HiddenSlides>
  <MMClips>0</MMClips>
  <ScaleCrop>false</ScaleCrop>
  <HeadingPairs>
    <vt:vector size="4" baseType="variant">
      <vt:variant>
        <vt:lpstr>Theme</vt:lpstr>
      </vt:variant>
      <vt:variant>
        <vt:i4>1</vt:i4>
      </vt:variant>
      <vt:variant>
        <vt:lpstr>Slide Titles</vt:lpstr>
      </vt:variant>
      <vt:variant>
        <vt:i4>115</vt:i4>
      </vt:variant>
    </vt:vector>
  </HeadingPairs>
  <TitlesOfParts>
    <vt:vector size="116" baseType="lpstr">
      <vt:lpstr>Office Theme</vt:lpstr>
      <vt:lpstr>LECTURE 24*.  Climate and California Ecosystems</vt:lpstr>
      <vt:lpstr>Learning Goals</vt:lpstr>
      <vt:lpstr>Mediterranean-type climate</vt:lpstr>
      <vt:lpstr>Energy (temperature) limits to plant growth</vt:lpstr>
      <vt:lpstr>Water limits to plant growth</vt:lpstr>
      <vt:lpstr>PowerPoint Presentation</vt:lpstr>
      <vt:lpstr>PowerPoint Presentation</vt:lpstr>
      <vt:lpstr>Water balance</vt:lpstr>
      <vt:lpstr>Water balance</vt:lpstr>
      <vt:lpstr>Water balance</vt:lpstr>
      <vt:lpstr>Water balance</vt:lpstr>
      <vt:lpstr>Water balance</vt:lpstr>
      <vt:lpstr>Water balance</vt:lpstr>
      <vt:lpstr>Water balance</vt:lpstr>
      <vt:lpstr>Actual evapotranspiration</vt:lpstr>
      <vt:lpstr>Water balance and surplus</vt:lpstr>
      <vt:lpstr>One minute discussion:</vt:lpstr>
      <vt:lpstr>PowerPoint Presentation</vt:lpstr>
      <vt:lpstr>PowerPoint Presentation</vt:lpstr>
      <vt:lpstr>Dealing with summer dry season-II</vt:lpstr>
      <vt:lpstr>Dealing with summer dry season-III</vt:lpstr>
      <vt:lpstr>PowerPoint Presentation</vt:lpstr>
      <vt:lpstr>PowerPoint Presentation</vt:lpstr>
      <vt:lpstr>CA climate</vt:lpstr>
      <vt:lpstr>Climate zones and CA vegetation</vt:lpstr>
      <vt:lpstr>Redwoods</vt:lpstr>
      <vt:lpstr>Oak woodlands</vt:lpstr>
      <vt:lpstr>Chaparral</vt:lpstr>
      <vt:lpstr>PowerPoint Presentation</vt:lpstr>
      <vt:lpstr>Pinyon-juniper woodlands</vt:lpstr>
      <vt:lpstr>Deserts</vt:lpstr>
      <vt:lpstr>Climatic limits to species distributions</vt:lpstr>
      <vt:lpstr>Species limited by different abiotic factors on each end of their range</vt:lpstr>
      <vt:lpstr>Tradeoffs between tolerance, growth rate, and competition</vt:lpstr>
      <vt:lpstr>PowerPoint Presentation</vt:lpstr>
      <vt:lpstr>Sierran mixed conifer forest</vt:lpstr>
      <vt:lpstr>PowerPoint Presentation</vt:lpstr>
      <vt:lpstr>LECTURE 25*.  Climate change impacts on California biodiversity</vt:lpstr>
      <vt:lpstr>Learning Goals</vt:lpstr>
      <vt:lpstr>Rising temperatures (global)</vt:lpstr>
      <vt:lpstr>How does warming influence water balance?</vt:lpstr>
      <vt:lpstr>Climate change impacts on plants and animals</vt:lpstr>
      <vt:lpstr>Vegetation change – western slope of Sierra Nevada (1934-1996)</vt:lpstr>
      <vt:lpstr>Vegetation change – western slope of Sierra Nevada (1934-1996)</vt:lpstr>
      <vt:lpstr>PowerPoint Presentation</vt:lpstr>
      <vt:lpstr>PowerPoint Presentation</vt:lpstr>
      <vt:lpstr>One minute question</vt:lpstr>
      <vt:lpstr>PowerPoint Presentation</vt:lpstr>
      <vt:lpstr>PowerPoint Presentation</vt:lpstr>
      <vt:lpstr>Phenological response to warming</vt:lpstr>
      <vt:lpstr>Temperature ‘isoclines’</vt:lpstr>
      <vt:lpstr>Climate change = climate shift</vt:lpstr>
      <vt:lpstr>PowerPoint Presentation</vt:lpstr>
      <vt:lpstr>Velocity of climate change</vt:lpstr>
      <vt:lpstr>PowerPoint Presentation</vt:lpstr>
      <vt:lpstr>PowerPoint Presentation</vt:lpstr>
      <vt:lpstr>How fast can species move?</vt:lpstr>
      <vt:lpstr>Evidence from pollen record</vt:lpstr>
      <vt:lpstr>PowerPoint Presentation</vt:lpstr>
      <vt:lpstr>PowerPoint Presentation</vt:lpstr>
      <vt:lpstr>Best evidence for tree migration comes from Eastern US and Europe</vt:lpstr>
      <vt:lpstr>PowerPoint Presentation</vt:lpstr>
      <vt:lpstr>PowerPoint Presentation</vt:lpstr>
      <vt:lpstr>PowerPoint Presentation</vt:lpstr>
      <vt:lpstr>Climate change and ecosystem feedbacks to the global carbon cycle</vt:lpstr>
      <vt:lpstr>LECTURE 26*.  Conservation in a changing world: What are the solutions?</vt:lpstr>
      <vt:lpstr>Grade quantiles, to date</vt:lpstr>
      <vt:lpstr>Learning goals</vt:lpstr>
      <vt:lpstr>Traditional goals of conservation (20 century):</vt:lpstr>
      <vt:lpstr>PowerPoint Presentation</vt:lpstr>
      <vt:lpstr>PowerPoint Presentation</vt:lpstr>
      <vt:lpstr>PowerPoint Presentation</vt:lpstr>
      <vt:lpstr>PowerPoint Presentation</vt:lpstr>
      <vt:lpstr>PowerPoint Presentation</vt:lpstr>
      <vt:lpstr>PowerPoint Presentation</vt:lpstr>
      <vt:lpstr>Do we need to reconsider our goals and/or our conservation strategies to address the challenges of climate change?</vt:lpstr>
      <vt:lpstr>PowerPoint Presentation</vt:lpstr>
      <vt:lpstr>PowerPoint Presentation</vt:lpstr>
      <vt:lpstr>PowerPoint Presentation</vt:lpstr>
      <vt:lpstr>What might the Bay Area vegetation of the future look like?*</vt:lpstr>
      <vt:lpstr>PowerPoint Presentation</vt:lpstr>
      <vt:lpstr>PowerPoint Presentation</vt:lpstr>
      <vt:lpstr>Biodiversity conservation in a rapidly changing world</vt:lpstr>
      <vt:lpstr>PowerPoint Presentation</vt:lpstr>
      <vt:lpstr>Parks with a high elevational range or straddling steep climate gradients have a greater range of conditions within their boundaries</vt:lpstr>
      <vt:lpstr>In large and variable reserves, future temperatures will overlap with present, so at least some species will still find suitable conditions somewhere in the reserve</vt:lpstr>
      <vt:lpstr>2. Connect the landscape Improve habitat connectivity and landscape permeability to allow plants and animals to move and maintain gene flow  Conserve corridors that will allow species to migrate and respond to climate change</vt:lpstr>
      <vt:lpstr>PowerPoint Presentation</vt:lpstr>
      <vt:lpstr>Essential Habitat Connectivity Project</vt:lpstr>
      <vt:lpstr>Climate connectivity – e.g., connect warm areas to cool ones to allow species to migrate</vt:lpstr>
      <vt:lpstr>PowerPoint Presentation</vt:lpstr>
      <vt:lpstr>3. Which species should receive renewed focus?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Discussion</vt:lpstr>
      <vt:lpstr>PowerPoint Presentation</vt:lpstr>
      <vt:lpstr>Fuel production and drying=Fire</vt:lpstr>
      <vt:lpstr>Fuel production and drying=Fire</vt:lpstr>
      <vt:lpstr>Climate and major biomes</vt:lpstr>
      <vt:lpstr>Biotic responses to climate change</vt:lpstr>
      <vt:lpstr>Water surplus &amp; deficit</vt:lpstr>
      <vt:lpstr>Redwood</vt:lpstr>
      <vt:lpstr>Oak woodland</vt:lpstr>
      <vt:lpstr>Chaparral</vt:lpstr>
      <vt:lpstr>Sierra mixed-conifer forest</vt:lpstr>
      <vt:lpstr>Deserts</vt:lpstr>
      <vt:lpstr>Climate change and water balance</vt:lpstr>
      <vt:lpstr>Climatic niche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Lecture 1: Welcome to California</dc:title>
  <dc:creator>Ben</dc:creator>
  <cp:lastModifiedBy>Ben</cp:lastModifiedBy>
  <cp:revision>251</cp:revision>
  <cp:lastPrinted>2016-04-20T18:16:41Z</cp:lastPrinted>
  <dcterms:created xsi:type="dcterms:W3CDTF">2016-01-04T23:22:35Z</dcterms:created>
  <dcterms:modified xsi:type="dcterms:W3CDTF">2016-11-04T19:23:40Z</dcterms:modified>
</cp:coreProperties>
</file>