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7" r:id="rId1"/>
  </p:sldMasterIdLst>
  <p:notesMasterIdLst>
    <p:notesMasterId r:id="rId126"/>
  </p:notesMasterIdLst>
  <p:sldIdLst>
    <p:sldId id="256" r:id="rId2"/>
    <p:sldId id="342" r:id="rId3"/>
    <p:sldId id="257" r:id="rId4"/>
    <p:sldId id="341" r:id="rId5"/>
    <p:sldId id="320" r:id="rId6"/>
    <p:sldId id="343" r:id="rId7"/>
    <p:sldId id="345" r:id="rId8"/>
    <p:sldId id="346" r:id="rId9"/>
    <p:sldId id="263" r:id="rId10"/>
    <p:sldId id="350" r:id="rId11"/>
    <p:sldId id="347" r:id="rId12"/>
    <p:sldId id="298" r:id="rId13"/>
    <p:sldId id="281" r:id="rId14"/>
    <p:sldId id="266" r:id="rId15"/>
    <p:sldId id="299" r:id="rId16"/>
    <p:sldId id="267" r:id="rId17"/>
    <p:sldId id="280" r:id="rId18"/>
    <p:sldId id="348" r:id="rId19"/>
    <p:sldId id="300" r:id="rId20"/>
    <p:sldId id="301" r:id="rId21"/>
    <p:sldId id="269" r:id="rId22"/>
    <p:sldId id="303" r:id="rId23"/>
    <p:sldId id="302" r:id="rId24"/>
    <p:sldId id="304" r:id="rId25"/>
    <p:sldId id="349" r:id="rId26"/>
    <p:sldId id="271" r:id="rId27"/>
    <p:sldId id="305" r:id="rId28"/>
    <p:sldId id="306" r:id="rId29"/>
    <p:sldId id="307" r:id="rId30"/>
    <p:sldId id="308" r:id="rId31"/>
    <p:sldId id="351" r:id="rId32"/>
    <p:sldId id="321" r:id="rId33"/>
    <p:sldId id="309" r:id="rId34"/>
    <p:sldId id="311" r:id="rId35"/>
    <p:sldId id="310" r:id="rId36"/>
    <p:sldId id="312" r:id="rId37"/>
    <p:sldId id="326" r:id="rId38"/>
    <p:sldId id="322" r:id="rId39"/>
    <p:sldId id="323" r:id="rId40"/>
    <p:sldId id="313" r:id="rId41"/>
    <p:sldId id="352" r:id="rId42"/>
    <p:sldId id="314" r:id="rId43"/>
    <p:sldId id="315" r:id="rId44"/>
    <p:sldId id="317" r:id="rId45"/>
    <p:sldId id="316" r:id="rId46"/>
    <p:sldId id="318" r:id="rId47"/>
    <p:sldId id="319" r:id="rId48"/>
    <p:sldId id="289" r:id="rId49"/>
    <p:sldId id="324" r:id="rId50"/>
    <p:sldId id="325" r:id="rId51"/>
    <p:sldId id="327" r:id="rId52"/>
    <p:sldId id="385" r:id="rId53"/>
    <p:sldId id="294" r:id="rId54"/>
    <p:sldId id="328" r:id="rId55"/>
    <p:sldId id="387" r:id="rId56"/>
    <p:sldId id="375" r:id="rId57"/>
    <p:sldId id="389" r:id="rId58"/>
    <p:sldId id="386" r:id="rId59"/>
    <p:sldId id="332" r:id="rId60"/>
    <p:sldId id="331" r:id="rId61"/>
    <p:sldId id="333" r:id="rId62"/>
    <p:sldId id="355" r:id="rId63"/>
    <p:sldId id="334" r:id="rId64"/>
    <p:sldId id="335" r:id="rId65"/>
    <p:sldId id="357" r:id="rId66"/>
    <p:sldId id="358" r:id="rId67"/>
    <p:sldId id="336" r:id="rId68"/>
    <p:sldId id="356" r:id="rId69"/>
    <p:sldId id="376" r:id="rId70"/>
    <p:sldId id="377" r:id="rId71"/>
    <p:sldId id="337" r:id="rId72"/>
    <p:sldId id="359" r:id="rId73"/>
    <p:sldId id="360" r:id="rId74"/>
    <p:sldId id="361" r:id="rId75"/>
    <p:sldId id="362" r:id="rId76"/>
    <p:sldId id="363" r:id="rId77"/>
    <p:sldId id="365" r:id="rId78"/>
    <p:sldId id="366" r:id="rId79"/>
    <p:sldId id="388" r:id="rId80"/>
    <p:sldId id="390" r:id="rId81"/>
    <p:sldId id="407" r:id="rId82"/>
    <p:sldId id="405" r:id="rId83"/>
    <p:sldId id="368" r:id="rId84"/>
    <p:sldId id="404" r:id="rId85"/>
    <p:sldId id="406" r:id="rId86"/>
    <p:sldId id="367" r:id="rId87"/>
    <p:sldId id="364" r:id="rId88"/>
    <p:sldId id="371" r:id="rId89"/>
    <p:sldId id="338" r:id="rId90"/>
    <p:sldId id="370" r:id="rId91"/>
    <p:sldId id="372" r:id="rId92"/>
    <p:sldId id="373" r:id="rId93"/>
    <p:sldId id="369" r:id="rId94"/>
    <p:sldId id="374" r:id="rId95"/>
    <p:sldId id="339" r:id="rId96"/>
    <p:sldId id="340" r:id="rId97"/>
    <p:sldId id="378" r:id="rId98"/>
    <p:sldId id="379" r:id="rId99"/>
    <p:sldId id="401" r:id="rId100"/>
    <p:sldId id="403" r:id="rId101"/>
    <p:sldId id="402" r:id="rId102"/>
    <p:sldId id="380" r:id="rId103"/>
    <p:sldId id="416" r:id="rId104"/>
    <p:sldId id="381" r:id="rId105"/>
    <p:sldId id="408" r:id="rId106"/>
    <p:sldId id="382" r:id="rId107"/>
    <p:sldId id="383" r:id="rId108"/>
    <p:sldId id="384" r:id="rId109"/>
    <p:sldId id="398" r:id="rId110"/>
    <p:sldId id="392" r:id="rId111"/>
    <p:sldId id="393" r:id="rId112"/>
    <p:sldId id="417" r:id="rId113"/>
    <p:sldId id="395" r:id="rId114"/>
    <p:sldId id="396" r:id="rId115"/>
    <p:sldId id="394" r:id="rId116"/>
    <p:sldId id="399" r:id="rId117"/>
    <p:sldId id="391" r:id="rId118"/>
    <p:sldId id="409" r:id="rId119"/>
    <p:sldId id="410" r:id="rId120"/>
    <p:sldId id="411" r:id="rId121"/>
    <p:sldId id="412" r:id="rId122"/>
    <p:sldId id="413" r:id="rId123"/>
    <p:sldId id="414" r:id="rId124"/>
    <p:sldId id="415" r:id="rId1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242" autoAdjust="0"/>
  </p:normalViewPr>
  <p:slideViewPr>
    <p:cSldViewPr snapToGrid="0" snapToObjects="1">
      <p:cViewPr>
        <p:scale>
          <a:sx n="150" d="100"/>
          <a:sy n="150" d="100"/>
        </p:scale>
        <p:origin x="-80" y="-80"/>
      </p:cViewPr>
      <p:guideLst>
        <p:guide orient="horz" pos="2160"/>
        <p:guide pos="2880"/>
      </p:guideLst>
    </p:cSldViewPr>
  </p:slideViewPr>
  <p:notesTextViewPr>
    <p:cViewPr>
      <p:scale>
        <a:sx n="100" d="100"/>
        <a:sy n="100" d="100"/>
      </p:scale>
      <p:origin x="0" y="0"/>
    </p:cViewPr>
  </p:notesTextViewPr>
  <p:sorterViewPr>
    <p:cViewPr>
      <p:scale>
        <a:sx n="124" d="100"/>
        <a:sy n="124" d="100"/>
      </p:scale>
      <p:origin x="0" y="31112"/>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notesMaster" Target="notesMasters/notesMaster1.xml"/><Relationship Id="rId127" Type="http://schemas.openxmlformats.org/officeDocument/2006/relationships/printerSettings" Target="printerSettings/printerSettings1.bin"/><Relationship Id="rId128" Type="http://schemas.openxmlformats.org/officeDocument/2006/relationships/presProps" Target="presProps.xml"/><Relationship Id="rId12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theme" Target="theme/theme1.xml"/><Relationship Id="rId13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9CE0C67-94A9-8042-8B72-62DE745E9547}" type="datetimeFigureOut">
              <a:rPr lang="en-US" smtClean="0"/>
              <a:t>11/4/16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FEDB96A-6993-954B-8A57-C7267B45EBA3}" type="slidenum">
              <a:rPr lang="en-US" smtClean="0"/>
              <a:t>‹#›</a:t>
            </a:fld>
            <a:endParaRPr lang="en-US"/>
          </a:p>
        </p:txBody>
      </p:sp>
    </p:spTree>
    <p:extLst>
      <p:ext uri="{BB962C8B-B14F-4D97-AF65-F5344CB8AC3E}">
        <p14:creationId xmlns:p14="http://schemas.microsoft.com/office/powerpoint/2010/main" val="1614538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EDB96A-6993-954B-8A57-C7267B45EBA3}" type="slidenum">
              <a:rPr lang="en-US" smtClean="0"/>
              <a:t>1</a:t>
            </a:fld>
            <a:endParaRPr lang="en-US"/>
          </a:p>
        </p:txBody>
      </p:sp>
    </p:spTree>
    <p:extLst>
      <p:ext uri="{BB962C8B-B14F-4D97-AF65-F5344CB8AC3E}">
        <p14:creationId xmlns:p14="http://schemas.microsoft.com/office/powerpoint/2010/main" val="3736486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today and Monday</a:t>
            </a:r>
            <a:r>
              <a:rPr lang="en-US" baseline="0" dirty="0" smtClean="0"/>
              <a:t> the PPIC lecture is probably best.  Also, visit the PPIC website.  For the next 3 lectures, 3 chapters from Water 4.0 will be useful.</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a:t>
            </a:fld>
            <a:endParaRPr lang="en-US"/>
          </a:p>
        </p:txBody>
      </p:sp>
    </p:spTree>
    <p:extLst>
      <p:ext uri="{BB962C8B-B14F-4D97-AF65-F5344CB8AC3E}">
        <p14:creationId xmlns:p14="http://schemas.microsoft.com/office/powerpoint/2010/main" val="380561119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need to differentiate consumptive from non-</a:t>
            </a:r>
            <a:r>
              <a:rPr lang="en-US" dirty="0" err="1" smtClean="0"/>
              <a:t>consuptive</a:t>
            </a:r>
            <a:r>
              <a:rPr lang="en-US" dirty="0" smtClean="0"/>
              <a:t> uses.  In fact, some argue that flood irrigation is just fine b/c it recharges groundwater.  Discuss ET and infiltration and </a:t>
            </a:r>
            <a:r>
              <a:rPr lang="en-US" dirty="0" err="1" smtClean="0"/>
              <a:t>ag</a:t>
            </a:r>
            <a:r>
              <a:rPr lang="en-US" dirty="0" smtClean="0"/>
              <a:t> uses where</a:t>
            </a:r>
            <a:r>
              <a:rPr lang="en-US" baseline="0" dirty="0" smtClean="0"/>
              <a:t> </a:t>
            </a:r>
            <a:r>
              <a:rPr lang="en-US" baseline="0" dirty="0" err="1" smtClean="0"/>
              <a:t>driop</a:t>
            </a:r>
            <a:r>
              <a:rPr lang="en-US" baseline="0" dirty="0" smtClean="0"/>
              <a:t> is used as large consumers.</a:t>
            </a:r>
            <a:r>
              <a:rPr lang="en-US" dirty="0" smtClean="0"/>
              <a:t>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a:t>
            </a:r>
            <a:r>
              <a:rPr lang="en-US" baseline="0" dirty="0" smtClean="0"/>
              <a:t> 5 BEGINS HERE</a:t>
            </a:r>
          </a:p>
          <a:p>
            <a:r>
              <a:rPr lang="en-US" baseline="0" dirty="0" smtClean="0"/>
              <a:t>I want to return to the theme of differentiating between actions that feel good and actions that are effective.  We cannot dispute the fact that diet affects GHG emissions.  But how are you going to get your neighbor to switch?   What fraction of CA population do you think can be converted by education alone?  What about policies that make red meat more expensive or subsidize other diets?  Or policies that otherwise make it easier.  Education is a very limited tool.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Per capita water use across SW US.  </a:t>
            </a:r>
          </a:p>
          <a:p>
            <a:r>
              <a:rPr lang="en-US" baseline="0" dirty="0" smtClean="0"/>
              <a:t>As we mentioned before, about 2/3 of urban use is residential and \it is generally about 50/50 indoor </a:t>
            </a:r>
            <a:r>
              <a:rPr lang="en-US" baseline="0" dirty="0" err="1" smtClean="0"/>
              <a:t>vs</a:t>
            </a:r>
            <a:r>
              <a:rPr lang="en-US" baseline="0" dirty="0" smtClean="0"/>
              <a:t> outdoor.  Of course, densely populated areas, like downtown SF and Oakland essentially no outdoor residential use.  This will come back under smart growth discussion, but for now accept that most of CA urban areas are single family dwelling homes with yards.  Let’s start with outdoors.  This figure suggests 43 as reasonable indoor value after front loading washing machines, low flow toilets, etc.  Israel is around 32.  I’m about 25 (Total including outdoor).  So there is 10-25% reduction possible indoors.  Outdoors it is even  more.  What is the difference between </a:t>
            </a:r>
            <a:r>
              <a:rPr lang="en-US" baseline="0" dirty="0" err="1" smtClean="0"/>
              <a:t>Albequerque</a:t>
            </a:r>
            <a:r>
              <a:rPr lang="en-US" baseline="0" dirty="0" smtClean="0"/>
              <a:t> and Las Vegas?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Top is Nicholas</a:t>
            </a:r>
            <a:r>
              <a:rPr lang="en-US" baseline="0" dirty="0" smtClean="0"/>
              <a:t> Cage’s (former) mansion in Las Vegas.  Bottom is Walter White’s House in Alb.  Obviously the choice of </a:t>
            </a:r>
            <a:r>
              <a:rPr lang="en-US" baseline="0" dirty="0" err="1" smtClean="0"/>
              <a:t>landscpaing</a:t>
            </a:r>
            <a:r>
              <a:rPr lang="en-US" baseline="0" dirty="0" smtClean="0"/>
              <a:t> is important.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Obviously</a:t>
            </a:r>
            <a:r>
              <a:rPr lang="en-US" baseline="0" dirty="0" smtClean="0"/>
              <a:t> replacing lawns saves a lot of water (up to about 80%; integrate area under curves).  How do you get this to happen?  Local ordinance against lawns or create incentives like “cash for grass”.  Not cheap!  In Las Vegas it was $60 million for 10 MGD reduction in use. Similar to what it would cost to build a water recycling plant.   But once it is in you don’t have operating costs.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there is a downside in terms</a:t>
            </a:r>
            <a:r>
              <a:rPr lang="en-US" baseline="0" dirty="0" smtClean="0"/>
              <a:t> of temperature and this is called the urban heat island effect.  These are data from a study in Australia where they essentially stopped watering open parts of the city park.  See difference in temperature.  This is also what happens on </a:t>
            </a:r>
            <a:r>
              <a:rPr lang="en-US" baseline="0" dirty="0" err="1" smtClean="0"/>
              <a:t>astroturf</a:t>
            </a:r>
            <a:r>
              <a:rPr lang="en-US" baseline="0" dirty="0" smtClean="0"/>
              <a:t>.  Evaporation is a cooling process and ET is important for keeping cool.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 only ET from grass but shading from trees and covering of concrete with plants makes a difference.  Concrete</a:t>
            </a:r>
            <a:r>
              <a:rPr lang="en-US" baseline="0" dirty="0" smtClean="0"/>
              <a:t> retains a lot of heat and back-radiates at night. </a:t>
            </a:r>
            <a:r>
              <a:rPr lang="en-US" dirty="0" smtClean="0"/>
              <a:t>This is the strategy that architects use in middle east and Australia to keep cities cool.  Of course, these living walls and trees require water.  My guess is that we could reduce outdoor water use by 50% by concentrating</a:t>
            </a:r>
            <a:r>
              <a:rPr lang="en-US" baseline="0" dirty="0" smtClean="0"/>
              <a:t> on the places where it is not really needed.  But there is a limit and when we go too far they city is less livable and there is more need for AC and hospitalization.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Whether</a:t>
            </a:r>
            <a:r>
              <a:rPr lang="en-US" baseline="0" dirty="0" smtClean="0"/>
              <a:t> the indoor use minimum is 43, 32 or 25 it will reach a limit.  We have created plumbing code requirements that will slowly drop this.  But after we get to the homes that you know about could we get any lower?  The 0.8 gal/flush toilet could go to 0.2 with a vacuum toilet.  I think it could be a bit lower.  This means front loading washing machines and low flow fixtures in every household eventually.  But after that where do you look?   </a:t>
            </a:r>
            <a:r>
              <a:rPr lang="en-US" dirty="0" smtClean="0"/>
              <a:t>Do you want to use a recirculating shower?  Do you think that the public will be up for this?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109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 that other than damaging</a:t>
            </a:r>
            <a:r>
              <a:rPr lang="en-US" baseline="0" dirty="0" smtClean="0"/>
              <a:t> the native culture,</a:t>
            </a:r>
            <a:r>
              <a:rPr lang="en-US" dirty="0" smtClean="0"/>
              <a:t> the Spanish had a relatively small impact on the state.  Same holds for water rights.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a:t>
            </a:fld>
            <a:endParaRPr lang="en-US"/>
          </a:p>
        </p:txBody>
      </p:sp>
    </p:spTree>
    <p:extLst>
      <p:ext uri="{BB962C8B-B14F-4D97-AF65-F5344CB8AC3E}">
        <p14:creationId xmlns:p14="http://schemas.microsoft.com/office/powerpoint/2010/main" val="38056111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maybe we don’t want to go that far. </a:t>
            </a:r>
            <a:r>
              <a:rPr lang="en-US" baseline="0" dirty="0" smtClean="0"/>
              <a:t> In some places we are seeing enhanced sewer corrosion because of too much water conservation.  It would be too expensive to redesign systems.  Again, there is a limit to how much conservation we want to do.</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Notwithstanding</a:t>
            </a:r>
            <a:r>
              <a:rPr lang="en-US" baseline="0" dirty="0" smtClean="0"/>
              <a:t> the issue of sewers, lots of individual enthusiasm for </a:t>
            </a:r>
            <a:r>
              <a:rPr lang="en-US" baseline="0" dirty="0" err="1" smtClean="0"/>
              <a:t>graywater</a:t>
            </a:r>
            <a:r>
              <a:rPr lang="en-US" baseline="0" dirty="0" smtClean="0"/>
              <a:t> from washing machine.  It kind of misses the point: 75% reduction in water use going from top loader to HE front loader.  How many homes can we convince to do this?  More sophisticated system is harder. Only used for subsurface drip.  Probably best in rural communities with septic systems.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Great enthusiasm</a:t>
            </a:r>
            <a:r>
              <a:rPr lang="en-US" baseline="0" dirty="0" smtClean="0"/>
              <a:t> for solving problem at the building scale, especially in SF.</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Living machine</a:t>
            </a:r>
            <a:r>
              <a:rPr lang="en-US" baseline="0" dirty="0" smtClean="0"/>
              <a:t> is a sewage treatment that treats the sewage in SFPUC’s HQ building.  Used for watering plants and toilet flushing.  It certainly makes people think about sewage, but it was designed more architects than engineers.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did an analysis</a:t>
            </a:r>
            <a:r>
              <a:rPr lang="en-US" baseline="0" dirty="0" smtClean="0"/>
              <a:t> of GHG emissions and compared it to a centralized non-potable (purple pipe) system.  It was much worse for GHG and energy.  And on top of that they never asked the question about waterless urinals and vacuum toilets.  After all, they are not offsetting other water uses in building.</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is another SF project.  </a:t>
            </a:r>
            <a:r>
              <a:rPr lang="en-US" baseline="0" dirty="0" err="1" smtClean="0"/>
              <a:t>Roofwater</a:t>
            </a:r>
            <a:r>
              <a:rPr lang="en-US" baseline="0" dirty="0" smtClean="0"/>
              <a:t> collection for toilet flushing.  Sounds good.  But $280.000 for an affordable housing building.  Could the money have been better spend elsewhere?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merit in the idea of off-the-grid houses but probably</a:t>
            </a:r>
            <a:r>
              <a:rPr lang="en-US" baseline="0" dirty="0" smtClean="0"/>
              <a:t> more at the distributed scale.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start with</a:t>
            </a:r>
            <a:r>
              <a:rPr lang="en-US" baseline="0" dirty="0" smtClean="0"/>
              <a:t> urban water conservation.  One approach is to give people incentives to use less water.  Social norming is an inexpensive approach where education can make a difference.  Experience from </a:t>
            </a:r>
            <a:r>
              <a:rPr lang="en-US" baseline="0" dirty="0" err="1" smtClean="0"/>
              <a:t>WaterSmart</a:t>
            </a:r>
            <a:r>
              <a:rPr lang="en-US" baseline="0" dirty="0" smtClean="0"/>
              <a:t> shows that you can save a few % across an entire city just by telling people about what their neighbors do.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 approach is by pricing.  This is an example of increasing block pricing, which is the way that most CA utilities charge for water.  Explain.</a:t>
            </a:r>
            <a:r>
              <a:rPr lang="en-US" baseline="0" dirty="0" smtClean="0"/>
              <a:t>  Limitation is that even at $5 per 1000 gallons we are only talking about a bill of around $100 for a big water user.  In fact, sometimes this turns out to be regressive because poor people live with lots of people in one house.  Finally, in CA we have prop 218 (</a:t>
            </a:r>
            <a:r>
              <a:rPr lang="en-US" baseline="0" dirty="0" err="1" smtClean="0"/>
              <a:t>antitax</a:t>
            </a:r>
            <a:r>
              <a:rPr lang="en-US" baseline="0" dirty="0" smtClean="0"/>
              <a:t> prop) which is inconsistent with increasing block pricing.</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already</a:t>
            </a:r>
            <a:r>
              <a:rPr lang="en-US" baseline="0" dirty="0" smtClean="0"/>
              <a:t> saw a photo of the governor visiting with the snow depth guys last summer. This figure show you what happens during droughts.   LA is an instructive case study of how policy works.  First, why did the water use bounce up after the drought?  Revenue for water utility was part of the issue.  Another thing to notice is the difference between multi-family residential and single family.  A case for smart growth?  Will return to city planning later.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119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Spanish</a:t>
            </a:r>
            <a:r>
              <a:rPr lang="en-US" baseline="0" dirty="0" smtClean="0"/>
              <a:t> and Mexican Era did not lead to a lot of development of water because ranchers didn’t use a lot.  But when CA achieved statehood under the treaty of </a:t>
            </a:r>
            <a:r>
              <a:rPr lang="en-US" baseline="0" dirty="0" err="1" smtClean="0"/>
              <a:t>Guadalope</a:t>
            </a:r>
            <a:r>
              <a:rPr lang="en-US" baseline="0" dirty="0" smtClean="0"/>
              <a:t> </a:t>
            </a:r>
            <a:r>
              <a:rPr lang="en-US" baseline="0" dirty="0" err="1" smtClean="0"/>
              <a:t>Hildago</a:t>
            </a:r>
            <a:r>
              <a:rPr lang="en-US" baseline="0" dirty="0" smtClean="0"/>
              <a:t> in 1848 that ended the war between Mexico and the US the land rights for the original settlements was accepted.  For land grants for ranchos it led to large landholdings in the valley (Peralta’s didn’t stand up for long in Oakland).  In LA the original Pueblo was on the LA river and it got rights to the river which is the basis for the city to have upstream rights today.  (Pueblo is near downtown LA today)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a:t>
            </a:fld>
            <a:endParaRPr lang="en-US"/>
          </a:p>
        </p:txBody>
      </p:sp>
    </p:spTree>
    <p:extLst>
      <p:ext uri="{BB962C8B-B14F-4D97-AF65-F5344CB8AC3E}">
        <p14:creationId xmlns:p14="http://schemas.microsoft.com/office/powerpoint/2010/main" val="380561119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Agricultural</a:t>
            </a:r>
            <a:r>
              <a:rPr lang="en-US" baseline="0" dirty="0" smtClean="0"/>
              <a:t> water conservation is not the issue.  It is the actual regulation regulation of groundwater that matters.  The sustainable groundwater management act of 2014 was a first step in this process.  By 2040 all </a:t>
            </a:r>
            <a:r>
              <a:rPr lang="en-US" baseline="0" dirty="0" err="1" smtClean="0"/>
              <a:t>gw</a:t>
            </a:r>
            <a:r>
              <a:rPr lang="en-US" baseline="0" dirty="0" smtClean="0"/>
              <a:t> in state will be overseen by groundwater sustainability agencies which are similar to irrigation districts—regulate basins for local benefit.  Note high priority regions are in the valley because that is where overdraft is greatest.  This means that farmers will need permits, etc.  Note that urban </a:t>
            </a:r>
            <a:r>
              <a:rPr lang="en-US" baseline="0" dirty="0" err="1" smtClean="0"/>
              <a:t>groundwtaer</a:t>
            </a:r>
            <a:r>
              <a:rPr lang="en-US" baseline="0" dirty="0" smtClean="0"/>
              <a:t> </a:t>
            </a:r>
            <a:r>
              <a:rPr lang="en-US" baseline="0" dirty="0" err="1" smtClean="0"/>
              <a:t>basisn</a:t>
            </a:r>
            <a:r>
              <a:rPr lang="en-US" baseline="0" dirty="0" smtClean="0"/>
              <a:t> are adjudicated now.</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Letting the market</a:t>
            </a:r>
            <a:r>
              <a:rPr lang="en-US" baseline="0" dirty="0" smtClean="0"/>
              <a:t> take care of this is one way to go.  We saw this in the water bank.  </a:t>
            </a:r>
            <a:r>
              <a:rPr lang="en-US" dirty="0" smtClean="0"/>
              <a:t>You can see from</a:t>
            </a:r>
            <a:r>
              <a:rPr lang="en-US" baseline="0" dirty="0" smtClean="0"/>
              <a:t> this figure that water is being traded between users, but mostly it is going from </a:t>
            </a:r>
            <a:r>
              <a:rPr lang="en-US" baseline="0" dirty="0" err="1" smtClean="0"/>
              <a:t>ag</a:t>
            </a:r>
            <a:r>
              <a:rPr lang="en-US" baseline="0" dirty="0" smtClean="0"/>
              <a:t> users to urban or possibly other </a:t>
            </a:r>
            <a:r>
              <a:rPr lang="en-US" baseline="0" dirty="0" err="1" smtClean="0"/>
              <a:t>ag</a:t>
            </a:r>
            <a:r>
              <a:rPr lang="en-US" baseline="0" dirty="0" smtClean="0"/>
              <a:t> users.  It’s still on the order of 0.2-0.3 </a:t>
            </a:r>
            <a:r>
              <a:rPr lang="en-US" baseline="0" dirty="0" err="1" smtClean="0"/>
              <a:t>mAF</a:t>
            </a:r>
            <a:r>
              <a:rPr lang="en-US" baseline="0" dirty="0" smtClean="0"/>
              <a:t>/</a:t>
            </a:r>
            <a:r>
              <a:rPr lang="en-US" baseline="0" dirty="0" err="1" smtClean="0"/>
              <a:t>yr</a:t>
            </a:r>
            <a:r>
              <a:rPr lang="en-US" baseline="0" dirty="0" smtClean="0"/>
              <a:t> and it seems to slowing down due to legal uncertainties. In particular water rights are an issue.  If you trade water are you admitting that you don’t have a reasonable use?  Also, not everywhere that wants to trade can get the water to the person who needs it.  Possibly we need ISO to control the system.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seems like the logical think to do would be to let the people with low value water rights sell theirs</a:t>
            </a:r>
            <a:r>
              <a:rPr lang="en-US" baseline="0" dirty="0" smtClean="0"/>
              <a:t> to cities and high value </a:t>
            </a:r>
            <a:r>
              <a:rPr lang="en-US" baseline="0" dirty="0" err="1" smtClean="0"/>
              <a:t>ag</a:t>
            </a:r>
            <a:r>
              <a:rPr lang="en-US" baseline="0" dirty="0" smtClean="0"/>
              <a:t>.  But this is a lot more complicated than you might think.  If you sold a pre-1914 right it might lose value.  If you try taking water rights you might have to compensate.  Oh, and by the way, there are cases where endangered species have started to depend on </a:t>
            </a:r>
            <a:r>
              <a:rPr lang="en-US" baseline="0" dirty="0" err="1" smtClean="0"/>
              <a:t>ag</a:t>
            </a:r>
            <a:r>
              <a:rPr lang="en-US" baseline="0" dirty="0" smtClean="0"/>
              <a:t> water. Like the giant garter snake that lives in CA rice fields and canals.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see from</a:t>
            </a:r>
            <a:r>
              <a:rPr lang="en-US" baseline="0" dirty="0" smtClean="0"/>
              <a:t> this figure that water is being traded between users, but mostly it is going from </a:t>
            </a:r>
            <a:r>
              <a:rPr lang="en-US" baseline="0" dirty="0" err="1" smtClean="0"/>
              <a:t>ag</a:t>
            </a:r>
            <a:r>
              <a:rPr lang="en-US" baseline="0" dirty="0" smtClean="0"/>
              <a:t> users to urban or possibly other </a:t>
            </a:r>
            <a:r>
              <a:rPr lang="en-US" baseline="0" dirty="0" err="1" smtClean="0"/>
              <a:t>ag</a:t>
            </a:r>
            <a:r>
              <a:rPr lang="en-US" baseline="0" dirty="0" smtClean="0"/>
              <a:t> users.  It’s still on the order of 0.2-0.3 </a:t>
            </a:r>
            <a:r>
              <a:rPr lang="en-US" baseline="0" dirty="0" err="1" smtClean="0"/>
              <a:t>mAF</a:t>
            </a:r>
            <a:r>
              <a:rPr lang="en-US" baseline="0" dirty="0" smtClean="0"/>
              <a:t>/</a:t>
            </a:r>
            <a:r>
              <a:rPr lang="en-US" baseline="0" dirty="0" err="1" smtClean="0"/>
              <a:t>yr</a:t>
            </a:r>
            <a:r>
              <a:rPr lang="en-US" baseline="0" dirty="0" smtClean="0"/>
              <a:t> and it seems to slowing down due to legal uncertainties. In particular water rights are an issue.  If you trade water are you admitting that you don’t have a reasonable use?  Also, not everywhere that wants to trade can get the water to the person who needs it.  Possibly we need ISO to control the system.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124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saw that the gold rush was important to the development of the economy.  It also had implications</a:t>
            </a:r>
            <a:r>
              <a:rPr lang="en-US" baseline="0" dirty="0" smtClean="0"/>
              <a:t> for water rights.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13</a:t>
            </a:fld>
            <a:endParaRPr lang="en-US"/>
          </a:p>
        </p:txBody>
      </p:sp>
    </p:spTree>
    <p:extLst>
      <p:ext uri="{BB962C8B-B14F-4D97-AF65-F5344CB8AC3E}">
        <p14:creationId xmlns:p14="http://schemas.microsoft.com/office/powerpoint/2010/main" val="2886528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Riparian rights generally take precedent in times of shortage.  Pre-1914 and</a:t>
            </a:r>
            <a:r>
              <a:rPr lang="en-US" baseline="0" dirty="0" smtClean="0"/>
              <a:t> post 1914 rights important (formation of SWRCB which established permits for less than half of water).  Rights to regulate all water.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 of all taxable</a:t>
            </a:r>
            <a:r>
              <a:rPr lang="en-US" baseline="0" dirty="0" smtClean="0"/>
              <a:t> property in state lost in 1862 flood.  Hydraulic mining was part of the problem.  By 1884 it was terminated due to court cases in which the Public Trust Doctrine was invoked.   In the interim, the Army Corp of engineers encouraged levee construction right up to the banks of the river.  Sowed seeds for later delta problems.  Public Trust Doctrine grew out of English Common Law in which some property rights remain with the crown (e.g., coastal access, fishing rights).  Later it was applied to ecosystems (e.g., Mono Lake) as something put in trust for the benefit of the public.</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saw that early </a:t>
            </a:r>
            <a:r>
              <a:rPr lang="en-US" baseline="0" dirty="0" err="1" smtClean="0"/>
              <a:t>ag</a:t>
            </a:r>
            <a:r>
              <a:rPr lang="en-US" baseline="0" dirty="0" smtClean="0"/>
              <a:t> was the key industry in the state after the gold rush.  The thirst of </a:t>
            </a:r>
            <a:r>
              <a:rPr lang="en-US" baseline="0" dirty="0" err="1" smtClean="0"/>
              <a:t>ag</a:t>
            </a:r>
            <a:r>
              <a:rPr lang="en-US" baseline="0" dirty="0" smtClean="0"/>
              <a:t> had important impacts on the development of the state’s water system.</a:t>
            </a:r>
          </a:p>
        </p:txBody>
      </p:sp>
      <p:sp>
        <p:nvSpPr>
          <p:cNvPr id="4" name="Slide Number Placeholder 3"/>
          <p:cNvSpPr>
            <a:spLocks noGrp="1"/>
          </p:cNvSpPr>
          <p:nvPr>
            <p:ph type="sldNum" sz="quarter" idx="10"/>
          </p:nvPr>
        </p:nvSpPr>
        <p:spPr/>
        <p:txBody>
          <a:bodyPr/>
          <a:lstStyle/>
          <a:p>
            <a:fld id="{2FEDB96A-6993-954B-8A57-C7267B45EBA3}" type="slidenum">
              <a:rPr lang="en-US" smtClean="0"/>
              <a:t>16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Groundwater exists within an aquifer.  Water sits in pores between the sand/silt grains.  Well has screen to allow water to come in.  Water table = shallow (a few feet to over 100 feet feet).  Confined aquifer is recharged elsewhere due to the existence of an impermeable layer above.  </a:t>
            </a:r>
          </a:p>
          <a:p>
            <a:r>
              <a:rPr lang="en-US" baseline="0" dirty="0" smtClean="0"/>
              <a:t>Water flows downhill.  Water is lost to streams and seeps at lower elevations.  Can also go from stream to aquifer.  Speed is typically less than cm/day.   But all connected and moving.  By pumping create </a:t>
            </a:r>
            <a:r>
              <a:rPr lang="en-US" u="sng" baseline="0" dirty="0" smtClean="0"/>
              <a:t>a cone of depression </a:t>
            </a:r>
            <a:r>
              <a:rPr lang="en-US" baseline="0" dirty="0" smtClean="0"/>
              <a:t>and take neighbor’s water.   Note: In early days mechanical pumps limited depth at which water could be taken.  By turn of century gasoline and diesel pumps allowed water to be taken from over 300 feet depth.  Note tradeoff between depth and energy. </a:t>
            </a:r>
          </a:p>
        </p:txBody>
      </p:sp>
      <p:sp>
        <p:nvSpPr>
          <p:cNvPr id="4" name="Slide Number Placeholder 3"/>
          <p:cNvSpPr>
            <a:spLocks noGrp="1"/>
          </p:cNvSpPr>
          <p:nvPr>
            <p:ph type="sldNum" sz="quarter" idx="10"/>
          </p:nvPr>
        </p:nvSpPr>
        <p:spPr/>
        <p:txBody>
          <a:bodyPr/>
          <a:lstStyle/>
          <a:p>
            <a:fld id="{2FEDB96A-6993-954B-8A57-C7267B45EBA3}" type="slidenum">
              <a:rPr lang="en-US" smtClean="0"/>
              <a:t>17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Groundwater exists within an aquifer.  Water sits in pores between the sand/silt grains.  Well has screen to allow water to come in.  Water table = shallow (a few feet to over 100 feet feet).  Confined aquifer is recharged elsewhere due to the existence of an impermeable layer above.  </a:t>
            </a:r>
          </a:p>
          <a:p>
            <a:r>
              <a:rPr lang="en-US" baseline="0" dirty="0" smtClean="0"/>
              <a:t>Water flows downhill.  Water is lost to streams and seeps at lower elevations.  Can also go from stream to aquifer.  Speed is typically less than cm/day.   But all connected and moving.  By pumping create </a:t>
            </a:r>
            <a:r>
              <a:rPr lang="en-US" u="sng" baseline="0" dirty="0" smtClean="0"/>
              <a:t>a cone of depression </a:t>
            </a:r>
            <a:r>
              <a:rPr lang="en-US" baseline="0" dirty="0" smtClean="0"/>
              <a:t>and take neighbor’s water.   Note: In early days mechanical pumps limited depth at which water could be taken.  By turn of century gasoline and diesel pumps allowed water to be taken from over 300 feet depth.  Note tradeoff between depth and energy. </a:t>
            </a:r>
          </a:p>
        </p:txBody>
      </p:sp>
      <p:sp>
        <p:nvSpPr>
          <p:cNvPr id="4" name="Slide Number Placeholder 3"/>
          <p:cNvSpPr>
            <a:spLocks noGrp="1"/>
          </p:cNvSpPr>
          <p:nvPr>
            <p:ph type="sldNum" sz="quarter" idx="10"/>
          </p:nvPr>
        </p:nvSpPr>
        <p:spPr/>
        <p:txBody>
          <a:bodyPr/>
          <a:lstStyle/>
          <a:p>
            <a:fld id="{2FEDB96A-6993-954B-8A57-C7267B45EBA3}" type="slidenum">
              <a:rPr lang="en-US" smtClean="0"/>
              <a:t>18</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a:t>
            </a:r>
            <a:r>
              <a:rPr lang="en-US" baseline="0" dirty="0" smtClean="0"/>
              <a:t> groundwater is over-pumped the level of the water table (or confined aquifer) decreases.  This can also lead to lead to land subsidence as the land forces the pores to close.  Area near Mendota CA is where maximum subsidence occurred.  Why did this happen?  Diesel motor and pumps revolutionized groundwater extraction and allowed farmers to go deeper.  Rules didn’t really catch up.</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19</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my two opening lectures I hope that I gave you the idea that the availability of water was a key element to the growth and development of California.  </a:t>
            </a:r>
            <a:r>
              <a:rPr lang="en-US" dirty="0" smtClean="0"/>
              <a:t>During the </a:t>
            </a:r>
            <a:r>
              <a:rPr lang="en-US" baseline="0" dirty="0" smtClean="0"/>
              <a:t>next 5 lectures I intend to help you to understand the threats that climate change poses to California’s water system.  In order to achieve that goal we need to first understand the complicated system that has developed over the past 150 years.  We then need to see the weak points in the system and finally we need to start considering the options for how we will adapt in the future.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land subsidence be reversed</a:t>
            </a:r>
            <a:r>
              <a:rPr lang="en-US" baseline="0" dirty="0" smtClean="0"/>
              <a:t>?  No, but aquifer can be refilled and used.  SCVWD as example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20</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Merced Irrigation district</a:t>
            </a:r>
            <a:r>
              <a:rPr lang="en-US" baseline="0" dirty="0" smtClean="0"/>
              <a:t> is a good example of the kind of canal system that developed during this period. District funded improvements to provide irrigation water.  This increased value of the land.  On right is the Imperial Valley, which we discussed with the Salton Sea.  Many of these water rights are appropriative but they were established before 1914 (important date).</a:t>
            </a:r>
          </a:p>
          <a:p>
            <a:r>
              <a:rPr lang="en-US" baseline="0" dirty="0" smtClean="0"/>
              <a:t>Question: if you were a farmer who inherited land from your family how would you argue against someone taking back water rights?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21</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Mulholland acquires land for LA in 1905;</a:t>
            </a:r>
            <a:r>
              <a:rPr lang="en-US" baseline="0" dirty="0" smtClean="0"/>
              <a:t> By 1913 water is flowing.  1930 began pumping groundwater from Owens Valley. </a:t>
            </a:r>
            <a:r>
              <a:rPr lang="en-US" dirty="0" smtClean="0"/>
              <a:t>1927 dynamited section of Owens</a:t>
            </a:r>
            <a:r>
              <a:rPr lang="en-US" baseline="0" dirty="0" smtClean="0"/>
              <a:t> Valley pipeline.  Water wars and eminent domain.  Show Chinatown clip.  Arsenic revenge?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22</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err="1" smtClean="0"/>
              <a:t>Hetch</a:t>
            </a:r>
            <a:r>
              <a:rPr lang="en-US" dirty="0" smtClean="0"/>
              <a:t> </a:t>
            </a:r>
            <a:r>
              <a:rPr lang="en-US" dirty="0" err="1" smtClean="0"/>
              <a:t>Hetchy</a:t>
            </a:r>
            <a:r>
              <a:rPr lang="en-US" dirty="0" smtClean="0"/>
              <a:t> </a:t>
            </a:r>
            <a:r>
              <a:rPr lang="en-US" dirty="0" err="1" smtClean="0"/>
              <a:t>va;lley</a:t>
            </a:r>
            <a:r>
              <a:rPr lang="en-US" baseline="0" dirty="0" smtClean="0"/>
              <a:t> was the goal of SF, but it was a bigger fight.  John Muir had convinced TR to protect Yosemite Valley in 1903.  He couldn’t prevail on TR to also take the neighboring </a:t>
            </a:r>
            <a:r>
              <a:rPr lang="en-US" baseline="0" dirty="0" err="1" smtClean="0"/>
              <a:t>Hetch</a:t>
            </a:r>
            <a:r>
              <a:rPr lang="en-US" baseline="0" dirty="0" smtClean="0"/>
              <a:t> </a:t>
            </a:r>
            <a:r>
              <a:rPr lang="en-US" baseline="0" dirty="0" err="1" smtClean="0"/>
              <a:t>Hetchy</a:t>
            </a:r>
            <a:r>
              <a:rPr lang="en-US" baseline="0" dirty="0" smtClean="0"/>
              <a:t> Valley or rather it took until 1913 for Wilson to allow it. 1934 water flowing into SF.   Indicates impact of Federal land management on water use in CA.</a:t>
            </a:r>
            <a:endParaRPr lang="en-US" dirty="0" smtClean="0"/>
          </a:p>
          <a:p>
            <a:r>
              <a:rPr lang="en-US" dirty="0" smtClean="0"/>
              <a:t> </a:t>
            </a:r>
          </a:p>
          <a:p>
            <a:r>
              <a:rPr lang="en-US" dirty="0" smtClean="0"/>
              <a:t>http://</a:t>
            </a:r>
            <a:r>
              <a:rPr lang="en-US" dirty="0" err="1" smtClean="0"/>
              <a:t>www.acwa.com</a:t>
            </a:r>
            <a:r>
              <a:rPr lang="en-US" dirty="0" smtClean="0"/>
              <a:t>/content/climate-change/</a:t>
            </a:r>
            <a:r>
              <a:rPr lang="en-US" dirty="0" err="1" smtClean="0"/>
              <a:t>californias</a:t>
            </a:r>
            <a:r>
              <a:rPr lang="en-US" dirty="0" smtClean="0"/>
              <a:t>-water-climate-change clip on importance of snowpack.</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23</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addition to their overall size, reservoirs rely upon extra storage capacity of snow in the adjacent landscape.  For CA about 15 million acre-feet (or about as much as all of cities use) is stored in snow.  Maybe you have seen the photos of the snow survey—very archaic way of managing system—DWR employees ski out and measure snow depth and moisture and use it to figure out how much snow will melt in spring.  Then dams use pen-and-ink “rules curves” to determine elevation of dam during winter wet weather period.  At the end of March they gradually allow the dam to refill with snowmelt.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addition to their overall size, reservoirs rely upon extra storage capacity of snow in the adjacent landscape.  For CA about 15 million acre-feet (or about as much as all of cities use) is stored in snow.  Maybe you have seen the photos of the snow survey—very archaic way of managing system—DWR employees ski out and measure snow depth and moisture and use it to figure out how much snow will melt in spring.  Then dams use pen-and-ink “rules curves” to determine elevation of dam during winter wet weather period.  At the end of March they gradually allow the dam to refill with snowmelt.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LECTURE </a:t>
            </a:r>
            <a:r>
              <a:rPr lang="en-US" dirty="0" smtClean="0"/>
              <a:t>2 starts here!</a:t>
            </a:r>
          </a:p>
          <a:p>
            <a:r>
              <a:rPr lang="en-US" dirty="0" smtClean="0"/>
              <a:t>We will discuss the state’s plumbing later.</a:t>
            </a:r>
            <a:r>
              <a:rPr lang="en-US" baseline="0" dirty="0" smtClean="0"/>
              <a:t> We already saw the three big local projects in LA and SF.  For now, it’s enough to see Hoover Dam (1928); Federal Central Valley Project (1944) and State project (1966).  Greatly increased availability of water.  Farmers, being rational actors switched to high water crops.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Colorado River Compact of 1922 split</a:t>
            </a:r>
            <a:r>
              <a:rPr lang="en-US" baseline="0" dirty="0" smtClean="0"/>
              <a:t> water between lower (CA, AZ, NV) and upper (CO, NM, UT, WY) basins.  Each basin gets 293 m3/s.  Lower basin about 58% CA, 37% AZ, 4% NV.  Key was Boulder (later Hoover Dam) which allowed water to be stored and released.  By 1940 water flowing to Imperial Valley farmers plus LA via metropolitan water district.  Also generating lots of power.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Central Valley Project (Feds).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28</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Shasta</a:t>
            </a:r>
            <a:r>
              <a:rPr lang="en-US" baseline="0" dirty="0" smtClean="0"/>
              <a:t> Dam was the second largest dam and linchpin of the Federal project, which sent water through Delta, allowing Feds to dam San Joaquin River.  Funded and built during depression.  By 1940 was delivering water.  Allowed for a lot of farming in Central Valley.  Most damaging project in state water system.  Also provided a lot of hydro power.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29</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my two opening lectures I hope that I gave you the idea that the availability of water was a key element to the growth and development of California.  </a:t>
            </a:r>
            <a:r>
              <a:rPr lang="en-US" dirty="0" smtClean="0"/>
              <a:t>During the </a:t>
            </a:r>
            <a:r>
              <a:rPr lang="en-US" baseline="0" dirty="0" smtClean="0"/>
              <a:t>next 5 lectures I intend to help you to understand the threats that climate change poses to California’s water system.  In order to achieve that goal we need to first understand the complicated system that has developed over the past 150 years.  We then need to see the weak points in the system and finally we need to start considering the options for how we will adapt in the future.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Oroville Dam</a:t>
            </a:r>
            <a:r>
              <a:rPr lang="en-US" baseline="0" dirty="0" smtClean="0"/>
              <a:t> was key to State Project, which barely passed legislature in 1960.  Pat Brown was advocate.  At time the bond was </a:t>
            </a:r>
            <a:r>
              <a:rPr lang="en-US" baseline="0" dirty="0" err="1" smtClean="0"/>
              <a:t>approx</a:t>
            </a:r>
            <a:r>
              <a:rPr lang="en-US" baseline="0" dirty="0" smtClean="0"/>
              <a:t> equal to the entire state’s budget.  Provided water to Sac Valley and Bay area communities.  Most water was sent south to cities (70%) and farms (30%).  Completed in 1966.  Largest electricity user in state because water had to be pumped over mountains.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30</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31</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discussed how the 1970s brought a change</a:t>
            </a:r>
            <a:r>
              <a:rPr lang="en-US" baseline="0" dirty="0" smtClean="0"/>
              <a:t> in attitude to CA.  It manifest itself in two ways: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32</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Mono Lake is located at the end of LA</a:t>
            </a:r>
            <a:r>
              <a:rPr lang="en-US" baseline="0" dirty="0" smtClean="0"/>
              <a:t> DWPs canal.  It is a terminal lake (like the Great Salt Lake in Utah).  All water that flows in evaporates.  But when you take away its source waters, it goes out of balance.  Tufa towers (limestone mainly) were exposed as lake level dropped.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33</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1975</a:t>
            </a:r>
            <a:r>
              <a:rPr lang="en-US" baseline="0" dirty="0" smtClean="0"/>
              <a:t> David Gaines, MS student at Stanford gets NSF grant with students from Davis, Santa Cruz and Earlham college to study birds.  Find that lake is very important and threatened by LA DWP withdrawals.  Gaines and UC Davis student (later wife) Sally Judy plus David Winkler establish Mono Lake Committee.   1983 State Supreme Court uses Public Trust Doctrine to rule that state has obligation to protect Mono Lake.  Finally, in 1994 LA DWP loses and has to increase lake level and decrease withdrawals.  Pushes city toward alternative sources like recycling, conservation and </a:t>
            </a:r>
            <a:r>
              <a:rPr lang="en-US" baseline="0" dirty="0" err="1" smtClean="0"/>
              <a:t>stormwater</a:t>
            </a:r>
            <a:r>
              <a:rPr lang="en-US" baseline="0" dirty="0" smtClean="0"/>
              <a:t> capture.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 stage of the canal was meant to cut</a:t>
            </a:r>
            <a:r>
              <a:rPr lang="en-US" baseline="0" dirty="0" smtClean="0"/>
              <a:t> through the Delta.  Defeated in 1982 under governor Brown’s first term.  Meant to protect water quality by avoiding mixing of pristine water with salty, high TOC water in the delta but was viewed as a water grab by </a:t>
            </a:r>
            <a:r>
              <a:rPr lang="en-US" baseline="0" dirty="0" err="1" smtClean="0"/>
              <a:t>Enviros</a:t>
            </a:r>
            <a:r>
              <a:rPr lang="en-US" baseline="0" dirty="0" smtClean="0"/>
              <a:t>, Delta farmers and farmers to the North.</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terms of water that falls within the state we often hear about 50/40/10 or 80/20.  But that varies considerably among locations.  North coast, lots of rain and few people.  Sac, SJ, Tulare and CO River are key to the story.  Main supplies: surface water and groundwater.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Sorry about acre feet!  To</a:t>
            </a:r>
            <a:r>
              <a:rPr lang="en-US" baseline="0" dirty="0" smtClean="0"/>
              <a:t> put it into perspective, an acre foot is enough water to get about 10 people through a year.  So when you hear a million acre-feet, that’s enough for about 10 million people.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now have about 40 million acre-feet of water storage capacity.  15 million acre-feet</a:t>
            </a:r>
            <a:r>
              <a:rPr lang="en-US" baseline="0" dirty="0" smtClean="0"/>
              <a:t> is snowmelt in a typical year.  If you play it right this is used as it flows in (essentially this is what you play with).</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38</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Compare that with the amount that is pumped (Central Valley</a:t>
            </a:r>
            <a:r>
              <a:rPr lang="en-US" baseline="0" dirty="0" smtClean="0"/>
              <a:t> is most important part due to </a:t>
            </a:r>
            <a:r>
              <a:rPr lang="en-US" baseline="0" dirty="0" err="1" smtClean="0"/>
              <a:t>ag</a:t>
            </a:r>
            <a:r>
              <a:rPr lang="en-US" baseline="0" dirty="0" smtClean="0"/>
              <a:t>.  About 5-10 million acre feet/</a:t>
            </a:r>
            <a:r>
              <a:rPr lang="en-US" baseline="0" dirty="0" err="1" smtClean="0"/>
              <a:t>yr</a:t>
            </a:r>
            <a:r>
              <a:rPr lang="en-US" baseline="0" dirty="0" smtClean="0"/>
              <a:t> taken out but as we know it is being </a:t>
            </a:r>
            <a:r>
              <a:rPr lang="en-US" baseline="0" dirty="0" err="1" smtClean="0"/>
              <a:t>overdrafted</a:t>
            </a:r>
            <a:r>
              <a:rPr lang="en-US" baseline="0" dirty="0" smtClean="0"/>
              <a:t>.  So in a typical year we get about 30-40% from groundwater and 60% mainly from surface water.  In dry years more from groundwater.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39</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my two opening lectures I hope that I gave you the idea that the availability of water was a key element to the growth and development of California.  </a:t>
            </a:r>
            <a:r>
              <a:rPr lang="en-US" dirty="0" smtClean="0"/>
              <a:t>During the </a:t>
            </a:r>
            <a:r>
              <a:rPr lang="en-US" baseline="0" dirty="0" smtClean="0"/>
              <a:t>next 5 lectures I intend to help you to understand the threats that climate change poses to California’s water system.  In order to achieve that goal we need to first understand the complicated system that has developed over the past 150 years.  We then need to see the weak points in the system and finally we need to start considering the options for how we will adapt in the future.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dirty="0" err="1" smtClean="0"/>
              <a:t>ag</a:t>
            </a:r>
            <a:r>
              <a:rPr lang="en-US" dirty="0" smtClean="0"/>
              <a:t> about half goes to high value crops, about 1% of GDP and half goes to pastures, alfalfa,</a:t>
            </a:r>
            <a:r>
              <a:rPr lang="en-US" baseline="0" dirty="0" smtClean="0"/>
              <a:t> cotton, etc.  Over time seeing shift to fruit and nuts.  In cities about 2/3 goes to residential, about 50% indoors and 50% outdoors.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40</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dirty="0" err="1" smtClean="0"/>
              <a:t>ag</a:t>
            </a:r>
            <a:r>
              <a:rPr lang="en-US" dirty="0" smtClean="0"/>
              <a:t> about half goes to high value crops, about 1% of GDP and half goes to pastures, alfalfa,</a:t>
            </a:r>
            <a:r>
              <a:rPr lang="en-US" baseline="0" dirty="0" smtClean="0"/>
              <a:t> cotton, etc.  Over time seeing shift to fruit and nuts.  In cities about 2/3 goes to residential, about 50% indoors and 50% outdoors.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41</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turn our attention to the potential effects that climate</a:t>
            </a:r>
            <a:r>
              <a:rPr lang="en-US" baseline="0" dirty="0" smtClean="0"/>
              <a:t> change will have on this system.  Three main areas of concern, earlier snow melt or loss of snow.  Flooding due to sea level rise and subsidence.  And finally drought.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42</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Droughts: How important are they and do they occur with increasing frequency under</a:t>
            </a:r>
            <a:r>
              <a:rPr lang="en-US" baseline="0" dirty="0" smtClean="0"/>
              <a:t> times of climate change?  This figure shows the </a:t>
            </a:r>
            <a:r>
              <a:rPr lang="en-US" u="sng" baseline="0" dirty="0" smtClean="0"/>
              <a:t>Palmer hydrologic stress index</a:t>
            </a:r>
            <a:r>
              <a:rPr lang="en-US" baseline="0" dirty="0" smtClean="0"/>
              <a:t>, which is a combination of soil moisture, </a:t>
            </a:r>
            <a:r>
              <a:rPr lang="en-US" baseline="0" dirty="0" err="1" smtClean="0"/>
              <a:t>ppt</a:t>
            </a:r>
            <a:r>
              <a:rPr lang="en-US" baseline="0" dirty="0" smtClean="0"/>
              <a:t> and temp.  It give a sense of the severity of the current drought.  Explain figure.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43</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start by asking what we should expect under climate change.  This is the RCP 4.5</a:t>
            </a:r>
            <a:r>
              <a:rPr lang="en-US" baseline="0" dirty="0" smtClean="0"/>
              <a:t> scenario (midpoint).  You can see that in terms of </a:t>
            </a:r>
            <a:r>
              <a:rPr lang="en-US" baseline="0" dirty="0" err="1" smtClean="0"/>
              <a:t>ppt</a:t>
            </a:r>
            <a:r>
              <a:rPr lang="en-US" baseline="0" dirty="0" smtClean="0"/>
              <a:t> or runoff, not that much change is expected.  But soil moisture is expected to decrease by about 5% due to higher temperatures.   But this still  doesn’t quite get at what we are seeing because droughts are episodic in nature.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44</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paper that from</a:t>
            </a:r>
            <a:r>
              <a:rPr lang="en-US" baseline="0" dirty="0" smtClean="0"/>
              <a:t> hydrologists at Lamont Dougherty and NASA tried to get at it.  They estimated that about 70% was due to variability in </a:t>
            </a:r>
            <a:r>
              <a:rPr lang="en-US" baseline="0" dirty="0" err="1" smtClean="0"/>
              <a:t>ppt</a:t>
            </a:r>
            <a:r>
              <a:rPr lang="en-US" baseline="0" dirty="0" smtClean="0"/>
              <a:t> and about 25% was due to variations in temperature.  Depending which scenario or model was used, about half of this temperature increase was due to anthropogenic warming.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paper that from</a:t>
            </a:r>
            <a:r>
              <a:rPr lang="en-US" baseline="0" dirty="0" smtClean="0"/>
              <a:t> hydrologists at Lamont Dougherty and NASA tried to get at it.  They estimated that about 70% was due to variability in </a:t>
            </a:r>
            <a:r>
              <a:rPr lang="en-US" baseline="0" dirty="0" err="1" smtClean="0"/>
              <a:t>ppt</a:t>
            </a:r>
            <a:r>
              <a:rPr lang="en-US" baseline="0" dirty="0" smtClean="0"/>
              <a:t> and about 25% was due to variations in temperature.  Depending which scenario or model was used, about half of this was due to anthropogenic warming. </a:t>
            </a:r>
          </a:p>
          <a:p>
            <a:r>
              <a:rPr lang="en-US" baseline="0" dirty="0" smtClean="0"/>
              <a:t>So the summary is that we can expect more water demand or drier conditions in general but we still don’t know enough about factors like the RRR or El Nino to say with confidence what will happen in the west.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46</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Predictions also show a decrease in snowpack.  Aside from recreation, what do you think are the main impacts on CA water?  (1) water storage/supply; (2)</a:t>
            </a:r>
            <a:r>
              <a:rPr lang="en-US" baseline="0" dirty="0" smtClean="0"/>
              <a:t> hydro power (3) sensitive species.</a:t>
            </a:r>
            <a:r>
              <a:rPr lang="en-US" dirty="0" smtClean="0"/>
              <a:t> </a:t>
            </a:r>
          </a:p>
          <a:p>
            <a:r>
              <a:rPr lang="en-US" dirty="0" smtClean="0"/>
              <a:t>If precipitation remains</a:t>
            </a:r>
            <a:r>
              <a:rPr lang="en-US" baseline="0" dirty="0" smtClean="0"/>
              <a:t> approximately constant but rain shifts to snow what does this mean for the operation of a reservoir?  Getting away from old rules curves still requires prioritization among supply, flooding, environment and electricity production.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47</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what the Delta look like today.  It has undergone subsidence for a different reason than aquifers.  You can see that water flows to the Clifton Court </a:t>
            </a:r>
            <a:r>
              <a:rPr lang="en-US" dirty="0" err="1" smtClean="0"/>
              <a:t>Forebay</a:t>
            </a:r>
            <a:r>
              <a:rPr lang="en-US" dirty="0" smtClean="0"/>
              <a:t> and then</a:t>
            </a:r>
            <a:r>
              <a:rPr lang="en-US" baseline="0" dirty="0" smtClean="0"/>
              <a:t> downstream in a manner that is far from natural, but somehow it works.  Delta subsidence has occurred because peat soil was exposed to air and it oxidized (CH2O + O2 </a:t>
            </a:r>
            <a:r>
              <a:rPr lang="en-US" baseline="0" dirty="0" smtClean="0">
                <a:sym typeface="Wingdings"/>
              </a:rPr>
              <a:t>  CO2 +  H2O).</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48</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6.5 fault could lead to catastrophic delta island failure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49</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I first came to CA I was confused</a:t>
            </a:r>
            <a:r>
              <a:rPr lang="en-US" baseline="0" dirty="0" smtClean="0"/>
              <a:t> to hear people talking about water buffalos.  I thought that the water buffalo (</a:t>
            </a:r>
            <a:r>
              <a:rPr lang="en-US" baseline="0" dirty="0" err="1" smtClean="0"/>
              <a:t>Bubalis</a:t>
            </a:r>
            <a:r>
              <a:rPr lang="en-US" baseline="0" dirty="0" smtClean="0"/>
              <a:t> </a:t>
            </a:r>
            <a:r>
              <a:rPr lang="en-US" baseline="0" dirty="0" err="1" smtClean="0"/>
              <a:t>bubalis</a:t>
            </a:r>
            <a:r>
              <a:rPr lang="en-US" baseline="0" dirty="0" smtClean="0"/>
              <a:t>) was native of Asia and had no known habitat in North America.  But then I learned that people were talking about individuals who had taken the time and effort to steep themselves in the arcane details of CA water.  After a few decades their hide becomes tough, they become grumpy and they communicate in grunts that are difficult to understand.  If we want to understand how CA will deal with climate, we need to listen to the wisdom of the water buffalo.  Let’s take a step back in time as in previous lectures.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 image of the Jones Tract failing on</a:t>
            </a:r>
            <a:r>
              <a:rPr lang="en-US" baseline="0" dirty="0" smtClean="0"/>
              <a:t> a sunny day in 2004.  If the islands fail the CVP and SWP </a:t>
            </a:r>
            <a:r>
              <a:rPr lang="en-US" baseline="0" dirty="0" err="1" smtClean="0"/>
              <a:t>woul</a:t>
            </a:r>
            <a:r>
              <a:rPr lang="en-US" baseline="0" dirty="0" smtClean="0"/>
              <a:t> </a:t>
            </a:r>
            <a:r>
              <a:rPr lang="en-US" baseline="0" dirty="0" err="1" smtClean="0"/>
              <a:t>dbe</a:t>
            </a:r>
            <a:r>
              <a:rPr lang="en-US" baseline="0" dirty="0" smtClean="0"/>
              <a:t> off line for 1-3 years and it would be difficult to operate it afterwards.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50</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proposal of Delta tunnels</a:t>
            </a:r>
            <a:r>
              <a:rPr lang="en-US" baseline="0" dirty="0" smtClean="0"/>
              <a:t> will cost about $15 billion just to maintain the status quo.  Not much of an alternative—either do it or wait for failure and reduce </a:t>
            </a:r>
            <a:r>
              <a:rPr lang="en-US" baseline="0" dirty="0" err="1" smtClean="0"/>
              <a:t>expeort</a:t>
            </a:r>
            <a:r>
              <a:rPr lang="en-US" baseline="0" dirty="0" smtClean="0"/>
              <a:t> </a:t>
            </a:r>
            <a:r>
              <a:rPr lang="en-US" baseline="0" dirty="0" err="1" smtClean="0"/>
              <a:t>sto</a:t>
            </a:r>
            <a:r>
              <a:rPr lang="en-US" baseline="0" dirty="0" smtClean="0"/>
              <a:t> SWP and CVP.  The problem is that Ag cannot afford it so we would be looking at subsidizing </a:t>
            </a:r>
            <a:r>
              <a:rPr lang="en-US" baseline="0" dirty="0" err="1" smtClean="0"/>
              <a:t>ag</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51</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a:t>
            </a:r>
            <a:r>
              <a:rPr lang="en-US" baseline="0" dirty="0" smtClean="0"/>
              <a:t> 3 STARTS HERE.</a:t>
            </a:r>
          </a:p>
          <a:p>
            <a:r>
              <a:rPr lang="en-US" dirty="0" smtClean="0"/>
              <a:t>IN today’s news</a:t>
            </a:r>
            <a:r>
              <a:rPr lang="is-IS" dirty="0" smtClean="0"/>
              <a:t>…price not disclosed.  Estimated at $200 million.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52</a:t>
            </a:fld>
            <a:endParaRPr lang="en-US"/>
          </a:p>
        </p:txBody>
      </p:sp>
    </p:spTree>
    <p:extLst>
      <p:ext uri="{BB962C8B-B14F-4D97-AF65-F5344CB8AC3E}">
        <p14:creationId xmlns:p14="http://schemas.microsoft.com/office/powerpoint/2010/main" val="36191965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a number of options facing us and no one knows the answer.  Let’s examine some of the alternatives both from a technical and public policy standpoint. We will start with the technical solutions and see how they affect the policy solutions.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t>
            </a:r>
            <a:r>
              <a:rPr lang="en-US" dirty="0" err="1" smtClean="0"/>
              <a:t>ag</a:t>
            </a:r>
            <a:r>
              <a:rPr lang="en-US" dirty="0" smtClean="0"/>
              <a:t> about half goes to high value crops, about 1% of GDP and half goes to pastures, alfalfa,</a:t>
            </a:r>
            <a:r>
              <a:rPr lang="en-US" baseline="0" dirty="0" smtClean="0"/>
              <a:t> cotton, etc.  Over time seeing shift to fruit and nuts.  In cities about 2/3 goes to residential, about 50% indoors and 50% outdoors.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55</a:t>
            </a:fld>
            <a:endParaRPr lang="en-US"/>
          </a:p>
        </p:txBody>
      </p:sp>
    </p:spTree>
    <p:extLst>
      <p:ext uri="{BB962C8B-B14F-4D97-AF65-F5344CB8AC3E}">
        <p14:creationId xmlns:p14="http://schemas.microsoft.com/office/powerpoint/2010/main" val="3780319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you</a:t>
            </a:r>
            <a:r>
              <a:rPr lang="en-US" baseline="0" dirty="0" smtClean="0"/>
              <a:t> worried about?  Industrial use, too.</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are you</a:t>
            </a:r>
            <a:r>
              <a:rPr lang="en-US" baseline="0" dirty="0" smtClean="0"/>
              <a:t> worried about?  Industrial use, too.</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state estimates</a:t>
            </a:r>
            <a:r>
              <a:rPr lang="en-US" baseline="0" dirty="0" smtClean="0"/>
              <a:t> that about 0.7 is recycled of the 3-5 million acre feet per year of wastewater effluent generated in CA.  Central Valley (Ag) and SoCal are leaders.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Up until recently, the main form of reuse has been non-potable reuse.  The majority is</a:t>
            </a:r>
            <a:r>
              <a:rPr lang="en-US" baseline="0" dirty="0" smtClean="0"/>
              <a:t> for agricultural irrigation, but the number of places where </a:t>
            </a:r>
            <a:r>
              <a:rPr lang="en-US" baseline="0" dirty="0" err="1" smtClean="0"/>
              <a:t>ag</a:t>
            </a:r>
            <a:r>
              <a:rPr lang="en-US" baseline="0" dirty="0" smtClean="0"/>
              <a:t> is close to wastewater sources is limited.  In Monterrey, the regional recycling program makes a big difference (about 10% of state’s </a:t>
            </a:r>
            <a:r>
              <a:rPr lang="en-US" baseline="0" dirty="0" err="1" smtClean="0"/>
              <a:t>ag</a:t>
            </a:r>
            <a:r>
              <a:rPr lang="en-US" baseline="0" dirty="0" smtClean="0"/>
              <a:t> irrigation total). Created high value crops due to </a:t>
            </a:r>
            <a:r>
              <a:rPr lang="en-US" baseline="0" dirty="0" err="1" smtClean="0"/>
              <a:t>overpumping</a:t>
            </a:r>
            <a:r>
              <a:rPr lang="en-US" baseline="0" dirty="0" smtClean="0"/>
              <a:t> and seawater intrusion.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59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wisdom of the water buffalo</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Monterey is a nice example of agricultural water reuse.  Wastewater from Salinas</a:t>
            </a:r>
            <a:r>
              <a:rPr lang="en-US" baseline="0" dirty="0" smtClean="0"/>
              <a:t> and </a:t>
            </a:r>
            <a:r>
              <a:rPr lang="en-US" baseline="0" dirty="0" err="1" smtClean="0"/>
              <a:t>Moneterrey</a:t>
            </a:r>
            <a:r>
              <a:rPr lang="en-US" baseline="0" dirty="0" smtClean="0"/>
              <a:t> </a:t>
            </a:r>
            <a:r>
              <a:rPr lang="en-US" baseline="0" dirty="0" err="1" smtClean="0"/>
              <a:t>Penninsula</a:t>
            </a:r>
            <a:r>
              <a:rPr lang="en-US" baseline="0" dirty="0" smtClean="0"/>
              <a:t> is filtered through media and sand and chlorinated before going into purple pipes.  Now they grow strawberries.  Started as seawater intrusion barrier project.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 you ever seen a purple pipe in your neighborhood?  Historically, urban water reuse has fallen into three categories.  Outdoor</a:t>
            </a:r>
            <a:r>
              <a:rPr lang="en-US" baseline="0" dirty="0" smtClean="0"/>
              <a:t> landscaping (most common); </a:t>
            </a:r>
            <a:r>
              <a:rPr lang="en-US" baseline="0" dirty="0" err="1" smtClean="0"/>
              <a:t>industril</a:t>
            </a:r>
            <a:r>
              <a:rPr lang="en-US" baseline="0" dirty="0" smtClean="0"/>
              <a:t> use (e.g., Chevron Refinery and EBMUD) and indoor non-potable uses (e.g., toilet flushing).</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San Jose’s problem with South bay</a:t>
            </a:r>
            <a:r>
              <a:rPr lang="en-US" baseline="0" dirty="0" smtClean="0"/>
              <a:t> Recycling and cross connections in building (US, Australia, etc.).</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Montebello</a:t>
            </a:r>
            <a:r>
              <a:rPr lang="en-US" baseline="0" dirty="0" smtClean="0"/>
              <a:t> </a:t>
            </a:r>
            <a:r>
              <a:rPr lang="en-US" baseline="0" dirty="0" err="1" smtClean="0"/>
              <a:t>Forebay</a:t>
            </a:r>
            <a:r>
              <a:rPr lang="en-US" baseline="0" dirty="0" smtClean="0"/>
              <a:t> near LA County since 1962.   This is the groundwater recharge part of the figure.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San Jose’s problem with South bay</a:t>
            </a:r>
            <a:r>
              <a:rPr lang="en-US" baseline="0" dirty="0" smtClean="0"/>
              <a:t> Recycling and cross connections in building (US, Australia, etc.).</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 was invented at UCLA in 1960s, slowly developed to modern technology.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San Jose’s problem with South bay</a:t>
            </a:r>
            <a:r>
              <a:rPr lang="en-US" baseline="0" dirty="0" smtClean="0"/>
              <a:t> Recycling and cross connections in building (US, Australia, etc.).</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0.08 million acre feet-year.  Operating since 1972 and recently expanded.  Subjected to</a:t>
            </a:r>
            <a:r>
              <a:rPr lang="en-US" baseline="0" dirty="0" smtClean="0"/>
              <a:t> a lot of scrutiny (see “the toilet to tap solution”).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0.08 million acre feet-year.  Operating since 1972 and recently expanded.  Subjected to</a:t>
            </a:r>
            <a:r>
              <a:rPr lang="en-US" baseline="0" dirty="0" smtClean="0"/>
              <a:t> a lot of scrutiny (see “the toilet to tap solution”).  0.17 million acre feet/</a:t>
            </a:r>
            <a:r>
              <a:rPr lang="en-US" baseline="0" dirty="0" err="1" smtClean="0"/>
              <a:t>yr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0.08 million acre feet-year.  Operating since 1972 and recently expanded.  Subjected to</a:t>
            </a:r>
            <a:r>
              <a:rPr lang="en-US" baseline="0" dirty="0" smtClean="0"/>
              <a:t> a lot of scrutiny (see “the toilet to tap solution”).  0.17 million acre feet/</a:t>
            </a:r>
            <a:r>
              <a:rPr lang="en-US" baseline="0" dirty="0" err="1" smtClean="0"/>
              <a:t>yr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69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we</a:t>
            </a:r>
            <a:r>
              <a:rPr lang="en-US" baseline="0" dirty="0" smtClean="0"/>
              <a:t> will see, water rights can keep water in applications (mainly </a:t>
            </a:r>
            <a:r>
              <a:rPr lang="en-US" baseline="0" dirty="0" err="1" smtClean="0"/>
              <a:t>ag</a:t>
            </a:r>
            <a:r>
              <a:rPr lang="en-US" baseline="0" dirty="0" smtClean="0"/>
              <a:t>) that are not that economically viable or good for the state.  This causes tension and litigation</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7</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About 0.08 million acre feet-year.  Operating since 1972 and recently expanded.  Subjected to</a:t>
            </a:r>
            <a:r>
              <a:rPr lang="en-US" baseline="0" dirty="0" smtClean="0"/>
              <a:t> a lot of scrutiny (see “the toilet to tap solution”).  0.17 million acre feet/</a:t>
            </a:r>
            <a:r>
              <a:rPr lang="en-US" baseline="0" dirty="0" err="1" smtClean="0"/>
              <a:t>yr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70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Bring in bottle of new water.  Discuss legitimacy.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71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dirty="0" err="1" smtClean="0"/>
              <a:t>yr</a:t>
            </a:r>
            <a:endParaRPr lang="en-US" baseline="0" dirty="0" smtClean="0"/>
          </a:p>
        </p:txBody>
      </p:sp>
      <p:sp>
        <p:nvSpPr>
          <p:cNvPr id="4" name="Slide Number Placeholder 3"/>
          <p:cNvSpPr>
            <a:spLocks noGrp="1"/>
          </p:cNvSpPr>
          <p:nvPr>
            <p:ph type="sldNum" sz="quarter" idx="10"/>
          </p:nvPr>
        </p:nvSpPr>
        <p:spPr/>
        <p:txBody>
          <a:bodyPr/>
          <a:lstStyle/>
          <a:p>
            <a:fld id="{2FEDB96A-6993-954B-8A57-C7267B45EBA3}" type="slidenum">
              <a:rPr lang="en-US" smtClean="0"/>
              <a:t>72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smtClean="0"/>
              <a:t>yr</a:t>
            </a:r>
          </a:p>
        </p:txBody>
      </p:sp>
      <p:sp>
        <p:nvSpPr>
          <p:cNvPr id="4" name="Slide Number Placeholder 3"/>
          <p:cNvSpPr>
            <a:spLocks noGrp="1"/>
          </p:cNvSpPr>
          <p:nvPr>
            <p:ph type="sldNum" sz="quarter" idx="10"/>
          </p:nvPr>
        </p:nvSpPr>
        <p:spPr/>
        <p:txBody>
          <a:bodyPr/>
          <a:lstStyle/>
          <a:p>
            <a:fld id="{2FEDB96A-6993-954B-8A57-C7267B45EBA3}" type="slidenum">
              <a:rPr lang="en-US" smtClean="0"/>
              <a:t>73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smtClean="0"/>
              <a:t>yr</a:t>
            </a:r>
          </a:p>
        </p:txBody>
      </p:sp>
      <p:sp>
        <p:nvSpPr>
          <p:cNvPr id="4" name="Slide Number Placeholder 3"/>
          <p:cNvSpPr>
            <a:spLocks noGrp="1"/>
          </p:cNvSpPr>
          <p:nvPr>
            <p:ph type="sldNum" sz="quarter" idx="10"/>
          </p:nvPr>
        </p:nvSpPr>
        <p:spPr/>
        <p:txBody>
          <a:bodyPr/>
          <a:lstStyle/>
          <a:p>
            <a:fld id="{2FEDB96A-6993-954B-8A57-C7267B45EBA3}" type="slidenum">
              <a:rPr lang="en-US" smtClean="0"/>
              <a:t>74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smtClean="0"/>
              <a:t>yr</a:t>
            </a:r>
          </a:p>
        </p:txBody>
      </p:sp>
      <p:sp>
        <p:nvSpPr>
          <p:cNvPr id="4" name="Slide Number Placeholder 3"/>
          <p:cNvSpPr>
            <a:spLocks noGrp="1"/>
          </p:cNvSpPr>
          <p:nvPr>
            <p:ph type="sldNum" sz="quarter" idx="10"/>
          </p:nvPr>
        </p:nvSpPr>
        <p:spPr/>
        <p:txBody>
          <a:bodyPr/>
          <a:lstStyle/>
          <a:p>
            <a:fld id="{2FEDB96A-6993-954B-8A57-C7267B45EBA3}" type="slidenum">
              <a:rPr lang="en-US" smtClean="0"/>
              <a:t>75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feet/yr.  But he </a:t>
            </a:r>
            <a:r>
              <a:rPr lang="en-US" baseline="0" dirty="0" err="1" smtClean="0"/>
              <a:t>Carlksbad</a:t>
            </a:r>
            <a:r>
              <a:rPr lang="en-US" baseline="0" dirty="0" smtClean="0"/>
              <a:t> facility is at the bottom of the hill</a:t>
            </a:r>
            <a:r>
              <a:rPr lang="is-I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2FEDB96A-6993-954B-8A57-C7267B45EBA3}" type="slidenum">
              <a:rPr lang="en-US" smtClean="0"/>
              <a:t>76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smtClean="0"/>
              <a:t>yr</a:t>
            </a:r>
          </a:p>
        </p:txBody>
      </p:sp>
      <p:sp>
        <p:nvSpPr>
          <p:cNvPr id="4" name="Slide Number Placeholder 3"/>
          <p:cNvSpPr>
            <a:spLocks noGrp="1"/>
          </p:cNvSpPr>
          <p:nvPr>
            <p:ph type="sldNum" sz="quarter" idx="10"/>
          </p:nvPr>
        </p:nvSpPr>
        <p:spPr/>
        <p:txBody>
          <a:bodyPr/>
          <a:lstStyle/>
          <a:p>
            <a:fld id="{2FEDB96A-6993-954B-8A57-C7267B45EBA3}" type="slidenum">
              <a:rPr lang="en-US" smtClean="0"/>
              <a:t>77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Trends</a:t>
            </a:r>
            <a:r>
              <a:rPr lang="en-US" baseline="0" dirty="0" smtClean="0"/>
              <a:t> in </a:t>
            </a:r>
            <a:r>
              <a:rPr lang="en-US" baseline="0" dirty="0" err="1" smtClean="0"/>
              <a:t>desal</a:t>
            </a:r>
            <a:r>
              <a:rPr lang="en-US" baseline="0" dirty="0" smtClean="0"/>
              <a:t>: switch to membranes.  Global capacity 12 million m3/d = 3.5 million acre feet/</a:t>
            </a:r>
            <a:r>
              <a:rPr lang="en-US" baseline="0" smtClean="0"/>
              <a:t>yr</a:t>
            </a:r>
          </a:p>
        </p:txBody>
      </p:sp>
      <p:sp>
        <p:nvSpPr>
          <p:cNvPr id="4" name="Slide Number Placeholder 3"/>
          <p:cNvSpPr>
            <a:spLocks noGrp="1"/>
          </p:cNvSpPr>
          <p:nvPr>
            <p:ph type="sldNum" sz="quarter" idx="10"/>
          </p:nvPr>
        </p:nvSpPr>
        <p:spPr/>
        <p:txBody>
          <a:bodyPr/>
          <a:lstStyle/>
          <a:p>
            <a:fld id="{2FEDB96A-6993-954B-8A57-C7267B45EBA3}" type="slidenum">
              <a:rPr lang="en-US" smtClean="0"/>
              <a:t>78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50 MGD plant = 0.056 Million acre feet/yr.  </a:t>
            </a:r>
            <a:r>
              <a:rPr lang="en-US" dirty="0" err="1" smtClean="0"/>
              <a:t>Caost</a:t>
            </a:r>
            <a:r>
              <a:rPr lang="en-US" dirty="0" smtClean="0"/>
              <a:t> about $1 billion.</a:t>
            </a:r>
            <a:endParaRPr lang="en-US" baseline="0" dirty="0" smtClean="0"/>
          </a:p>
        </p:txBody>
      </p:sp>
      <p:sp>
        <p:nvSpPr>
          <p:cNvPr id="4" name="Slide Number Placeholder 3"/>
          <p:cNvSpPr>
            <a:spLocks noGrp="1"/>
          </p:cNvSpPr>
          <p:nvPr>
            <p:ph type="sldNum" sz="quarter" idx="10"/>
          </p:nvPr>
        </p:nvSpPr>
        <p:spPr/>
        <p:txBody>
          <a:bodyPr/>
          <a:lstStyle/>
          <a:p>
            <a:fld id="{2FEDB96A-6993-954B-8A57-C7267B45EBA3}" type="slidenum">
              <a:rPr lang="en-US" smtClean="0"/>
              <a:t>79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Keeping with our big idea, climate</a:t>
            </a:r>
            <a:r>
              <a:rPr lang="en-US" baseline="0" dirty="0" smtClean="0"/>
              <a:t> change may disrupt this longstanding system.</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8</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a:t>
            </a:r>
            <a:r>
              <a:rPr lang="en-US" baseline="0" dirty="0" smtClean="0"/>
              <a:t> 4 starts here.</a:t>
            </a:r>
          </a:p>
          <a:p>
            <a:r>
              <a:rPr lang="en-US" baseline="0" dirty="0" smtClean="0"/>
              <a:t>Does symbolism matter?</a:t>
            </a:r>
          </a:p>
          <a:p>
            <a:r>
              <a:rPr lang="en-US" baseline="0" dirty="0" smtClean="0"/>
              <a:t>Water use in restaurants was 3% of SF’s water use.  Only a few % of water use in restaurants goes to table water.  Should we not wash dishes?</a:t>
            </a:r>
          </a:p>
          <a:p>
            <a:r>
              <a:rPr lang="en-US" baseline="0" dirty="0" smtClean="0"/>
              <a:t>The printer paper that I put out today used 0.3 kWh of energy and emitted less than 1% of the CO2 that you would release today.</a:t>
            </a:r>
          </a:p>
          <a:p>
            <a:r>
              <a:rPr lang="en-US" baseline="0" dirty="0" smtClean="0"/>
              <a:t>Should we put it out if it means that you might learn less?</a:t>
            </a:r>
          </a:p>
        </p:txBody>
      </p:sp>
      <p:sp>
        <p:nvSpPr>
          <p:cNvPr id="4" name="Slide Number Placeholder 3"/>
          <p:cNvSpPr>
            <a:spLocks noGrp="1"/>
          </p:cNvSpPr>
          <p:nvPr>
            <p:ph type="sldNum" sz="quarter" idx="10"/>
          </p:nvPr>
        </p:nvSpPr>
        <p:spPr/>
        <p:txBody>
          <a:bodyPr/>
          <a:lstStyle/>
          <a:p>
            <a:fld id="{2FEDB96A-6993-954B-8A57-C7267B45EBA3}" type="slidenum">
              <a:rPr lang="en-US" smtClean="0"/>
              <a:t>80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a:t>
            </a:r>
            <a:r>
              <a:rPr lang="en-US" baseline="0" dirty="0" smtClean="0"/>
              <a:t> 4 starts here.</a:t>
            </a:r>
          </a:p>
          <a:p>
            <a:r>
              <a:rPr lang="en-US" baseline="0" dirty="0" smtClean="0"/>
              <a:t>Does symbolism matter?</a:t>
            </a:r>
          </a:p>
          <a:p>
            <a:r>
              <a:rPr lang="en-US" baseline="0" dirty="0" smtClean="0"/>
              <a:t>Water use in restaurants was 3% of SF’s water use.  Only a few % of water use in restaurants goes to table water.  Should we not wash dishes?</a:t>
            </a:r>
          </a:p>
          <a:p>
            <a:r>
              <a:rPr lang="en-US" baseline="0" dirty="0" smtClean="0"/>
              <a:t>The printer paper that I put out today used 0.3 kWh of energy and emitted less than 1% of the CO2 that you would release today.</a:t>
            </a:r>
          </a:p>
          <a:p>
            <a:r>
              <a:rPr lang="en-US" baseline="0" dirty="0" smtClean="0"/>
              <a:t>Should we put it out if it means that you might learn less?</a:t>
            </a:r>
          </a:p>
        </p:txBody>
      </p:sp>
      <p:sp>
        <p:nvSpPr>
          <p:cNvPr id="4" name="Slide Number Placeholder 3"/>
          <p:cNvSpPr>
            <a:spLocks noGrp="1"/>
          </p:cNvSpPr>
          <p:nvPr>
            <p:ph type="sldNum" sz="quarter" idx="10"/>
          </p:nvPr>
        </p:nvSpPr>
        <p:spPr/>
        <p:txBody>
          <a:bodyPr/>
          <a:lstStyle/>
          <a:p>
            <a:fld id="{2FEDB96A-6993-954B-8A57-C7267B45EBA3}" type="slidenum">
              <a:rPr lang="en-US" smtClean="0"/>
              <a:t>81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a:t>
            </a:r>
            <a:r>
              <a:rPr lang="en-US" baseline="0" dirty="0" smtClean="0"/>
              <a:t> 4 starts here.</a:t>
            </a:r>
          </a:p>
          <a:p>
            <a:r>
              <a:rPr lang="en-US" baseline="0" dirty="0" smtClean="0"/>
              <a:t>Last time we talked about technological solutions for adapting our water systems.  We looked at how water reuse was used in agriculture, noon-potable applications and drinking water.   We ended with </a:t>
            </a:r>
            <a:r>
              <a:rPr lang="en-US" baseline="0" dirty="0" err="1" smtClean="0"/>
              <a:t>desal</a:t>
            </a:r>
            <a:r>
              <a:rPr lang="en-US" baseline="0" dirty="0" smtClean="0"/>
              <a:t> and saw how it could provide water for cities.  In both cases, it seemed like it might be useful to urban dwellers but it was of limited use for farmers.  Today we will consider aquifer recharge and conservation.  Two approaches that might make a bit more difference to </a:t>
            </a:r>
            <a:r>
              <a:rPr lang="en-US" baseline="0" dirty="0" err="1" smtClean="0"/>
              <a:t>ag</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82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one thing that Paul Wolfowitz and I see eye to eye on: Israel</a:t>
            </a:r>
            <a:r>
              <a:rPr lang="en-US" baseline="0" dirty="0" smtClean="0"/>
              <a:t> has overdone it with respect to </a:t>
            </a:r>
            <a:r>
              <a:rPr lang="en-US" baseline="0" dirty="0" err="1" smtClean="0"/>
              <a:t>desal</a:t>
            </a:r>
            <a:r>
              <a:rPr lang="en-US" baseline="0" dirty="0" smtClean="0"/>
              <a:t> hype.</a:t>
            </a:r>
          </a:p>
        </p:txBody>
      </p:sp>
      <p:sp>
        <p:nvSpPr>
          <p:cNvPr id="4" name="Slide Number Placeholder 3"/>
          <p:cNvSpPr>
            <a:spLocks noGrp="1"/>
          </p:cNvSpPr>
          <p:nvPr>
            <p:ph type="sldNum" sz="quarter" idx="10"/>
          </p:nvPr>
        </p:nvSpPr>
        <p:spPr/>
        <p:txBody>
          <a:bodyPr/>
          <a:lstStyle/>
          <a:p>
            <a:fld id="{2FEDB96A-6993-954B-8A57-C7267B45EBA3}" type="slidenum">
              <a:rPr lang="en-US" smtClean="0"/>
              <a:t>83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it may be impractical to desalinate seawater, desalination technology might be useful for other salt problems.  One of the biggest such </a:t>
            </a:r>
            <a:r>
              <a:rPr lang="en-US" baseline="0" dirty="0" err="1" smtClean="0"/>
              <a:t>prpblems</a:t>
            </a:r>
            <a:r>
              <a:rPr lang="en-US" baseline="0" dirty="0" smtClean="0"/>
              <a:t> occurs in the SJ Valley where </a:t>
            </a:r>
            <a:r>
              <a:rPr lang="en-US" baseline="0" dirty="0" err="1" smtClean="0"/>
              <a:t>ag</a:t>
            </a:r>
            <a:r>
              <a:rPr lang="en-US" baseline="0" dirty="0" smtClean="0"/>
              <a:t> return water caused bird deformities.  About 700,000 acres in San Luis Unit, which received CVP water.  About 5% hooked to San Luis Canal (started in 1968).  </a:t>
            </a:r>
            <a:r>
              <a:rPr lang="en-US" baseline="0" dirty="0" err="1" smtClean="0"/>
              <a:t>Byu</a:t>
            </a:r>
            <a:r>
              <a:rPr lang="en-US" baseline="0" dirty="0" smtClean="0"/>
              <a:t> 1975 </a:t>
            </a:r>
            <a:r>
              <a:rPr lang="en-US" baseline="0" dirty="0" err="1" smtClean="0"/>
              <a:t>stopperd</a:t>
            </a:r>
            <a:r>
              <a:rPr lang="en-US" baseline="0" dirty="0" smtClean="0"/>
              <a:t> over concerns w/SF Bay, drained to </a:t>
            </a:r>
            <a:r>
              <a:rPr lang="en-US" baseline="0" dirty="0" err="1" smtClean="0"/>
              <a:t>Kesterson</a:t>
            </a:r>
            <a:r>
              <a:rPr lang="en-US" baseline="0" dirty="0" smtClean="0"/>
              <a:t> where it </a:t>
            </a:r>
            <a:r>
              <a:rPr lang="en-US" baseline="0" dirty="0" err="1" smtClean="0"/>
              <a:t>casued</a:t>
            </a:r>
            <a:r>
              <a:rPr lang="en-US" baseline="0" dirty="0" smtClean="0"/>
              <a:t> bird deformities (bird </a:t>
            </a:r>
            <a:r>
              <a:rPr lang="en-US" baseline="0" dirty="0" err="1" smtClean="0"/>
              <a:t>embryoon</a:t>
            </a:r>
            <a:r>
              <a:rPr lang="en-US" baseline="0" dirty="0" smtClean="0"/>
              <a:t> left is from </a:t>
            </a:r>
            <a:r>
              <a:rPr lang="en-US" baseline="0" dirty="0" err="1" smtClean="0"/>
              <a:t>Kesterson</a:t>
            </a:r>
            <a:r>
              <a:rPr lang="en-US" baseline="0" dirty="0" smtClean="0"/>
              <a:t>)_  </a:t>
            </a:r>
            <a:r>
              <a:rPr lang="en-US" baseline="0" dirty="0" err="1" smtClean="0"/>
              <a:t>Desal</a:t>
            </a:r>
            <a:r>
              <a:rPr lang="en-US" baseline="0" dirty="0" smtClean="0"/>
              <a:t> might help farmers reuse water and avoid problem.</a:t>
            </a:r>
          </a:p>
        </p:txBody>
      </p:sp>
      <p:sp>
        <p:nvSpPr>
          <p:cNvPr id="4" name="Slide Number Placeholder 3"/>
          <p:cNvSpPr>
            <a:spLocks noGrp="1"/>
          </p:cNvSpPr>
          <p:nvPr>
            <p:ph type="sldNum" sz="quarter" idx="10"/>
          </p:nvPr>
        </p:nvSpPr>
        <p:spPr/>
        <p:txBody>
          <a:bodyPr/>
          <a:lstStyle/>
          <a:p>
            <a:fld id="{2FEDB96A-6993-954B-8A57-C7267B45EBA3}" type="slidenum">
              <a:rPr lang="en-US" smtClean="0"/>
              <a:t>84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it may be impractical to desalinate seawater, desalination technology might be useful for other salt problems.  One of the biggest such </a:t>
            </a:r>
            <a:r>
              <a:rPr lang="en-US" baseline="0" dirty="0" err="1" smtClean="0"/>
              <a:t>prpblems</a:t>
            </a:r>
            <a:r>
              <a:rPr lang="en-US" baseline="0" dirty="0" smtClean="0"/>
              <a:t> occurs in the SJ Valley where </a:t>
            </a:r>
            <a:r>
              <a:rPr lang="en-US" baseline="0" dirty="0" err="1" smtClean="0"/>
              <a:t>ag</a:t>
            </a:r>
            <a:r>
              <a:rPr lang="en-US" baseline="0" dirty="0" smtClean="0"/>
              <a:t> return water caused bird deformities.  About 700,000 acres in San Luis Unit, which received CVP water.  About 5% hooked to San Luis Canal (started in 1968).  </a:t>
            </a:r>
            <a:r>
              <a:rPr lang="en-US" baseline="0" dirty="0" err="1" smtClean="0"/>
              <a:t>Byu</a:t>
            </a:r>
            <a:r>
              <a:rPr lang="en-US" baseline="0" dirty="0" smtClean="0"/>
              <a:t> 1975 </a:t>
            </a:r>
            <a:r>
              <a:rPr lang="en-US" baseline="0" dirty="0" err="1" smtClean="0"/>
              <a:t>stopperd</a:t>
            </a:r>
            <a:r>
              <a:rPr lang="en-US" baseline="0" dirty="0" smtClean="0"/>
              <a:t> over concerns w/SF Bay, drained to </a:t>
            </a:r>
            <a:r>
              <a:rPr lang="en-US" baseline="0" dirty="0" err="1" smtClean="0"/>
              <a:t>Kesterson</a:t>
            </a:r>
            <a:r>
              <a:rPr lang="en-US" baseline="0" dirty="0" smtClean="0"/>
              <a:t> where it </a:t>
            </a:r>
            <a:r>
              <a:rPr lang="en-US" baseline="0" dirty="0" err="1" smtClean="0"/>
              <a:t>casued</a:t>
            </a:r>
            <a:r>
              <a:rPr lang="en-US" baseline="0" dirty="0" smtClean="0"/>
              <a:t> bird deformities (bird </a:t>
            </a:r>
            <a:r>
              <a:rPr lang="en-US" baseline="0" dirty="0" err="1" smtClean="0"/>
              <a:t>embryoon</a:t>
            </a:r>
            <a:r>
              <a:rPr lang="en-US" baseline="0" dirty="0" smtClean="0"/>
              <a:t> left is from </a:t>
            </a:r>
            <a:r>
              <a:rPr lang="en-US" baseline="0" dirty="0" err="1" smtClean="0"/>
              <a:t>Kesterson</a:t>
            </a:r>
            <a:r>
              <a:rPr lang="en-US" baseline="0" dirty="0" smtClean="0"/>
              <a:t>)_  </a:t>
            </a:r>
            <a:r>
              <a:rPr lang="en-US" baseline="0" dirty="0" err="1" smtClean="0"/>
              <a:t>Desal</a:t>
            </a:r>
            <a:r>
              <a:rPr lang="en-US" baseline="0" dirty="0" smtClean="0"/>
              <a:t> might help farmers reuse water and avoid problem.</a:t>
            </a:r>
          </a:p>
        </p:txBody>
      </p:sp>
      <p:sp>
        <p:nvSpPr>
          <p:cNvPr id="4" name="Slide Number Placeholder 3"/>
          <p:cNvSpPr>
            <a:spLocks noGrp="1"/>
          </p:cNvSpPr>
          <p:nvPr>
            <p:ph type="sldNum" sz="quarter" idx="10"/>
          </p:nvPr>
        </p:nvSpPr>
        <p:spPr/>
        <p:txBody>
          <a:bodyPr/>
          <a:lstStyle/>
          <a:p>
            <a:fld id="{2FEDB96A-6993-954B-8A57-C7267B45EBA3}" type="slidenum">
              <a:rPr lang="en-US" smtClean="0"/>
              <a:t>85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Brackish water coming off fields is known as return flow.  This startup company is promising to solve problem—a bit dubious about economics.  But let’s wait and see.</a:t>
            </a:r>
          </a:p>
        </p:txBody>
      </p:sp>
      <p:sp>
        <p:nvSpPr>
          <p:cNvPr id="4" name="Slide Number Placeholder 3"/>
          <p:cNvSpPr>
            <a:spLocks noGrp="1"/>
          </p:cNvSpPr>
          <p:nvPr>
            <p:ph type="sldNum" sz="quarter" idx="10"/>
          </p:nvPr>
        </p:nvSpPr>
        <p:spPr/>
        <p:txBody>
          <a:bodyPr/>
          <a:lstStyle/>
          <a:p>
            <a:fld id="{2FEDB96A-6993-954B-8A57-C7267B45EBA3}" type="slidenum">
              <a:rPr lang="en-US" smtClean="0"/>
              <a:t>86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White Hous</a:t>
            </a:r>
            <a:r>
              <a:rPr lang="en-US" baseline="0" dirty="0" smtClean="0"/>
              <a:t>e initiative: drop price by a factor of 4, from $2500/AF to $625 (starts looking like existing projects). </a:t>
            </a:r>
          </a:p>
        </p:txBody>
      </p:sp>
      <p:sp>
        <p:nvSpPr>
          <p:cNvPr id="4" name="Slide Number Placeholder 3"/>
          <p:cNvSpPr>
            <a:spLocks noGrp="1"/>
          </p:cNvSpPr>
          <p:nvPr>
            <p:ph type="sldNum" sz="quarter" idx="10"/>
          </p:nvPr>
        </p:nvSpPr>
        <p:spPr/>
        <p:txBody>
          <a:bodyPr/>
          <a:lstStyle/>
          <a:p>
            <a:fld id="{2FEDB96A-6993-954B-8A57-C7267B45EBA3}" type="slidenum">
              <a:rPr lang="en-US" smtClean="0"/>
              <a:t>87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Simple idea: in a wet</a:t>
            </a:r>
            <a:r>
              <a:rPr lang="en-US" baseline="0" dirty="0" smtClean="0"/>
              <a:t> year we put more water back into the ground.  Store it in a water bank and withdraw during a dry year.  This is a photo of the Kern Water Bank in the SJ Valley where a business has started in storing water because it is easy to get it into the ground.</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88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Simple idea: in a wet</a:t>
            </a:r>
            <a:r>
              <a:rPr lang="en-US" baseline="0" dirty="0" smtClean="0"/>
              <a:t> year we put more water back into the ground.  Store it in a water bank and withdraw during a dry year.  This is a photo of the Kern Water Bank in the SJ Valley where a business has started in storing water because it is easy to get it into the ground.</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89</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today and Monday</a:t>
            </a:r>
            <a:r>
              <a:rPr lang="en-US" baseline="0" dirty="0" smtClean="0"/>
              <a:t> the PPIC lecture is probably best.  Also, visit the PPIC website.  For the next 3 lectures, 3 chapters from Water 4.0 will be useful.</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a:t>
            </a:fld>
            <a:endParaRPr lang="en-US"/>
          </a:p>
        </p:txBody>
      </p:sp>
    </p:spTree>
    <p:extLst>
      <p:ext uri="{BB962C8B-B14F-4D97-AF65-F5344CB8AC3E}">
        <p14:creationId xmlns:p14="http://schemas.microsoft.com/office/powerpoint/2010/main" val="380561119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see how much water was stored before the drought</a:t>
            </a:r>
            <a:r>
              <a:rPr lang="en-US" baseline="0" dirty="0" smtClean="0"/>
              <a:t> got serious.  Value of water can be upward of $1000/AF.</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90</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a:t>
            </a:r>
            <a:r>
              <a:rPr lang="en-US" baseline="0" dirty="0" smtClean="0"/>
              <a:t> how LA captures water in the mountains and gets it into the groundwater.  About 10% of cities current supply.  (St. Francis Dam was one of these.  Failed in 1928 and killed 431 people ending Mulholland’s career.  Fictionalized in Chinatown.)  You will also see recharge ponds in Santa Clara,  This practice is also known as conjunctive use.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91</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$600-800 million</a:t>
            </a:r>
            <a:r>
              <a:rPr lang="en-US" baseline="0" dirty="0" smtClean="0"/>
              <a:t> treatment plant being built to cleanup groundwater in the valley because LA is losing groundwater.</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92</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Public</a:t>
            </a:r>
            <a:r>
              <a:rPr lang="en-US" baseline="0" dirty="0" smtClean="0"/>
              <a:t> enthusiasm for </a:t>
            </a:r>
            <a:r>
              <a:rPr lang="en-US" baseline="0" dirty="0" err="1" smtClean="0"/>
              <a:t>stormwater</a:t>
            </a:r>
            <a:r>
              <a:rPr lang="en-US" baseline="0" dirty="0" smtClean="0"/>
              <a:t> harvesting at small scale due to pollution control and feeling of </a:t>
            </a:r>
            <a:r>
              <a:rPr lang="en-US" baseline="0" dirty="0" err="1" smtClean="0"/>
              <a:t>ownsership</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93</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Realistically speaking, there are only</a:t>
            </a:r>
            <a:r>
              <a:rPr lang="en-US" baseline="0" dirty="0" smtClean="0"/>
              <a:t> so many places where this could be done.  Need to get water into a </a:t>
            </a:r>
            <a:r>
              <a:rPr lang="en-US" baseline="0" dirty="0" err="1" smtClean="0"/>
              <a:t>waterbearing</a:t>
            </a:r>
            <a:r>
              <a:rPr lang="en-US" baseline="0" dirty="0" smtClean="0"/>
              <a:t> formation.  Cannot store water within City.  IN Bay Area we are mainly limited to SCV and Livermore.  (Bay Margins are pretty thick clay).</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94</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one site is about 0.0006 million acre-feet/year. Maybe enough for 6000 people but at a cost of $50 </a:t>
            </a:r>
            <a:r>
              <a:rPr lang="en-US" smtClean="0"/>
              <a:t>million dollars.</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95</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one site is about 0.0006 million acre-feet/year. Maybe enough for 6000 people but at </a:t>
            </a:r>
            <a:r>
              <a:rPr lang="en-US" smtClean="0"/>
              <a:t>a cost of </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96</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97</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98</a:t>
            </a:fld>
            <a:endParaRPr lang="en-US"/>
          </a:p>
        </p:txBody>
      </p:sp>
    </p:spTree>
    <p:extLst>
      <p:ext uri="{BB962C8B-B14F-4D97-AF65-F5344CB8AC3E}">
        <p14:creationId xmlns:p14="http://schemas.microsoft.com/office/powerpoint/2010/main" val="3701091238"/>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99</a:t>
            </a:fld>
            <a:endParaRPr lang="en-US"/>
          </a:p>
        </p:txBody>
      </p:sp>
    </p:spTree>
    <p:extLst>
      <p:ext uri="{BB962C8B-B14F-4D97-AF65-F5344CB8AC3E}">
        <p14:creationId xmlns:p14="http://schemas.microsoft.com/office/powerpoint/2010/main" val="3701091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61491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82733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279597-0066-FC44-BAB6-5515F11D92A9}"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3495891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28279597-0066-FC44-BAB6-5515F11D92A9}"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807075"/>
            <a:ext cx="787855" cy="914400"/>
          </a:xfrm>
          <a:prstGeom prst="rect">
            <a:avLst/>
          </a:prstGeom>
        </p:spPr>
      </p:pic>
    </p:spTree>
    <p:extLst>
      <p:ext uri="{BB962C8B-B14F-4D97-AF65-F5344CB8AC3E}">
        <p14:creationId xmlns:p14="http://schemas.microsoft.com/office/powerpoint/2010/main" val="1282728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279597-0066-FC44-BAB6-5515F11D92A9}" type="datetimeFigureOut">
              <a:rPr lang="en-US" smtClean="0"/>
              <a:t>11/4/16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030813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279597-0066-FC44-BAB6-5515F11D92A9}"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807075"/>
            <a:ext cx="787855" cy="914400"/>
          </a:xfrm>
          <a:prstGeom prst="rect">
            <a:avLst/>
          </a:prstGeom>
        </p:spPr>
      </p:pic>
    </p:spTree>
    <p:extLst>
      <p:ext uri="{BB962C8B-B14F-4D97-AF65-F5344CB8AC3E}">
        <p14:creationId xmlns:p14="http://schemas.microsoft.com/office/powerpoint/2010/main" val="4199585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279597-0066-FC44-BAB6-5515F11D92A9}" type="datetimeFigureOut">
              <a:rPr lang="en-US" smtClean="0"/>
              <a:t>11/4/16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807075"/>
            <a:ext cx="787855" cy="914400"/>
          </a:xfrm>
          <a:prstGeom prst="rect">
            <a:avLst/>
          </a:prstGeom>
        </p:spPr>
      </p:pic>
    </p:spTree>
    <p:extLst>
      <p:ext uri="{BB962C8B-B14F-4D97-AF65-F5344CB8AC3E}">
        <p14:creationId xmlns:p14="http://schemas.microsoft.com/office/powerpoint/2010/main" val="11335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fld id="{28279597-0066-FC44-BAB6-5515F11D92A9}" type="datetimeFigureOut">
              <a:rPr lang="en-US" smtClean="0"/>
              <a:t>11/4/16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279597-0066-FC44-BAB6-5515F11D92A9}" type="datetimeFigureOut">
              <a:rPr lang="en-US" smtClean="0"/>
              <a:t>11/4/16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31249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279597-0066-FC44-BAB6-5515F11D92A9}"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70865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279597-0066-FC44-BAB6-5515F11D92A9}" type="datetimeFigureOut">
              <a:rPr lang="en-US" smtClean="0"/>
              <a:t>11/4/16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805438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279597-0066-FC44-BAB6-5515F11D92A9}" type="datetimeFigureOut">
              <a:rPr lang="en-US" smtClean="0"/>
              <a:t>11/4/16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F27CDA-479E-C94F-9867-D045CA4A1D0E}" type="slidenum">
              <a:rPr lang="en-US" smtClean="0"/>
              <a:t>‹#›</a:t>
            </a:fld>
            <a:endParaRPr lang="en-US"/>
          </a:p>
        </p:txBody>
      </p:sp>
    </p:spTree>
    <p:extLst>
      <p:ext uri="{BB962C8B-B14F-4D97-AF65-F5344CB8AC3E}">
        <p14:creationId xmlns:p14="http://schemas.microsoft.com/office/powerpoint/2010/main" val="41079159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emf"/><Relationship Id="rId5" Type="http://schemas.openxmlformats.org/officeDocument/2006/relationships/image" Target="../media/image5.em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 Id="rId3" Type="http://schemas.openxmlformats.org/officeDocument/2006/relationships/image" Target="../media/image140.tiff"/></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 Id="rId3" Type="http://schemas.openxmlformats.org/officeDocument/2006/relationships/image" Target="../media/image141.tif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 Id="rId3" Type="http://schemas.openxmlformats.org/officeDocument/2006/relationships/image" Target="../media/image142.tif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 Id="rId3" Type="http://schemas.openxmlformats.org/officeDocument/2006/relationships/image" Target="../media/image143.gi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 Id="rId3" Type="http://schemas.openxmlformats.org/officeDocument/2006/relationships/image" Target="../media/image144.tiff"/></Relationships>
</file>

<file path=ppt/slides/_rels/slide105.xml.rels><?xml version="1.0" encoding="UTF-8" standalone="yes"?>
<Relationships xmlns="http://schemas.openxmlformats.org/package/2006/relationships"><Relationship Id="rId3" Type="http://schemas.openxmlformats.org/officeDocument/2006/relationships/image" Target="../media/image145.jpeg"/><Relationship Id="rId4" Type="http://schemas.openxmlformats.org/officeDocument/2006/relationships/image" Target="../media/image146.tiff"/><Relationship Id="rId1" Type="http://schemas.openxmlformats.org/officeDocument/2006/relationships/slideLayout" Target="../slideLayouts/slideLayout2.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3" Type="http://schemas.openxmlformats.org/officeDocument/2006/relationships/image" Target="../media/image147.jpeg"/><Relationship Id="rId4" Type="http://schemas.openxmlformats.org/officeDocument/2006/relationships/image" Target="../media/image148.tiff"/><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149.tiff"/><Relationship Id="rId4" Type="http://schemas.openxmlformats.org/officeDocument/2006/relationships/image" Target="../media/image150.png"/><Relationship Id="rId1" Type="http://schemas.openxmlformats.org/officeDocument/2006/relationships/slideLayout" Target="../slideLayouts/slideLayout2.xml"/><Relationship Id="rId2" Type="http://schemas.openxmlformats.org/officeDocument/2006/relationships/notesSlide" Target="../notesSlides/notesSlide107.xml"/></Relationships>
</file>

<file path=ppt/slides/_rels/slide108.xml.rels><?xml version="1.0" encoding="UTF-8" standalone="yes"?>
<Relationships xmlns="http://schemas.openxmlformats.org/package/2006/relationships"><Relationship Id="rId3" Type="http://schemas.openxmlformats.org/officeDocument/2006/relationships/image" Target="../media/image151.tiff"/><Relationship Id="rId4" Type="http://schemas.openxmlformats.org/officeDocument/2006/relationships/image" Target="../media/image152.png"/><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3" Type="http://schemas.openxmlformats.org/officeDocument/2006/relationships/image" Target="../media/image153.jpg"/><Relationship Id="rId4" Type="http://schemas.openxmlformats.org/officeDocument/2006/relationships/image" Target="../media/image154.tiff"/><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6.jpeg"/></Relationships>
</file>

<file path=ppt/slides/_rels/slide110.xml.rels><?xml version="1.0" encoding="UTF-8" standalone="yes"?>
<Relationships xmlns="http://schemas.openxmlformats.org/package/2006/relationships"><Relationship Id="rId3" Type="http://schemas.openxmlformats.org/officeDocument/2006/relationships/image" Target="../media/image155.tiff"/><Relationship Id="rId4" Type="http://schemas.openxmlformats.org/officeDocument/2006/relationships/image" Target="../media/image156.JPG"/><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 Id="rId3" Type="http://schemas.openxmlformats.org/officeDocument/2006/relationships/image" Target="../media/image157.tif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 Id="rId3" Type="http://schemas.openxmlformats.org/officeDocument/2006/relationships/image" Target="../media/image158.tiff"/></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3.xml"/><Relationship Id="rId3" Type="http://schemas.openxmlformats.org/officeDocument/2006/relationships/image" Target="../media/image159.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4.xml"/><Relationship Id="rId3" Type="http://schemas.openxmlformats.org/officeDocument/2006/relationships/image" Target="../media/image160.tiff"/></Relationships>
</file>

<file path=ppt/slides/_rels/slide115.xml.rels><?xml version="1.0" encoding="UTF-8" standalone="yes"?>
<Relationships xmlns="http://schemas.openxmlformats.org/package/2006/relationships"><Relationship Id="rId3" Type="http://schemas.openxmlformats.org/officeDocument/2006/relationships/image" Target="../media/image161.tiff"/><Relationship Id="rId4" Type="http://schemas.openxmlformats.org/officeDocument/2006/relationships/image" Target="../media/image162.tiff"/><Relationship Id="rId1" Type="http://schemas.openxmlformats.org/officeDocument/2006/relationships/slideLayout" Target="../slideLayouts/slideLayout2.xml"/><Relationship Id="rId2" Type="http://schemas.openxmlformats.org/officeDocument/2006/relationships/notesSlide" Target="../notesSlides/notesSlide1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 Id="rId3" Type="http://schemas.openxmlformats.org/officeDocument/2006/relationships/image" Target="../media/image163.tiff"/></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 Id="rId3" Type="http://schemas.openxmlformats.org/officeDocument/2006/relationships/image" Target="../media/image164.jpe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 Id="rId3" Type="http://schemas.openxmlformats.org/officeDocument/2006/relationships/image" Target="../media/image165.tiff"/></Relationships>
</file>

<file path=ppt/slides/_rels/slide119.xml.rels><?xml version="1.0" encoding="UTF-8" standalone="yes"?>
<Relationships xmlns="http://schemas.openxmlformats.org/package/2006/relationships"><Relationship Id="rId3" Type="http://schemas.openxmlformats.org/officeDocument/2006/relationships/image" Target="../media/image166.tiff"/><Relationship Id="rId4" Type="http://schemas.openxmlformats.org/officeDocument/2006/relationships/image" Target="../media/image167.tiff"/><Relationship Id="rId5" Type="http://schemas.openxmlformats.org/officeDocument/2006/relationships/image" Target="../media/image168.jpeg"/><Relationship Id="rId6" Type="http://schemas.openxmlformats.org/officeDocument/2006/relationships/image" Target="../media/image169.jpeg"/><Relationship Id="rId1" Type="http://schemas.openxmlformats.org/officeDocument/2006/relationships/slideLayout" Target="../slideLayouts/slideLayout2.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0.xml"/><Relationship Id="rId3" Type="http://schemas.openxmlformats.org/officeDocument/2006/relationships/image" Target="../media/image170.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1.xml"/><Relationship Id="rId3" Type="http://schemas.openxmlformats.org/officeDocument/2006/relationships/image" Target="../media/image171.tiff"/></Relationships>
</file>

<file path=ppt/slides/_rels/slide122.xml.rels><?xml version="1.0" encoding="UTF-8" standalone="yes"?>
<Relationships xmlns="http://schemas.openxmlformats.org/package/2006/relationships"><Relationship Id="rId3" Type="http://schemas.openxmlformats.org/officeDocument/2006/relationships/image" Target="../media/image172.jpeg"/><Relationship Id="rId4" Type="http://schemas.openxmlformats.org/officeDocument/2006/relationships/image" Target="../media/image173.jpg"/><Relationship Id="rId1" Type="http://schemas.openxmlformats.org/officeDocument/2006/relationships/slideLayout" Target="../slideLayouts/slideLayout2.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3.xml"/><Relationship Id="rId3" Type="http://schemas.openxmlformats.org/officeDocument/2006/relationships/image" Target="../media/image174.tiff"/></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4.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4.tiff"/><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gif"/></Relationships>
</file>

<file path=ppt/slides/_rels/slide18.xml.rels><?xml version="1.0" encoding="UTF-8" standalone="yes"?>
<Relationships xmlns="http://schemas.openxmlformats.org/package/2006/relationships"><Relationship Id="rId3" Type="http://schemas.openxmlformats.org/officeDocument/2006/relationships/image" Target="../media/image16.gif"/><Relationship Id="rId4" Type="http://schemas.openxmlformats.org/officeDocument/2006/relationships/image" Target="../media/image17.GIF"/><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tiff"/><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0.jpg"/></Relationships>
</file>

<file path=ppt/slides/_rels/slide21.xml.rels><?xml version="1.0" encoding="UTF-8" standalone="yes"?>
<Relationships xmlns="http://schemas.openxmlformats.org/package/2006/relationships"><Relationship Id="rId3" Type="http://schemas.openxmlformats.org/officeDocument/2006/relationships/image" Target="../media/image21.tiff"/><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23.gif"/><Relationship Id="rId4" Type="http://schemas.openxmlformats.org/officeDocument/2006/relationships/image" Target="../media/image24.jpeg"/><Relationship Id="rId5" Type="http://schemas.openxmlformats.org/officeDocument/2006/relationships/image" Target="../media/image25.tiff"/><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4" Type="http://schemas.openxmlformats.org/officeDocument/2006/relationships/image" Target="../media/image27.jpeg"/><Relationship Id="rId5" Type="http://schemas.openxmlformats.org/officeDocument/2006/relationships/image" Target="../media/image28.jp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23.gif"/><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tiff"/><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47.jpe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50.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g"/><Relationship Id="rId5" Type="http://schemas.openxmlformats.org/officeDocument/2006/relationships/image" Target="../media/image55.jp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56.tiff"/></Relationships>
</file>

<file path=ppt/slides/_rels/slide44.xml.rels><?xml version="1.0" encoding="UTF-8" standalone="yes"?>
<Relationships xmlns="http://schemas.openxmlformats.org/package/2006/relationships"><Relationship Id="rId3" Type="http://schemas.openxmlformats.org/officeDocument/2006/relationships/image" Target="../media/image57.tiff"/><Relationship Id="rId4" Type="http://schemas.openxmlformats.org/officeDocument/2006/relationships/image" Target="../media/image58.tiff"/><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59.tiff"/><Relationship Id="rId4" Type="http://schemas.openxmlformats.org/officeDocument/2006/relationships/image" Target="../media/image60.tiff"/><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61.tiff"/><Relationship Id="rId4" Type="http://schemas.openxmlformats.org/officeDocument/2006/relationships/image" Target="../media/image62.tiff"/><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63.tiff"/></Relationships>
</file>

<file path=ppt/slides/_rels/slide48.xml.rels><?xml version="1.0" encoding="UTF-8" standalone="yes"?>
<Relationships xmlns="http://schemas.openxmlformats.org/package/2006/relationships"><Relationship Id="rId3" Type="http://schemas.openxmlformats.org/officeDocument/2006/relationships/image" Target="../media/image64.emf"/><Relationship Id="rId4" Type="http://schemas.openxmlformats.org/officeDocument/2006/relationships/image" Target="../media/image65.jpe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66.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6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68.emf"/></Relationships>
</file>

<file path=ppt/slides/_rels/slide52.xml.rels><?xml version="1.0" encoding="UTF-8" standalone="yes"?>
<Relationships xmlns="http://schemas.openxmlformats.org/package/2006/relationships"><Relationship Id="rId3" Type="http://schemas.openxmlformats.org/officeDocument/2006/relationships/image" Target="../media/image69.tiff"/><Relationship Id="rId4"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2.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71.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72.tiff"/></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73.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74.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eg"/></Relationships>
</file>

<file path=ppt/slides/_rels/slide60.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jpg"/><Relationship Id="rId5" Type="http://schemas.openxmlformats.org/officeDocument/2006/relationships/image" Target="../media/image77.jpeg"/><Relationship Id="rId6" Type="http://schemas.openxmlformats.org/officeDocument/2006/relationships/image" Target="../media/image78.png"/><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tiff"/><Relationship Id="rId5" Type="http://schemas.openxmlformats.org/officeDocument/2006/relationships/image" Target="../media/image81.tiff"/><Relationship Id="rId6" Type="http://schemas.openxmlformats.org/officeDocument/2006/relationships/image" Target="../media/image82.tiff"/><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image" Target="../media/image83.emf"/><Relationship Id="rId4" Type="http://schemas.openxmlformats.org/officeDocument/2006/relationships/image" Target="../media/image84.tiff"/><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85.tiff"/></Relationships>
</file>

<file path=ppt/slides/_rels/slide64.xml.rels><?xml version="1.0" encoding="UTF-8" standalone="yes"?>
<Relationships xmlns="http://schemas.openxmlformats.org/package/2006/relationships"><Relationship Id="rId3" Type="http://schemas.openxmlformats.org/officeDocument/2006/relationships/image" Target="../media/image86.jpeg"/><Relationship Id="rId4" Type="http://schemas.openxmlformats.org/officeDocument/2006/relationships/image" Target="../media/image87.jpeg"/><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88.em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89.emf"/></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90.em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91.emf"/></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 Id="rId3" Type="http://schemas.openxmlformats.org/officeDocument/2006/relationships/image" Target="../media/image92.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eg"/></Relationships>
</file>

<file path=ppt/slides/_rels/slide70.xml.rels><?xml version="1.0" encoding="UTF-8" standalone="yes"?>
<Relationships xmlns="http://schemas.openxmlformats.org/package/2006/relationships"><Relationship Id="rId3" Type="http://schemas.openxmlformats.org/officeDocument/2006/relationships/image" Target="../media/image93.tiff"/><Relationship Id="rId4" Type="http://schemas.openxmlformats.org/officeDocument/2006/relationships/image" Target="../media/image94.tiff"/><Relationship Id="rId1" Type="http://schemas.openxmlformats.org/officeDocument/2006/relationships/slideLayout" Target="../slideLayouts/slideLayout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95.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 Id="rId3" Type="http://schemas.openxmlformats.org/officeDocument/2006/relationships/image" Target="../media/image96.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9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98.tif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 Id="rId3" Type="http://schemas.openxmlformats.org/officeDocument/2006/relationships/image" Target="../media/image99.emf"/></Relationships>
</file>

<file path=ppt/slides/_rels/slide76.xml.rels><?xml version="1.0" encoding="UTF-8" standalone="yes"?>
<Relationships xmlns="http://schemas.openxmlformats.org/package/2006/relationships"><Relationship Id="rId3" Type="http://schemas.openxmlformats.org/officeDocument/2006/relationships/image" Target="../media/image99.emf"/><Relationship Id="rId4" Type="http://schemas.openxmlformats.org/officeDocument/2006/relationships/image" Target="../media/image100.tiff"/><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3.gif"/><Relationship Id="rId1" Type="http://schemas.openxmlformats.org/officeDocument/2006/relationships/slideLayout" Target="../slideLayouts/slideLayout2.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4.tiff"/><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5.jpeg"/><Relationship Id="rId6" Type="http://schemas.openxmlformats.org/officeDocument/2006/relationships/image" Target="../media/image106.png"/><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107.tif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 Id="rId3" Type="http://schemas.openxmlformats.org/officeDocument/2006/relationships/image" Target="../media/image2.jpeg"/></Relationships>
</file>

<file path=ppt/slides/_rels/slide83.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8.tiff"/><Relationship Id="rId1" Type="http://schemas.openxmlformats.org/officeDocument/2006/relationships/slideLayout" Target="../slideLayouts/slideLayout2.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09.jpg"/><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3" Type="http://schemas.openxmlformats.org/officeDocument/2006/relationships/image" Target="../media/image101.png"/><Relationship Id="rId4" Type="http://schemas.openxmlformats.org/officeDocument/2006/relationships/image" Target="../media/image102.png"/><Relationship Id="rId5" Type="http://schemas.openxmlformats.org/officeDocument/2006/relationships/image" Target="../media/image110.jpeg"/><Relationship Id="rId6" Type="http://schemas.openxmlformats.org/officeDocument/2006/relationships/image" Target="../media/image111.jpeg"/><Relationship Id="rId7" Type="http://schemas.openxmlformats.org/officeDocument/2006/relationships/image" Target="../media/image112.jpg"/><Relationship Id="rId1" Type="http://schemas.openxmlformats.org/officeDocument/2006/relationships/slideLayout" Target="../slideLayouts/slideLayout2.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image" Target="../media/image113.jpeg"/><Relationship Id="rId4" Type="http://schemas.openxmlformats.org/officeDocument/2006/relationships/image" Target="../media/image114.tiff"/><Relationship Id="rId5" Type="http://schemas.openxmlformats.org/officeDocument/2006/relationships/image" Target="../media/image115.png"/><Relationship Id="rId1" Type="http://schemas.openxmlformats.org/officeDocument/2006/relationships/slideLayout" Target="../slideLayouts/slideLayout2.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3" Type="http://schemas.openxmlformats.org/officeDocument/2006/relationships/image" Target="../media/image116.tiff"/><Relationship Id="rId4" Type="http://schemas.openxmlformats.org/officeDocument/2006/relationships/image" Target="../media/image117.tiff"/><Relationship Id="rId5" Type="http://schemas.openxmlformats.org/officeDocument/2006/relationships/image" Target="../media/image118.jpeg"/><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 Id="rId3" Type="http://schemas.openxmlformats.org/officeDocument/2006/relationships/image" Target="../media/image119.tiff"/></Relationships>
</file>

<file path=ppt/slides/_rels/slide89.xml.rels><?xml version="1.0" encoding="UTF-8" standalone="yes"?>
<Relationships xmlns="http://schemas.openxmlformats.org/package/2006/relationships"><Relationship Id="rId3" Type="http://schemas.openxmlformats.org/officeDocument/2006/relationships/image" Target="../media/image120.jpeg"/><Relationship Id="rId4" Type="http://schemas.openxmlformats.org/officeDocument/2006/relationships/image" Target="../media/image121.jpg"/><Relationship Id="rId1" Type="http://schemas.openxmlformats.org/officeDocument/2006/relationships/slideLayout" Target="../slideLayouts/slideLayout2.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3" Type="http://schemas.openxmlformats.org/officeDocument/2006/relationships/image" Target="../media/image3.tiff"/><Relationship Id="rId4" Type="http://schemas.openxmlformats.org/officeDocument/2006/relationships/image" Target="../media/image4.em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 Id="rId3" Type="http://schemas.openxmlformats.org/officeDocument/2006/relationships/image" Target="../media/image122.tiff"/></Relationships>
</file>

<file path=ppt/slides/_rels/slide91.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4.tiff"/><Relationship Id="rId5" Type="http://schemas.openxmlformats.org/officeDocument/2006/relationships/image" Target="../media/image125.png"/><Relationship Id="rId1" Type="http://schemas.openxmlformats.org/officeDocument/2006/relationships/slideLayout" Target="../slideLayouts/slideLayout2.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3" Type="http://schemas.openxmlformats.org/officeDocument/2006/relationships/image" Target="../media/image126.tiff"/><Relationship Id="rId4" Type="http://schemas.openxmlformats.org/officeDocument/2006/relationships/image" Target="../media/image127.png"/><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3" Type="http://schemas.openxmlformats.org/officeDocument/2006/relationships/image" Target="../media/image128.jpeg"/><Relationship Id="rId4" Type="http://schemas.openxmlformats.org/officeDocument/2006/relationships/image" Target="../media/image129.jpeg"/><Relationship Id="rId5" Type="http://schemas.openxmlformats.org/officeDocument/2006/relationships/image" Target="../media/image130.jpeg"/><Relationship Id="rId6" Type="http://schemas.openxmlformats.org/officeDocument/2006/relationships/image" Target="http://www.emmitsburg.net/gardens/articles/adams/2008/photo/rain%20garden.jpg" TargetMode="External"/><Relationship Id="rId7" Type="http://schemas.openxmlformats.org/officeDocument/2006/relationships/image" Target="../media/image131.tiff"/><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132.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5.xml"/><Relationship Id="rId3" Type="http://schemas.openxmlformats.org/officeDocument/2006/relationships/image" Target="../media/image133.tiff"/></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6.xml"/><Relationship Id="rId3" Type="http://schemas.openxmlformats.org/officeDocument/2006/relationships/image" Target="../media/image134.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image" Target="../media/image135.tiff"/></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 Id="rId3" Type="http://schemas.openxmlformats.org/officeDocument/2006/relationships/image" Target="../media/image136.tiff"/></Relationships>
</file>

<file path=ppt/slides/_rels/slide99.xml.rels><?xml version="1.0" encoding="UTF-8" standalone="yes"?>
<Relationships xmlns="http://schemas.openxmlformats.org/package/2006/relationships"><Relationship Id="rId3" Type="http://schemas.openxmlformats.org/officeDocument/2006/relationships/image" Target="../media/image137.jpeg"/><Relationship Id="rId4" Type="http://schemas.openxmlformats.org/officeDocument/2006/relationships/image" Target="../media/image138.jpeg"/><Relationship Id="rId5" Type="http://schemas.openxmlformats.org/officeDocument/2006/relationships/image" Target="../media/image139.jpeg"/><Relationship Id="rId1" Type="http://schemas.openxmlformats.org/officeDocument/2006/relationships/slideLayout" Target="../slideLayouts/slideLayout2.xml"/><Relationship Id="rId2" Type="http://schemas.openxmlformats.org/officeDocument/2006/relationships/notesSlide" Target="../notesSlides/notesSlide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latin typeface="Source Sans Pro"/>
                <a:cs typeface="Source Sans Pro"/>
              </a:rPr>
              <a:t>LECTURES 18-23 </a:t>
            </a:r>
            <a:br>
              <a:rPr lang="en-US" dirty="0" smtClean="0">
                <a:latin typeface="Source Sans Pro"/>
                <a:cs typeface="Source Sans Pro"/>
              </a:rPr>
            </a:br>
            <a:r>
              <a:rPr lang="en-US" dirty="0" smtClean="0">
                <a:latin typeface="Source Sans Pro"/>
                <a:cs typeface="Source Sans Pro"/>
              </a:rPr>
              <a:t>California’s Water</a:t>
            </a:r>
            <a:endParaRPr lang="en-US" dirty="0">
              <a:latin typeface="Source Sans Pro"/>
              <a:cs typeface="Source Sans Pro"/>
            </a:endParaRPr>
          </a:p>
        </p:txBody>
      </p:sp>
      <p:sp>
        <p:nvSpPr>
          <p:cNvPr id="3" name="Subtitle 2"/>
          <p:cNvSpPr>
            <a:spLocks noGrp="1"/>
          </p:cNvSpPr>
          <p:nvPr>
            <p:ph type="subTitle" idx="1"/>
          </p:nvPr>
        </p:nvSpPr>
        <p:spPr>
          <a:xfrm>
            <a:off x="982133" y="3886200"/>
            <a:ext cx="7387167" cy="1752600"/>
          </a:xfrm>
        </p:spPr>
        <p:txBody>
          <a:bodyPr/>
          <a:lstStyle/>
          <a:p>
            <a:r>
              <a:rPr lang="en-US" dirty="0" smtClean="0">
                <a:latin typeface="Source Sans Pro"/>
                <a:cs typeface="Source Sans Pro"/>
              </a:rPr>
              <a:t>David Sedlak	</a:t>
            </a:r>
            <a:r>
              <a:rPr lang="en-US" dirty="0">
                <a:latin typeface="Source Sans Pro"/>
                <a:cs typeface="Source Sans Pro"/>
              </a:rPr>
              <a:t>	</a:t>
            </a:r>
            <a:r>
              <a:rPr lang="en-US" dirty="0" smtClean="0">
                <a:latin typeface="Source Sans Pro"/>
                <a:cs typeface="Source Sans Pro"/>
              </a:rPr>
              <a:t>			03/04-14/2016</a:t>
            </a:r>
            <a:endParaRPr lang="en-US" dirty="0">
              <a:latin typeface="Source Sans Pro"/>
              <a:cs typeface="Source Sans Pro"/>
            </a:endParaRPr>
          </a:p>
        </p:txBody>
      </p:sp>
    </p:spTree>
    <p:extLst>
      <p:ext uri="{BB962C8B-B14F-4D97-AF65-F5344CB8AC3E}">
        <p14:creationId xmlns:p14="http://schemas.microsoft.com/office/powerpoint/2010/main" val="32039045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nakimage.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1120397"/>
            <a:ext cx="6787699" cy="2486403"/>
          </a:xfrm>
          <a:prstGeom prst="rect">
            <a:avLst/>
          </a:prstGeom>
        </p:spPr>
      </p:pic>
      <p:sp>
        <p:nvSpPr>
          <p:cNvPr id="6" name="TextBox 5"/>
          <p:cNvSpPr txBox="1"/>
          <p:nvPr/>
        </p:nvSpPr>
        <p:spPr>
          <a:xfrm>
            <a:off x="546100" y="3250168"/>
            <a:ext cx="3218737" cy="369332"/>
          </a:xfrm>
          <a:prstGeom prst="rect">
            <a:avLst/>
          </a:prstGeom>
          <a:noFill/>
        </p:spPr>
        <p:txBody>
          <a:bodyPr wrap="none" rtlCol="0">
            <a:spAutoFit/>
          </a:bodyPr>
          <a:lstStyle/>
          <a:p>
            <a:r>
              <a:rPr lang="en-US" dirty="0"/>
              <a:t>http://</a:t>
            </a:r>
            <a:r>
              <a:rPr lang="en-US" dirty="0" err="1"/>
              <a:t>www.ppic.org</a:t>
            </a:r>
            <a:r>
              <a:rPr lang="en-US" dirty="0"/>
              <a:t>/water/</a:t>
            </a:r>
          </a:p>
        </p:txBody>
      </p:sp>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686800" cy="1143000"/>
          </a:xfrm>
        </p:spPr>
        <p:txBody>
          <a:bodyPr>
            <a:normAutofit/>
          </a:bodyPr>
          <a:lstStyle/>
          <a:p>
            <a:pPr algn="l"/>
            <a:r>
              <a:rPr lang="en-US" dirty="0" smtClean="0"/>
              <a:t>Readings</a:t>
            </a:r>
            <a:endParaRPr lang="en-US" u="sng" dirty="0"/>
          </a:p>
        </p:txBody>
      </p:sp>
      <p:pic>
        <p:nvPicPr>
          <p:cNvPr id="7" name="Picture 6"/>
          <p:cNvPicPr>
            <a:picLocks noChangeAspect="1"/>
          </p:cNvPicPr>
          <p:nvPr/>
        </p:nvPicPr>
        <p:blipFill>
          <a:blip r:embed="rId4"/>
          <a:stretch>
            <a:fillRect/>
          </a:stretch>
        </p:blipFill>
        <p:spPr>
          <a:xfrm>
            <a:off x="16748774" y="3848755"/>
            <a:ext cx="6652142" cy="9210658"/>
          </a:xfrm>
          <a:prstGeom prst="rect">
            <a:avLst/>
          </a:prstGeom>
        </p:spPr>
      </p:pic>
      <p:pic>
        <p:nvPicPr>
          <p:cNvPr id="8" name="Picture 7"/>
          <p:cNvPicPr>
            <a:picLocks noChangeAspect="1"/>
          </p:cNvPicPr>
          <p:nvPr/>
        </p:nvPicPr>
        <p:blipFill>
          <a:blip r:embed="rId4"/>
          <a:stretch>
            <a:fillRect/>
          </a:stretch>
        </p:blipFill>
        <p:spPr>
          <a:xfrm>
            <a:off x="16901174" y="4001155"/>
            <a:ext cx="6652142" cy="9210658"/>
          </a:xfrm>
          <a:prstGeom prst="rect">
            <a:avLst/>
          </a:prstGeom>
        </p:spPr>
      </p:pic>
      <p:pic>
        <p:nvPicPr>
          <p:cNvPr id="9" name="Picture 8"/>
          <p:cNvPicPr>
            <a:picLocks noChangeAspect="1"/>
          </p:cNvPicPr>
          <p:nvPr/>
        </p:nvPicPr>
        <p:blipFill>
          <a:blip r:embed="rId4"/>
          <a:stretch>
            <a:fillRect/>
          </a:stretch>
        </p:blipFill>
        <p:spPr>
          <a:xfrm>
            <a:off x="17053574" y="4153555"/>
            <a:ext cx="6652142" cy="9210658"/>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800" y="3835400"/>
            <a:ext cx="2095500" cy="2901462"/>
          </a:xfrm>
          <a:prstGeom prst="rect">
            <a:avLst/>
          </a:prstGeom>
        </p:spPr>
      </p:pic>
      <p:sp>
        <p:nvSpPr>
          <p:cNvPr id="11" name="TextBox 10"/>
          <p:cNvSpPr txBox="1"/>
          <p:nvPr/>
        </p:nvSpPr>
        <p:spPr>
          <a:xfrm>
            <a:off x="2832100" y="4508500"/>
            <a:ext cx="5884593" cy="1015663"/>
          </a:xfrm>
          <a:prstGeom prst="rect">
            <a:avLst/>
          </a:prstGeom>
          <a:noFill/>
        </p:spPr>
        <p:txBody>
          <a:bodyPr wrap="none" rtlCol="0">
            <a:spAutoFit/>
          </a:bodyPr>
          <a:lstStyle/>
          <a:p>
            <a:r>
              <a:rPr lang="en-US" sz="2000" dirty="0" smtClean="0"/>
              <a:t>Chapter 10: The Toilet-to-</a:t>
            </a:r>
            <a:r>
              <a:rPr lang="en-US" sz="2000" dirty="0"/>
              <a:t>T</a:t>
            </a:r>
            <a:r>
              <a:rPr lang="en-US" sz="2000" dirty="0" smtClean="0"/>
              <a:t>ap Solution</a:t>
            </a:r>
          </a:p>
          <a:p>
            <a:r>
              <a:rPr lang="en-US" sz="2000" dirty="0" smtClean="0"/>
              <a:t>Chapter 11: Turning to the Sea for Drinking Water</a:t>
            </a:r>
          </a:p>
          <a:p>
            <a:r>
              <a:rPr lang="en-US" sz="2000" dirty="0" smtClean="0"/>
              <a:t>Chapter 12: A Different Tomorrow</a:t>
            </a:r>
            <a:endParaRPr lang="en-US" sz="2000" dirty="0"/>
          </a:p>
        </p:txBody>
      </p:sp>
    </p:spTree>
    <p:extLst>
      <p:ext uri="{BB962C8B-B14F-4D97-AF65-F5344CB8AC3E}">
        <p14:creationId xmlns:p14="http://schemas.microsoft.com/office/powerpoint/2010/main" val="4200438315"/>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roptypesurvey.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63934"/>
            <a:ext cx="8292612" cy="5321219"/>
          </a:xfrm>
          <a:prstGeom prst="rect">
            <a:avLst/>
          </a:prstGeom>
        </p:spPr>
      </p:pic>
      <p:sp>
        <p:nvSpPr>
          <p:cNvPr id="3" name="Title 2"/>
          <p:cNvSpPr>
            <a:spLocks noGrp="1"/>
          </p:cNvSpPr>
          <p:nvPr>
            <p:ph type="title"/>
          </p:nvPr>
        </p:nvSpPr>
        <p:spPr/>
        <p:txBody>
          <a:bodyPr>
            <a:normAutofit/>
          </a:bodyPr>
          <a:lstStyle/>
          <a:p>
            <a:r>
              <a:rPr lang="en-US" dirty="0" smtClean="0"/>
              <a:t>Efficient Irrigation Technologies</a:t>
            </a:r>
            <a:endParaRPr lang="en-US" dirty="0"/>
          </a:p>
        </p:txBody>
      </p:sp>
      <p:sp>
        <p:nvSpPr>
          <p:cNvPr id="2" name="TextBox 1"/>
          <p:cNvSpPr txBox="1"/>
          <p:nvPr/>
        </p:nvSpPr>
        <p:spPr>
          <a:xfrm>
            <a:off x="1289107" y="6408177"/>
            <a:ext cx="2533942" cy="400110"/>
          </a:xfrm>
          <a:prstGeom prst="rect">
            <a:avLst/>
          </a:prstGeom>
          <a:noFill/>
        </p:spPr>
        <p:txBody>
          <a:bodyPr wrap="none" rtlCol="0">
            <a:spAutoFit/>
          </a:bodyPr>
          <a:lstStyle/>
          <a:p>
            <a:r>
              <a:rPr lang="en-US" sz="2000" dirty="0" err="1" smtClean="0"/>
              <a:t>Tindula</a:t>
            </a:r>
            <a:r>
              <a:rPr lang="en-US" sz="2000" dirty="0" smtClean="0"/>
              <a:t> et al. (2103)</a:t>
            </a:r>
            <a:endParaRPr lang="en-US" sz="2000" dirty="0"/>
          </a:p>
        </p:txBody>
      </p:sp>
    </p:spTree>
    <p:extLst>
      <p:ext uri="{BB962C8B-B14F-4D97-AF65-F5344CB8AC3E}">
        <p14:creationId xmlns:p14="http://schemas.microsoft.com/office/powerpoint/2010/main" val="104399846"/>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roptype2.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200" y="1129527"/>
            <a:ext cx="8229600" cy="5371055"/>
          </a:xfrm>
          <a:prstGeom prst="rect">
            <a:avLst/>
          </a:prstGeom>
        </p:spPr>
      </p:pic>
      <p:sp>
        <p:nvSpPr>
          <p:cNvPr id="3" name="Title 2"/>
          <p:cNvSpPr>
            <a:spLocks noGrp="1"/>
          </p:cNvSpPr>
          <p:nvPr>
            <p:ph type="title"/>
          </p:nvPr>
        </p:nvSpPr>
        <p:spPr/>
        <p:txBody>
          <a:bodyPr/>
          <a:lstStyle/>
          <a:p>
            <a:r>
              <a:rPr lang="en-US" dirty="0" smtClean="0"/>
              <a:t>Crop Shifting</a:t>
            </a:r>
            <a:endParaRPr lang="en-US" dirty="0"/>
          </a:p>
        </p:txBody>
      </p:sp>
      <p:sp>
        <p:nvSpPr>
          <p:cNvPr id="5" name="TextBox 4"/>
          <p:cNvSpPr txBox="1"/>
          <p:nvPr/>
        </p:nvSpPr>
        <p:spPr>
          <a:xfrm>
            <a:off x="1289107" y="6408177"/>
            <a:ext cx="2533942" cy="400110"/>
          </a:xfrm>
          <a:prstGeom prst="rect">
            <a:avLst/>
          </a:prstGeom>
          <a:noFill/>
        </p:spPr>
        <p:txBody>
          <a:bodyPr wrap="none" rtlCol="0">
            <a:spAutoFit/>
          </a:bodyPr>
          <a:lstStyle/>
          <a:p>
            <a:r>
              <a:rPr lang="en-US" sz="2000" dirty="0" err="1" smtClean="0"/>
              <a:t>Tindula</a:t>
            </a:r>
            <a:r>
              <a:rPr lang="en-US" sz="2000" dirty="0" smtClean="0"/>
              <a:t> et al. (2103)</a:t>
            </a:r>
            <a:endParaRPr lang="en-US" sz="2000" dirty="0"/>
          </a:p>
        </p:txBody>
      </p:sp>
    </p:spTree>
    <p:extLst>
      <p:ext uri="{BB962C8B-B14F-4D97-AF65-F5344CB8AC3E}">
        <p14:creationId xmlns:p14="http://schemas.microsoft.com/office/powerpoint/2010/main" val="3957879406"/>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fontScale="90000"/>
          </a:bodyPr>
          <a:lstStyle/>
          <a:p>
            <a:r>
              <a:rPr lang="en-US" dirty="0" smtClean="0"/>
              <a:t>Consumptive/Non-Consumptive Use</a:t>
            </a:r>
            <a:endParaRPr lang="en-US" dirty="0"/>
          </a:p>
        </p:txBody>
      </p:sp>
      <p:pic>
        <p:nvPicPr>
          <p:cNvPr id="2" name="Picture 1" descr="grossnet.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7199" y="1417637"/>
            <a:ext cx="8280402" cy="4317007"/>
          </a:xfrm>
          <a:prstGeom prst="rect">
            <a:avLst/>
          </a:prstGeom>
        </p:spPr>
      </p:pic>
      <p:sp>
        <p:nvSpPr>
          <p:cNvPr id="4" name="TextBox 3"/>
          <p:cNvSpPr txBox="1"/>
          <p:nvPr/>
        </p:nvSpPr>
        <p:spPr>
          <a:xfrm>
            <a:off x="1905000" y="6045200"/>
            <a:ext cx="2174694" cy="369332"/>
          </a:xfrm>
          <a:prstGeom prst="rect">
            <a:avLst/>
          </a:prstGeom>
          <a:noFill/>
        </p:spPr>
        <p:txBody>
          <a:bodyPr wrap="none" rtlCol="0">
            <a:spAutoFit/>
          </a:bodyPr>
          <a:lstStyle/>
          <a:p>
            <a:r>
              <a:rPr lang="en-US" dirty="0" err="1" smtClean="0"/>
              <a:t>Hanak</a:t>
            </a:r>
            <a:r>
              <a:rPr lang="en-US" dirty="0" smtClean="0"/>
              <a:t> et al. (2011)</a:t>
            </a:r>
            <a:endParaRPr lang="en-US" dirty="0"/>
          </a:p>
        </p:txBody>
      </p:sp>
    </p:spTree>
    <p:extLst>
      <p:ext uri="{BB962C8B-B14F-4D97-AF65-F5344CB8AC3E}">
        <p14:creationId xmlns:p14="http://schemas.microsoft.com/office/powerpoint/2010/main" val="706148933"/>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Personal Choices</a:t>
            </a:r>
            <a:endParaRPr lang="en-US" dirty="0"/>
          </a:p>
        </p:txBody>
      </p:sp>
      <p:pic>
        <p:nvPicPr>
          <p:cNvPr id="7" name="Picture 6" descr="foods-carbon-footprint-7.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3733" y="1417638"/>
            <a:ext cx="6858000" cy="5207000"/>
          </a:xfrm>
          <a:prstGeom prst="rect">
            <a:avLst/>
          </a:prstGeom>
        </p:spPr>
      </p:pic>
    </p:spTree>
    <p:extLst>
      <p:ext uri="{BB962C8B-B14F-4D97-AF65-F5344CB8AC3E}">
        <p14:creationId xmlns:p14="http://schemas.microsoft.com/office/powerpoint/2010/main" val="1385638175"/>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Urban Water Use</a:t>
            </a:r>
            <a:endParaRPr lang="en-US" dirty="0"/>
          </a:p>
        </p:txBody>
      </p:sp>
      <p:pic>
        <p:nvPicPr>
          <p:cNvPr id="5" name="Picture 4" descr="waterus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6901" y="1159933"/>
            <a:ext cx="7531100" cy="5415623"/>
          </a:xfrm>
          <a:prstGeom prst="rect">
            <a:avLst/>
          </a:prstGeom>
        </p:spPr>
      </p:pic>
      <p:sp>
        <p:nvSpPr>
          <p:cNvPr id="6" name="TextBox 5"/>
          <p:cNvSpPr txBox="1"/>
          <p:nvPr/>
        </p:nvSpPr>
        <p:spPr>
          <a:xfrm>
            <a:off x="5854700" y="1816100"/>
            <a:ext cx="2002020" cy="369332"/>
          </a:xfrm>
          <a:prstGeom prst="rect">
            <a:avLst/>
          </a:prstGeom>
          <a:noFill/>
        </p:spPr>
        <p:txBody>
          <a:bodyPr wrap="none" rtlCol="0">
            <a:spAutoFit/>
          </a:bodyPr>
          <a:lstStyle/>
          <a:p>
            <a:r>
              <a:rPr lang="en-US" dirty="0" smtClean="0"/>
              <a:t>Cooley et al. (2007)</a:t>
            </a:r>
            <a:endParaRPr lang="en-US" dirty="0"/>
          </a:p>
        </p:txBody>
      </p:sp>
      <p:sp>
        <p:nvSpPr>
          <p:cNvPr id="2" name="Rectangle 1"/>
          <p:cNvSpPr/>
          <p:nvPr/>
        </p:nvSpPr>
        <p:spPr>
          <a:xfrm>
            <a:off x="8229607" y="5046133"/>
            <a:ext cx="508000" cy="592667"/>
          </a:xfrm>
          <a:prstGeom prst="rect">
            <a:avLst/>
          </a:prstGeom>
          <a:solidFill>
            <a:schemeClr val="tx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latin typeface="Calisto MT"/>
                <a:cs typeface="Calisto MT"/>
              </a:rPr>
              <a:t>25</a:t>
            </a:r>
            <a:endParaRPr lang="en-US" dirty="0">
              <a:latin typeface="Calisto MT"/>
              <a:cs typeface="Calisto MT"/>
            </a:endParaRPr>
          </a:p>
        </p:txBody>
      </p:sp>
      <p:sp>
        <p:nvSpPr>
          <p:cNvPr id="4" name="TextBox 3"/>
          <p:cNvSpPr txBox="1"/>
          <p:nvPr/>
        </p:nvSpPr>
        <p:spPr>
          <a:xfrm>
            <a:off x="8060265" y="4665134"/>
            <a:ext cx="855974" cy="369332"/>
          </a:xfrm>
          <a:prstGeom prst="rect">
            <a:avLst/>
          </a:prstGeom>
          <a:noFill/>
        </p:spPr>
        <p:txBody>
          <a:bodyPr wrap="none" rtlCol="0">
            <a:spAutoFit/>
          </a:bodyPr>
          <a:lstStyle/>
          <a:p>
            <a:r>
              <a:rPr lang="en-US" dirty="0" smtClean="0"/>
              <a:t>Sedlak</a:t>
            </a:r>
            <a:endParaRPr lang="en-US" dirty="0"/>
          </a:p>
        </p:txBody>
      </p:sp>
    </p:spTree>
    <p:extLst>
      <p:ext uri="{BB962C8B-B14F-4D97-AF65-F5344CB8AC3E}">
        <p14:creationId xmlns:p14="http://schemas.microsoft.com/office/powerpoint/2010/main" val="187387241"/>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Outdoor Water Use</a:t>
            </a:r>
            <a:endParaRPr lang="en-US" dirty="0"/>
          </a:p>
        </p:txBody>
      </p:sp>
      <p:pic>
        <p:nvPicPr>
          <p:cNvPr id="2" name="Picture 1" descr="vega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01437" y="1417638"/>
            <a:ext cx="5441615" cy="2443839"/>
          </a:xfrm>
          <a:prstGeom prst="rect">
            <a:avLst/>
          </a:prstGeom>
        </p:spPr>
      </p:pic>
      <p:pic>
        <p:nvPicPr>
          <p:cNvPr id="7" name="Picture 6" descr="WWhouse.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7200" y="4072790"/>
            <a:ext cx="4973990" cy="2693031"/>
          </a:xfrm>
          <a:prstGeom prst="rect">
            <a:avLst/>
          </a:prstGeom>
          <a:effectLst>
            <a:outerShdw blurRad="50800" dist="38100" dir="2700000" algn="tl" rotWithShape="0">
              <a:prstClr val="black">
                <a:alpha val="40000"/>
              </a:prstClr>
            </a:outerShdw>
          </a:effectLst>
        </p:spPr>
      </p:pic>
      <p:sp>
        <p:nvSpPr>
          <p:cNvPr id="4" name="TextBox 3"/>
          <p:cNvSpPr txBox="1"/>
          <p:nvPr/>
        </p:nvSpPr>
        <p:spPr>
          <a:xfrm>
            <a:off x="5219523" y="1574800"/>
            <a:ext cx="761860" cy="369332"/>
          </a:xfrm>
          <a:prstGeom prst="rect">
            <a:avLst/>
          </a:prstGeom>
          <a:noFill/>
        </p:spPr>
        <p:txBody>
          <a:bodyPr wrap="none" rtlCol="0">
            <a:spAutoFit/>
          </a:bodyPr>
          <a:lstStyle/>
          <a:p>
            <a:r>
              <a:rPr lang="en-US" dirty="0" smtClean="0">
                <a:solidFill>
                  <a:schemeClr val="bg1"/>
                </a:solidFill>
              </a:rPr>
              <a:t>Vegas</a:t>
            </a:r>
            <a:endParaRPr lang="en-US" dirty="0">
              <a:solidFill>
                <a:schemeClr val="bg1"/>
              </a:solidFill>
            </a:endParaRPr>
          </a:p>
        </p:txBody>
      </p:sp>
      <p:sp>
        <p:nvSpPr>
          <p:cNvPr id="8" name="TextBox 7"/>
          <p:cNvSpPr txBox="1"/>
          <p:nvPr/>
        </p:nvSpPr>
        <p:spPr>
          <a:xfrm>
            <a:off x="3407656" y="5486400"/>
            <a:ext cx="1494595" cy="369332"/>
          </a:xfrm>
          <a:prstGeom prst="rect">
            <a:avLst/>
          </a:prstGeom>
          <a:noFill/>
        </p:spPr>
        <p:txBody>
          <a:bodyPr wrap="none" rtlCol="0">
            <a:spAutoFit/>
          </a:bodyPr>
          <a:lstStyle/>
          <a:p>
            <a:r>
              <a:rPr lang="en-US" dirty="0" smtClean="0">
                <a:solidFill>
                  <a:schemeClr val="bg1"/>
                </a:solidFill>
              </a:rPr>
              <a:t>Albuquerque</a:t>
            </a:r>
            <a:endParaRPr lang="en-US" dirty="0">
              <a:solidFill>
                <a:schemeClr val="bg1"/>
              </a:solidFill>
            </a:endParaRPr>
          </a:p>
        </p:txBody>
      </p:sp>
    </p:spTree>
    <p:extLst>
      <p:ext uri="{BB962C8B-B14F-4D97-AF65-F5344CB8AC3E}">
        <p14:creationId xmlns:p14="http://schemas.microsoft.com/office/powerpoint/2010/main" val="2697628287"/>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Outdoor Water Use</a:t>
            </a:r>
            <a:endParaRPr lang="en-US" dirty="0"/>
          </a:p>
        </p:txBody>
      </p:sp>
      <p:pic>
        <p:nvPicPr>
          <p:cNvPr id="7" name="Picture 6" descr="Steve&amp;Michelle Gerdes.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692" y="1303338"/>
            <a:ext cx="5017008" cy="2818195"/>
          </a:xfrm>
          <a:prstGeom prst="rect">
            <a:avLst/>
          </a:prstGeom>
          <a:effectLst>
            <a:outerShdw blurRad="50800" dist="38100" dir="2700000" algn="tl" rotWithShape="0">
              <a:prstClr val="black">
                <a:alpha val="40000"/>
              </a:prstClr>
            </a:outerShdw>
          </a:effectLst>
        </p:spPr>
      </p:pic>
      <p:pic>
        <p:nvPicPr>
          <p:cNvPr id="8" name="Picture 7" descr="socovolxeriscape.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24873" y="3406149"/>
            <a:ext cx="5866727" cy="3451852"/>
          </a:xfrm>
          <a:prstGeom prst="rect">
            <a:avLst/>
          </a:prstGeom>
        </p:spPr>
      </p:pic>
      <p:sp>
        <p:nvSpPr>
          <p:cNvPr id="2" name="TextBox 1"/>
          <p:cNvSpPr txBox="1"/>
          <p:nvPr/>
        </p:nvSpPr>
        <p:spPr>
          <a:xfrm>
            <a:off x="1473200" y="6488668"/>
            <a:ext cx="2316597" cy="369332"/>
          </a:xfrm>
          <a:prstGeom prst="rect">
            <a:avLst/>
          </a:prstGeom>
          <a:noFill/>
        </p:spPr>
        <p:txBody>
          <a:bodyPr wrap="none" rtlCol="0">
            <a:spAutoFit/>
          </a:bodyPr>
          <a:lstStyle/>
          <a:p>
            <a:r>
              <a:rPr lang="en-US" dirty="0" err="1" smtClean="0"/>
              <a:t>Socovol</a:t>
            </a:r>
            <a:r>
              <a:rPr lang="en-US" dirty="0" smtClean="0"/>
              <a:t> et al. (2006)</a:t>
            </a:r>
            <a:endParaRPr lang="en-US" dirty="0"/>
          </a:p>
        </p:txBody>
      </p:sp>
    </p:spTree>
    <p:extLst>
      <p:ext uri="{BB962C8B-B14F-4D97-AF65-F5344CB8AC3E}">
        <p14:creationId xmlns:p14="http://schemas.microsoft.com/office/powerpoint/2010/main" val="564598450"/>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Urban Heat Island Effect</a:t>
            </a:r>
            <a:endParaRPr lang="en-US" dirty="0"/>
          </a:p>
        </p:txBody>
      </p:sp>
      <p:sp>
        <p:nvSpPr>
          <p:cNvPr id="2" name="TextBox 1"/>
          <p:cNvSpPr txBox="1"/>
          <p:nvPr/>
        </p:nvSpPr>
        <p:spPr>
          <a:xfrm>
            <a:off x="1473200" y="6488668"/>
            <a:ext cx="2203097" cy="369332"/>
          </a:xfrm>
          <a:prstGeom prst="rect">
            <a:avLst/>
          </a:prstGeom>
          <a:noFill/>
        </p:spPr>
        <p:txBody>
          <a:bodyPr wrap="none" rtlCol="0">
            <a:spAutoFit/>
          </a:bodyPr>
          <a:lstStyle/>
          <a:p>
            <a:r>
              <a:rPr lang="en-US" dirty="0" smtClean="0"/>
              <a:t>Coutts et al. (2014)</a:t>
            </a:r>
            <a:endParaRPr lang="en-US" dirty="0"/>
          </a:p>
        </p:txBody>
      </p:sp>
      <p:pic>
        <p:nvPicPr>
          <p:cNvPr id="4" name="Picture 3" descr="irrigationheat.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68880"/>
            <a:ext cx="8521700" cy="4571592"/>
          </a:xfrm>
          <a:prstGeom prst="rect">
            <a:avLst/>
          </a:prstGeom>
        </p:spPr>
      </p:pic>
      <p:sp>
        <p:nvSpPr>
          <p:cNvPr id="5" name="TextBox 4"/>
          <p:cNvSpPr txBox="1"/>
          <p:nvPr/>
        </p:nvSpPr>
        <p:spPr>
          <a:xfrm>
            <a:off x="1473200" y="1751568"/>
            <a:ext cx="1480957" cy="369332"/>
          </a:xfrm>
          <a:prstGeom prst="rect">
            <a:avLst/>
          </a:prstGeom>
          <a:noFill/>
        </p:spPr>
        <p:txBody>
          <a:bodyPr wrap="none" rtlCol="0">
            <a:spAutoFit/>
          </a:bodyPr>
          <a:lstStyle/>
          <a:p>
            <a:r>
              <a:rPr lang="en-US" dirty="0" smtClean="0"/>
              <a:t>No irrigation</a:t>
            </a:r>
            <a:endParaRPr lang="en-US" dirty="0"/>
          </a:p>
        </p:txBody>
      </p:sp>
      <p:sp>
        <p:nvSpPr>
          <p:cNvPr id="9" name="TextBox 8"/>
          <p:cNvSpPr txBox="1"/>
          <p:nvPr/>
        </p:nvSpPr>
        <p:spPr>
          <a:xfrm>
            <a:off x="1813926" y="3554968"/>
            <a:ext cx="1078916" cy="369332"/>
          </a:xfrm>
          <a:prstGeom prst="rect">
            <a:avLst/>
          </a:prstGeom>
          <a:noFill/>
        </p:spPr>
        <p:txBody>
          <a:bodyPr wrap="none" rtlCol="0">
            <a:spAutoFit/>
          </a:bodyPr>
          <a:lstStyle/>
          <a:p>
            <a:r>
              <a:rPr lang="en-US" dirty="0" smtClean="0"/>
              <a:t>irrigated</a:t>
            </a:r>
            <a:endParaRPr lang="en-US" dirty="0"/>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15000" y="4509652"/>
            <a:ext cx="3276600" cy="2194420"/>
          </a:xfrm>
          <a:prstGeom prst="rect">
            <a:avLst/>
          </a:prstGeom>
        </p:spPr>
      </p:pic>
    </p:spTree>
    <p:extLst>
      <p:ext uri="{BB962C8B-B14F-4D97-AF65-F5344CB8AC3E}">
        <p14:creationId xmlns:p14="http://schemas.microsoft.com/office/powerpoint/2010/main" val="628747443"/>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Greening the City</a:t>
            </a:r>
            <a:endParaRPr lang="en-US" dirty="0"/>
          </a:p>
        </p:txBody>
      </p:sp>
      <p:pic>
        <p:nvPicPr>
          <p:cNvPr id="7" name="Picture 6" descr="shading.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56200" y="1305032"/>
            <a:ext cx="3104797" cy="5297936"/>
          </a:xfrm>
          <a:prstGeom prst="rect">
            <a:avLst/>
          </a:prstGeom>
        </p:spPr>
      </p:pic>
      <p:pic>
        <p:nvPicPr>
          <p:cNvPr id="8" name="Picture 7" descr="Shaded_Parking_Lot.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8600" y="2171700"/>
            <a:ext cx="4777875" cy="3587750"/>
          </a:xfrm>
          <a:prstGeom prst="rect">
            <a:avLst/>
          </a:prstGeom>
        </p:spPr>
      </p:pic>
    </p:spTree>
    <p:extLst>
      <p:ext uri="{BB962C8B-B14F-4D97-AF65-F5344CB8AC3E}">
        <p14:creationId xmlns:p14="http://schemas.microsoft.com/office/powerpoint/2010/main" val="1704853469"/>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Indoor Water Conservation</a:t>
            </a:r>
            <a:endParaRPr lang="en-US" dirty="0"/>
          </a:p>
        </p:txBody>
      </p:sp>
      <p:pic>
        <p:nvPicPr>
          <p:cNvPr id="4" name="Picture 3" descr="water-recycling-shower-schematic.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300" y="1417638"/>
            <a:ext cx="3945890" cy="4932362"/>
          </a:xfrm>
          <a:prstGeom prst="rect">
            <a:avLst/>
          </a:prstGeom>
        </p:spPr>
      </p:pic>
      <p:pic>
        <p:nvPicPr>
          <p:cNvPr id="5" name="Picture 4" descr="reciircshower.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76546" y="2057400"/>
            <a:ext cx="5067454" cy="2857674"/>
          </a:xfrm>
          <a:prstGeom prst="rect">
            <a:avLst/>
          </a:prstGeom>
        </p:spPr>
      </p:pic>
      <p:sp>
        <p:nvSpPr>
          <p:cNvPr id="6" name="Rectangle 5"/>
          <p:cNvSpPr/>
          <p:nvPr/>
        </p:nvSpPr>
        <p:spPr>
          <a:xfrm>
            <a:off x="4076546" y="4947509"/>
            <a:ext cx="5067454" cy="646331"/>
          </a:xfrm>
          <a:prstGeom prst="rect">
            <a:avLst/>
          </a:prstGeom>
        </p:spPr>
        <p:txBody>
          <a:bodyPr wrap="square">
            <a:spAutoFit/>
          </a:bodyPr>
          <a:lstStyle/>
          <a:p>
            <a:r>
              <a:rPr lang="en-US" dirty="0"/>
              <a:t>https://</a:t>
            </a:r>
            <a:r>
              <a:rPr lang="en-US" dirty="0" err="1"/>
              <a:t>www.youtube.com</a:t>
            </a:r>
            <a:r>
              <a:rPr lang="en-US" dirty="0"/>
              <a:t>/</a:t>
            </a:r>
            <a:r>
              <a:rPr lang="en-US" dirty="0" err="1"/>
              <a:t>watch?v</a:t>
            </a:r>
            <a:r>
              <a:rPr lang="en-US" dirty="0"/>
              <a:t>=oBMFVm5OJdM</a:t>
            </a:r>
          </a:p>
        </p:txBody>
      </p:sp>
    </p:spTree>
    <p:extLst>
      <p:ext uri="{BB962C8B-B14F-4D97-AF65-F5344CB8AC3E}">
        <p14:creationId xmlns:p14="http://schemas.microsoft.com/office/powerpoint/2010/main" val="13907039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686800" cy="1143000"/>
          </a:xfrm>
        </p:spPr>
        <p:txBody>
          <a:bodyPr>
            <a:normAutofit fontScale="90000"/>
          </a:bodyPr>
          <a:lstStyle/>
          <a:p>
            <a:pPr algn="l"/>
            <a:r>
              <a:rPr lang="en-US" dirty="0" smtClean="0"/>
              <a:t>Spanish/Mexican Water/Land Rights</a:t>
            </a:r>
            <a:endParaRPr lang="en-US" u="sng" dirty="0"/>
          </a:p>
        </p:txBody>
      </p:sp>
      <p:pic>
        <p:nvPicPr>
          <p:cNvPr id="3" name="Picture 2" descr="Missions Map 24 x 18 100 dpi.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1150" y="1258501"/>
            <a:ext cx="7220352" cy="5435482"/>
          </a:xfrm>
          <a:prstGeom prst="rect">
            <a:avLst/>
          </a:prstGeom>
        </p:spPr>
      </p:pic>
    </p:spTree>
    <p:extLst>
      <p:ext uri="{BB962C8B-B14F-4D97-AF65-F5344CB8AC3E}">
        <p14:creationId xmlns:p14="http://schemas.microsoft.com/office/powerpoint/2010/main" val="1686108314"/>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229671" y="295276"/>
            <a:ext cx="8534400" cy="1965324"/>
          </a:xfrm>
        </p:spPr>
        <p:txBody>
          <a:bodyPr>
            <a:normAutofit/>
          </a:bodyPr>
          <a:lstStyle/>
          <a:p>
            <a:r>
              <a:rPr lang="en-US" dirty="0" smtClean="0"/>
              <a:t>Conservation</a:t>
            </a:r>
            <a:br>
              <a:rPr lang="en-US" dirty="0" smtClean="0"/>
            </a:br>
            <a:r>
              <a:rPr lang="en-US" dirty="0" smtClean="0"/>
              <a:t>Has Its Limits</a:t>
            </a:r>
            <a:endParaRPr lang="en-US" dirty="0"/>
          </a:p>
        </p:txBody>
      </p:sp>
      <p:pic>
        <p:nvPicPr>
          <p:cNvPr id="2" name="Picture 1" descr="corrosionissue.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5229671" cy="6858000"/>
          </a:xfrm>
          <a:prstGeom prst="rect">
            <a:avLst/>
          </a:prstGeom>
        </p:spPr>
      </p:pic>
      <p:sp>
        <p:nvSpPr>
          <p:cNvPr id="7" name="Rectangle 6"/>
          <p:cNvSpPr/>
          <p:nvPr/>
        </p:nvSpPr>
        <p:spPr>
          <a:xfrm>
            <a:off x="5118100" y="2182505"/>
            <a:ext cx="4025900" cy="923330"/>
          </a:xfrm>
          <a:prstGeom prst="rect">
            <a:avLst/>
          </a:prstGeom>
        </p:spPr>
        <p:txBody>
          <a:bodyPr wrap="square">
            <a:spAutoFit/>
          </a:bodyPr>
          <a:lstStyle/>
          <a:p>
            <a:r>
              <a:rPr lang="en-US" dirty="0"/>
              <a:t>https://</a:t>
            </a:r>
            <a:r>
              <a:rPr lang="en-US" dirty="0" err="1"/>
              <a:t>nextcity.org</a:t>
            </a:r>
            <a:r>
              <a:rPr lang="en-US" dirty="0"/>
              <a:t>/daily/entry/water-conservation-problem-broken-sewer-pipes</a:t>
            </a:r>
          </a:p>
        </p:txBody>
      </p:sp>
      <p:pic>
        <p:nvPicPr>
          <p:cNvPr id="4" name="Picture 3" descr="sewer_picture.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810467" y="3608275"/>
            <a:ext cx="2540000" cy="1905000"/>
          </a:xfrm>
          <a:prstGeom prst="rect">
            <a:avLst/>
          </a:prstGeom>
        </p:spPr>
      </p:pic>
    </p:spTree>
    <p:extLst>
      <p:ext uri="{BB962C8B-B14F-4D97-AF65-F5344CB8AC3E}">
        <p14:creationId xmlns:p14="http://schemas.microsoft.com/office/powerpoint/2010/main" val="2708555844"/>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aywater.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4400" y="1386245"/>
            <a:ext cx="7230533" cy="5471755"/>
          </a:xfrm>
          <a:prstGeom prst="rect">
            <a:avLst/>
          </a:prstGeom>
        </p:spPr>
      </p:pic>
      <p:sp>
        <p:nvSpPr>
          <p:cNvPr id="4" name="Title 2"/>
          <p:cNvSpPr>
            <a:spLocks noGrp="1"/>
          </p:cNvSpPr>
          <p:nvPr>
            <p:ph type="title"/>
          </p:nvPr>
        </p:nvSpPr>
        <p:spPr>
          <a:xfrm>
            <a:off x="457200" y="274638"/>
            <a:ext cx="8534400" cy="1143000"/>
          </a:xfrm>
        </p:spPr>
        <p:txBody>
          <a:bodyPr>
            <a:normAutofit/>
          </a:bodyPr>
          <a:lstStyle/>
          <a:p>
            <a:r>
              <a:rPr lang="en-US" dirty="0" err="1" smtClean="0"/>
              <a:t>Graywater</a:t>
            </a:r>
            <a:r>
              <a:rPr lang="en-US" dirty="0" smtClean="0"/>
              <a:t> for Irrigation</a:t>
            </a:r>
            <a:endParaRPr lang="en-US" dirty="0"/>
          </a:p>
        </p:txBody>
      </p:sp>
    </p:spTree>
    <p:extLst>
      <p:ext uri="{BB962C8B-B14F-4D97-AF65-F5344CB8AC3E}">
        <p14:creationId xmlns:p14="http://schemas.microsoft.com/office/powerpoint/2010/main" val="3998776592"/>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FPUCreport.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65625" y="0"/>
            <a:ext cx="6054375" cy="6858000"/>
          </a:xfrm>
          <a:prstGeom prst="rect">
            <a:avLst/>
          </a:prstGeom>
        </p:spPr>
      </p:pic>
    </p:spTree>
    <p:extLst>
      <p:ext uri="{BB962C8B-B14F-4D97-AF65-F5344CB8AC3E}">
        <p14:creationId xmlns:p14="http://schemas.microsoft.com/office/powerpoint/2010/main" val="1949038984"/>
      </p:ext>
    </p:extLst>
  </p:cSld>
  <p:clrMapOvr>
    <a:masterClrMapping/>
  </p:clrMapOvr>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ater-treatment-process-living-machin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6400" y="1514701"/>
            <a:ext cx="8381646" cy="5343299"/>
          </a:xfrm>
          <a:prstGeom prst="rect">
            <a:avLst/>
          </a:prstGeom>
        </p:spPr>
      </p:pic>
      <p:sp>
        <p:nvSpPr>
          <p:cNvPr id="5" name="Title 2"/>
          <p:cNvSpPr>
            <a:spLocks noGrp="1"/>
          </p:cNvSpPr>
          <p:nvPr>
            <p:ph type="title"/>
          </p:nvPr>
        </p:nvSpPr>
        <p:spPr>
          <a:xfrm>
            <a:off x="457200" y="274638"/>
            <a:ext cx="8534400" cy="1143000"/>
          </a:xfrm>
        </p:spPr>
        <p:txBody>
          <a:bodyPr>
            <a:normAutofit/>
          </a:bodyPr>
          <a:lstStyle/>
          <a:p>
            <a:r>
              <a:rPr lang="en-US" dirty="0" smtClean="0"/>
              <a:t>SFPUC’s Living Machine</a:t>
            </a:r>
            <a:endParaRPr lang="en-US" dirty="0"/>
          </a:p>
        </p:txBody>
      </p:sp>
    </p:spTree>
    <p:extLst>
      <p:ext uri="{BB962C8B-B14F-4D97-AF65-F5344CB8AC3E}">
        <p14:creationId xmlns:p14="http://schemas.microsoft.com/office/powerpoint/2010/main" val="3693470197"/>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a:spLocks noGrp="1"/>
          </p:cNvSpPr>
          <p:nvPr>
            <p:ph type="title"/>
          </p:nvPr>
        </p:nvSpPr>
        <p:spPr>
          <a:xfrm>
            <a:off x="457200" y="274638"/>
            <a:ext cx="8534400" cy="1143000"/>
          </a:xfrm>
        </p:spPr>
        <p:txBody>
          <a:bodyPr>
            <a:normAutofit/>
          </a:bodyPr>
          <a:lstStyle/>
          <a:p>
            <a:r>
              <a:rPr lang="en-US" dirty="0" smtClean="0"/>
              <a:t>Living Machine Energy &amp; GHGs</a:t>
            </a:r>
            <a:endParaRPr lang="en-US" dirty="0"/>
          </a:p>
        </p:txBody>
      </p:sp>
      <p:pic>
        <p:nvPicPr>
          <p:cNvPr id="2" name="Picture 1" descr="hendricksonetal.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346850"/>
            <a:ext cx="9144000" cy="5119272"/>
          </a:xfrm>
          <a:prstGeom prst="rect">
            <a:avLst/>
          </a:prstGeom>
        </p:spPr>
      </p:pic>
      <p:sp>
        <p:nvSpPr>
          <p:cNvPr id="3" name="TextBox 2"/>
          <p:cNvSpPr txBox="1"/>
          <p:nvPr/>
        </p:nvSpPr>
        <p:spPr>
          <a:xfrm>
            <a:off x="1731636" y="6408390"/>
            <a:ext cx="2799903" cy="369332"/>
          </a:xfrm>
          <a:prstGeom prst="rect">
            <a:avLst/>
          </a:prstGeom>
          <a:noFill/>
        </p:spPr>
        <p:txBody>
          <a:bodyPr wrap="none" rtlCol="0">
            <a:spAutoFit/>
          </a:bodyPr>
          <a:lstStyle/>
          <a:p>
            <a:r>
              <a:rPr lang="en-US" dirty="0" smtClean="0"/>
              <a:t>Hendrickson et al. (2015)</a:t>
            </a:r>
            <a:endParaRPr lang="en-US" dirty="0"/>
          </a:p>
        </p:txBody>
      </p:sp>
    </p:spTree>
    <p:extLst>
      <p:ext uri="{BB962C8B-B14F-4D97-AF65-F5344CB8AC3E}">
        <p14:creationId xmlns:p14="http://schemas.microsoft.com/office/powerpoint/2010/main" val="3381591738"/>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rainwaterSF.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473200"/>
            <a:ext cx="5638800" cy="4073160"/>
          </a:xfrm>
          <a:prstGeom prst="rect">
            <a:avLst/>
          </a:prstGeom>
        </p:spPr>
      </p:pic>
      <p:pic>
        <p:nvPicPr>
          <p:cNvPr id="8" name="Picture 7" descr="projectdescription.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7779" y="950468"/>
            <a:ext cx="3676221" cy="4713732"/>
          </a:xfrm>
          <a:prstGeom prst="rect">
            <a:avLst/>
          </a:prstGeom>
        </p:spPr>
      </p:pic>
      <p:sp>
        <p:nvSpPr>
          <p:cNvPr id="9" name="TextBox 8"/>
          <p:cNvSpPr txBox="1"/>
          <p:nvPr/>
        </p:nvSpPr>
        <p:spPr>
          <a:xfrm>
            <a:off x="457200" y="5584460"/>
            <a:ext cx="4188667" cy="707886"/>
          </a:xfrm>
          <a:prstGeom prst="rect">
            <a:avLst/>
          </a:prstGeom>
          <a:noFill/>
        </p:spPr>
        <p:txBody>
          <a:bodyPr wrap="none" rtlCol="0">
            <a:spAutoFit/>
          </a:bodyPr>
          <a:lstStyle/>
          <a:p>
            <a:r>
              <a:rPr lang="en-US" sz="2000" dirty="0" smtClean="0"/>
              <a:t>45,000 gal/</a:t>
            </a:r>
            <a:r>
              <a:rPr lang="en-US" sz="2000" dirty="0" err="1" smtClean="0"/>
              <a:t>yr</a:t>
            </a:r>
            <a:r>
              <a:rPr lang="en-US" sz="2000" dirty="0" smtClean="0"/>
              <a:t> * 20 </a:t>
            </a:r>
            <a:r>
              <a:rPr lang="en-US" sz="2000" dirty="0" err="1" smtClean="0"/>
              <a:t>yr</a:t>
            </a:r>
            <a:r>
              <a:rPr lang="en-US" sz="2000" dirty="0" smtClean="0"/>
              <a:t> = 2.76 </a:t>
            </a:r>
            <a:r>
              <a:rPr lang="en-US" sz="2000" dirty="0"/>
              <a:t>a</a:t>
            </a:r>
            <a:r>
              <a:rPr lang="en-US" sz="2000" dirty="0" smtClean="0"/>
              <a:t>cre </a:t>
            </a:r>
            <a:r>
              <a:rPr lang="en-US" sz="2000" dirty="0" err="1" smtClean="0"/>
              <a:t>ft</a:t>
            </a:r>
            <a:endParaRPr lang="en-US" sz="2000" dirty="0" smtClean="0"/>
          </a:p>
          <a:p>
            <a:r>
              <a:rPr lang="en-US" sz="2000" dirty="0" smtClean="0"/>
              <a:t>$280,000/2.76 = $100,000/acre-</a:t>
            </a:r>
            <a:r>
              <a:rPr lang="en-US" sz="2000" dirty="0" err="1" smtClean="0"/>
              <a:t>ft</a:t>
            </a:r>
            <a:endParaRPr lang="en-US" sz="2000" dirty="0"/>
          </a:p>
        </p:txBody>
      </p:sp>
      <p:sp>
        <p:nvSpPr>
          <p:cNvPr id="4" name="Title 3"/>
          <p:cNvSpPr>
            <a:spLocks noGrp="1"/>
          </p:cNvSpPr>
          <p:nvPr>
            <p:ph type="title"/>
          </p:nvPr>
        </p:nvSpPr>
        <p:spPr>
          <a:xfrm>
            <a:off x="168600" y="274638"/>
            <a:ext cx="8229600" cy="1143000"/>
          </a:xfrm>
        </p:spPr>
        <p:txBody>
          <a:bodyPr/>
          <a:lstStyle/>
          <a:p>
            <a:r>
              <a:rPr lang="en-US" dirty="0" smtClean="0"/>
              <a:t>Rainwater Harvesting</a:t>
            </a:r>
            <a:endParaRPr lang="en-US" dirty="0"/>
          </a:p>
        </p:txBody>
      </p:sp>
    </p:spTree>
    <p:extLst>
      <p:ext uri="{BB962C8B-B14F-4D97-AF65-F5344CB8AC3E}">
        <p14:creationId xmlns:p14="http://schemas.microsoft.com/office/powerpoint/2010/main" val="3663732490"/>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68600" y="274638"/>
            <a:ext cx="8229600" cy="1143000"/>
          </a:xfrm>
        </p:spPr>
        <p:txBody>
          <a:bodyPr/>
          <a:lstStyle/>
          <a:p>
            <a:r>
              <a:rPr lang="en-US" dirty="0" smtClean="0"/>
              <a:t>Rainwater Harvesting</a:t>
            </a:r>
            <a:endParaRPr lang="en-US" dirty="0"/>
          </a:p>
        </p:txBody>
      </p:sp>
      <p:pic>
        <p:nvPicPr>
          <p:cNvPr id="6" name="Picture 5" descr="Gikas.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3709" y="1"/>
            <a:ext cx="8357511" cy="6804256"/>
          </a:xfrm>
          <a:prstGeom prst="rect">
            <a:avLst/>
          </a:prstGeom>
        </p:spPr>
      </p:pic>
      <p:sp>
        <p:nvSpPr>
          <p:cNvPr id="10" name="TextBox 9"/>
          <p:cNvSpPr txBox="1"/>
          <p:nvPr/>
        </p:nvSpPr>
        <p:spPr>
          <a:xfrm>
            <a:off x="0" y="5865808"/>
            <a:ext cx="3468730" cy="369332"/>
          </a:xfrm>
          <a:prstGeom prst="rect">
            <a:avLst/>
          </a:prstGeom>
          <a:noFill/>
        </p:spPr>
        <p:txBody>
          <a:bodyPr wrap="none" rtlCol="0">
            <a:spAutoFit/>
          </a:bodyPr>
          <a:lstStyle/>
          <a:p>
            <a:r>
              <a:rPr lang="en-US" dirty="0" err="1" smtClean="0"/>
              <a:t>Gikas</a:t>
            </a:r>
            <a:r>
              <a:rPr lang="en-US" dirty="0" smtClean="0"/>
              <a:t> and </a:t>
            </a:r>
            <a:r>
              <a:rPr lang="en-US" dirty="0" err="1"/>
              <a:t>Tchobanoglous</a:t>
            </a:r>
            <a:r>
              <a:rPr lang="en-US" dirty="0" smtClean="0"/>
              <a:t> (2014)</a:t>
            </a:r>
            <a:endParaRPr lang="en-US" dirty="0"/>
          </a:p>
        </p:txBody>
      </p:sp>
    </p:spTree>
    <p:extLst>
      <p:ext uri="{BB962C8B-B14F-4D97-AF65-F5344CB8AC3E}">
        <p14:creationId xmlns:p14="http://schemas.microsoft.com/office/powerpoint/2010/main" val="2612351069"/>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534400" cy="1143000"/>
          </a:xfrm>
        </p:spPr>
        <p:txBody>
          <a:bodyPr>
            <a:normAutofit/>
          </a:bodyPr>
          <a:lstStyle/>
          <a:p>
            <a:r>
              <a:rPr lang="en-US" dirty="0" smtClean="0"/>
              <a:t>Water Conservation by Guilt</a:t>
            </a:r>
            <a:endParaRPr lang="en-US" dirty="0"/>
          </a:p>
        </p:txBody>
      </p:sp>
      <p:pic>
        <p:nvPicPr>
          <p:cNvPr id="9" name="Picture 8" descr="WaterSmart.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36240" y="1289334"/>
            <a:ext cx="4373862" cy="5472822"/>
          </a:xfrm>
          <a:prstGeom prst="rect">
            <a:avLst/>
          </a:prstGeom>
        </p:spPr>
      </p:pic>
    </p:spTree>
    <p:extLst>
      <p:ext uri="{BB962C8B-B14F-4D97-AF65-F5344CB8AC3E}">
        <p14:creationId xmlns:p14="http://schemas.microsoft.com/office/powerpoint/2010/main" val="3204443306"/>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creasingblock.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3030" y="1032760"/>
            <a:ext cx="6238595" cy="5825240"/>
          </a:xfrm>
          <a:prstGeom prst="rect">
            <a:avLst/>
          </a:prstGeom>
        </p:spPr>
      </p:pic>
      <p:sp>
        <p:nvSpPr>
          <p:cNvPr id="3" name="Title 2"/>
          <p:cNvSpPr>
            <a:spLocks noGrp="1"/>
          </p:cNvSpPr>
          <p:nvPr>
            <p:ph type="title"/>
          </p:nvPr>
        </p:nvSpPr>
        <p:spPr>
          <a:xfrm>
            <a:off x="457200" y="274638"/>
            <a:ext cx="8534400" cy="1143000"/>
          </a:xfrm>
        </p:spPr>
        <p:txBody>
          <a:bodyPr>
            <a:normAutofit/>
          </a:bodyPr>
          <a:lstStyle/>
          <a:p>
            <a:r>
              <a:rPr lang="en-US" dirty="0" smtClean="0"/>
              <a:t>Water Conservation by Pricing</a:t>
            </a:r>
            <a:endParaRPr lang="en-US" dirty="0"/>
          </a:p>
        </p:txBody>
      </p:sp>
      <p:sp>
        <p:nvSpPr>
          <p:cNvPr id="5" name="TextBox 4"/>
          <p:cNvSpPr txBox="1"/>
          <p:nvPr/>
        </p:nvSpPr>
        <p:spPr>
          <a:xfrm>
            <a:off x="6855710" y="2234805"/>
            <a:ext cx="2002020" cy="369332"/>
          </a:xfrm>
          <a:prstGeom prst="rect">
            <a:avLst/>
          </a:prstGeom>
          <a:noFill/>
        </p:spPr>
        <p:txBody>
          <a:bodyPr wrap="none" rtlCol="0">
            <a:spAutoFit/>
          </a:bodyPr>
          <a:lstStyle/>
          <a:p>
            <a:r>
              <a:rPr lang="en-US" dirty="0" smtClean="0"/>
              <a:t>Cooley et al. (2007)</a:t>
            </a:r>
            <a:endParaRPr lang="en-US" dirty="0"/>
          </a:p>
        </p:txBody>
      </p:sp>
      <p:sp>
        <p:nvSpPr>
          <p:cNvPr id="4" name="TextBox 3"/>
          <p:cNvSpPr txBox="1"/>
          <p:nvPr/>
        </p:nvSpPr>
        <p:spPr>
          <a:xfrm>
            <a:off x="6686588" y="3556000"/>
            <a:ext cx="1990073" cy="369332"/>
          </a:xfrm>
          <a:prstGeom prst="rect">
            <a:avLst/>
          </a:prstGeom>
          <a:noFill/>
        </p:spPr>
        <p:txBody>
          <a:bodyPr wrap="none" rtlCol="0">
            <a:spAutoFit/>
          </a:bodyPr>
          <a:lstStyle/>
          <a:p>
            <a:r>
              <a:rPr lang="en-US" dirty="0" smtClean="0"/>
              <a:t>Graduated Blocks</a:t>
            </a:r>
            <a:endParaRPr lang="en-US" dirty="0"/>
          </a:p>
        </p:txBody>
      </p:sp>
    </p:spTree>
    <p:extLst>
      <p:ext uri="{BB962C8B-B14F-4D97-AF65-F5344CB8AC3E}">
        <p14:creationId xmlns:p14="http://schemas.microsoft.com/office/powerpoint/2010/main" val="1211501005"/>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376082"/>
            <a:ext cx="8534400" cy="1143000"/>
          </a:xfrm>
        </p:spPr>
        <p:txBody>
          <a:bodyPr>
            <a:normAutofit fontScale="90000"/>
          </a:bodyPr>
          <a:lstStyle/>
          <a:p>
            <a:r>
              <a:rPr lang="en-US" dirty="0" smtClean="0"/>
              <a:t>Water Conservation</a:t>
            </a:r>
            <a:br>
              <a:rPr lang="en-US" dirty="0" smtClean="0"/>
            </a:br>
            <a:r>
              <a:rPr lang="en-US" dirty="0" smtClean="0"/>
              <a:t>During Droughts</a:t>
            </a:r>
            <a:endParaRPr lang="en-US" dirty="0"/>
          </a:p>
        </p:txBody>
      </p:sp>
      <p:pic>
        <p:nvPicPr>
          <p:cNvPr id="6" name="Picture 5" descr="brownmeadow.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7959" y="1745572"/>
            <a:ext cx="1986979" cy="1996695"/>
          </a:xfrm>
          <a:prstGeom prst="rect">
            <a:avLst/>
          </a:prstGeom>
          <a:effectLst>
            <a:outerShdw blurRad="50800" dist="38100" dir="2700000" algn="tl" rotWithShape="0">
              <a:prstClr val="black">
                <a:alpha val="40000"/>
              </a:prstClr>
            </a:outerShdw>
          </a:effectLst>
        </p:spPr>
      </p:pic>
      <p:pic>
        <p:nvPicPr>
          <p:cNvPr id="7" name="Picture 6" descr="wateruseLA.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36880" y="0"/>
            <a:ext cx="4207120" cy="6858000"/>
          </a:xfrm>
          <a:prstGeom prst="rect">
            <a:avLst/>
          </a:prstGeom>
        </p:spPr>
      </p:pic>
      <p:pic>
        <p:nvPicPr>
          <p:cNvPr id="4" name="Picture 3" descr="ba_RES_NoHoLofts_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0497" y="4148665"/>
            <a:ext cx="3980180" cy="2396068"/>
          </a:xfrm>
          <a:prstGeom prst="rect">
            <a:avLst/>
          </a:prstGeom>
        </p:spPr>
      </p:pic>
      <p:pic>
        <p:nvPicPr>
          <p:cNvPr id="8" name="Picture 7" descr="IMG_8220.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94559" y="2008039"/>
            <a:ext cx="2410842" cy="1607228"/>
          </a:xfrm>
          <a:prstGeom prst="rect">
            <a:avLst/>
          </a:prstGeom>
        </p:spPr>
      </p:pic>
    </p:spTree>
    <p:extLst>
      <p:ext uri="{BB962C8B-B14F-4D97-AF65-F5344CB8AC3E}">
        <p14:creationId xmlns:p14="http://schemas.microsoft.com/office/powerpoint/2010/main" val="207589971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Plat_of_Northern_Part_of_Rancho_San_Antoni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58973" y="136335"/>
            <a:ext cx="2929908" cy="3725333"/>
          </a:xfrm>
          <a:prstGeom prst="rect">
            <a:avLst/>
          </a:prstGeom>
        </p:spPr>
      </p:pic>
      <p:pic>
        <p:nvPicPr>
          <p:cNvPr id="5" name="Picture 4" descr="LosAngeles-Plaza-1869.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6205" y="3861668"/>
            <a:ext cx="7035462" cy="2753605"/>
          </a:xfrm>
          <a:prstGeom prst="rect">
            <a:avLst/>
          </a:prstGeom>
        </p:spPr>
      </p:pic>
      <p:sp>
        <p:nvSpPr>
          <p:cNvPr id="8" name="Title 1"/>
          <p:cNvSpPr>
            <a:spLocks noGrp="1"/>
          </p:cNvSpPr>
          <p:nvPr>
            <p:ph type="title"/>
          </p:nvPr>
        </p:nvSpPr>
        <p:spPr>
          <a:xfrm>
            <a:off x="457200" y="156973"/>
            <a:ext cx="8686800" cy="1143000"/>
          </a:xfrm>
        </p:spPr>
        <p:txBody>
          <a:bodyPr>
            <a:normAutofit/>
          </a:bodyPr>
          <a:lstStyle/>
          <a:p>
            <a:pPr algn="l"/>
            <a:r>
              <a:rPr lang="en-US" dirty="0" smtClean="0"/>
              <a:t>Spanish Land Rights</a:t>
            </a:r>
            <a:endParaRPr lang="en-US" u="sng" dirty="0"/>
          </a:p>
        </p:txBody>
      </p:sp>
      <p:sp>
        <p:nvSpPr>
          <p:cNvPr id="9" name="TextBox 8"/>
          <p:cNvSpPr txBox="1"/>
          <p:nvPr/>
        </p:nvSpPr>
        <p:spPr>
          <a:xfrm>
            <a:off x="796205" y="5853676"/>
            <a:ext cx="2461995" cy="646331"/>
          </a:xfrm>
          <a:prstGeom prst="rect">
            <a:avLst/>
          </a:prstGeom>
          <a:noFill/>
        </p:spPr>
        <p:txBody>
          <a:bodyPr wrap="none" rtlCol="0">
            <a:spAutoFit/>
          </a:bodyPr>
          <a:lstStyle/>
          <a:p>
            <a:r>
              <a:rPr lang="en-US" dirty="0" smtClean="0"/>
              <a:t>Pueblo de Los Angeles</a:t>
            </a:r>
          </a:p>
          <a:p>
            <a:r>
              <a:rPr lang="en-US" dirty="0" smtClean="0"/>
              <a:t> (1869) </a:t>
            </a:r>
            <a:endParaRPr lang="en-US" dirty="0"/>
          </a:p>
        </p:txBody>
      </p:sp>
      <p:sp>
        <p:nvSpPr>
          <p:cNvPr id="10" name="TextBox 9"/>
          <p:cNvSpPr txBox="1"/>
          <p:nvPr/>
        </p:nvSpPr>
        <p:spPr>
          <a:xfrm>
            <a:off x="5926666" y="3492336"/>
            <a:ext cx="2137048" cy="369332"/>
          </a:xfrm>
          <a:prstGeom prst="rect">
            <a:avLst/>
          </a:prstGeom>
          <a:noFill/>
        </p:spPr>
        <p:txBody>
          <a:bodyPr wrap="none" rtlCol="0">
            <a:spAutoFit/>
          </a:bodyPr>
          <a:lstStyle/>
          <a:p>
            <a:r>
              <a:rPr lang="en-US" dirty="0" smtClean="0"/>
              <a:t>Peralta Land Grant</a:t>
            </a:r>
            <a:endParaRPr lang="en-US" dirty="0"/>
          </a:p>
        </p:txBody>
      </p:sp>
    </p:spTree>
    <p:extLst>
      <p:ext uri="{BB962C8B-B14F-4D97-AF65-F5344CB8AC3E}">
        <p14:creationId xmlns:p14="http://schemas.microsoft.com/office/powerpoint/2010/main" val="3158912717"/>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125910"/>
            <a:ext cx="8534400" cy="1143000"/>
          </a:xfrm>
        </p:spPr>
        <p:txBody>
          <a:bodyPr>
            <a:normAutofit/>
          </a:bodyPr>
          <a:lstStyle/>
          <a:p>
            <a:r>
              <a:rPr lang="en-US" dirty="0" smtClean="0"/>
              <a:t>Regulating Groundwater</a:t>
            </a:r>
            <a:endParaRPr lang="en-US" dirty="0"/>
          </a:p>
        </p:txBody>
      </p:sp>
      <p:pic>
        <p:nvPicPr>
          <p:cNvPr id="4" name="Picture 3" descr="CASGEM_BasinPriority_Statewide_th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66236" y="1116138"/>
            <a:ext cx="5025043" cy="5741861"/>
          </a:xfrm>
          <a:prstGeom prst="rect">
            <a:avLst/>
          </a:prstGeom>
        </p:spPr>
      </p:pic>
    </p:spTree>
    <p:extLst>
      <p:ext uri="{BB962C8B-B14F-4D97-AF65-F5344CB8AC3E}">
        <p14:creationId xmlns:p14="http://schemas.microsoft.com/office/powerpoint/2010/main" val="3690226916"/>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376082"/>
            <a:ext cx="8534400" cy="1143000"/>
          </a:xfrm>
        </p:spPr>
        <p:txBody>
          <a:bodyPr>
            <a:normAutofit/>
          </a:bodyPr>
          <a:lstStyle/>
          <a:p>
            <a:r>
              <a:rPr lang="en-US" dirty="0" smtClean="0"/>
              <a:t>Water Markets and Trading</a:t>
            </a:r>
            <a:endParaRPr lang="en-US" dirty="0"/>
          </a:p>
        </p:txBody>
      </p:sp>
      <p:pic>
        <p:nvPicPr>
          <p:cNvPr id="2" name="Picture 1" descr="transfersandtrades.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3402" y="1846226"/>
            <a:ext cx="7489085" cy="3485703"/>
          </a:xfrm>
          <a:prstGeom prst="rect">
            <a:avLst/>
          </a:prstGeom>
        </p:spPr>
      </p:pic>
    </p:spTree>
    <p:extLst>
      <p:ext uri="{BB962C8B-B14F-4D97-AF65-F5344CB8AC3E}">
        <p14:creationId xmlns:p14="http://schemas.microsoft.com/office/powerpoint/2010/main" val="2008988735"/>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376082"/>
            <a:ext cx="9066798" cy="1143000"/>
          </a:xfrm>
        </p:spPr>
        <p:txBody>
          <a:bodyPr>
            <a:normAutofit/>
          </a:bodyPr>
          <a:lstStyle/>
          <a:p>
            <a:r>
              <a:rPr lang="en-US" dirty="0" smtClean="0"/>
              <a:t>Water Rights, Laws &amp; Politics</a:t>
            </a:r>
            <a:endParaRPr lang="en-US" dirty="0"/>
          </a:p>
        </p:txBody>
      </p:sp>
      <p:pic>
        <p:nvPicPr>
          <p:cNvPr id="4" name="Picture 3" descr="Alexander_cuts_the_Gordian_Knot.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4036" y="3730409"/>
            <a:ext cx="3886200" cy="3017520"/>
          </a:xfrm>
          <a:prstGeom prst="rect">
            <a:avLst/>
          </a:prstGeom>
        </p:spPr>
      </p:pic>
      <p:sp>
        <p:nvSpPr>
          <p:cNvPr id="5" name="TextBox 4"/>
          <p:cNvSpPr txBox="1"/>
          <p:nvPr/>
        </p:nvSpPr>
        <p:spPr>
          <a:xfrm>
            <a:off x="885058" y="1519082"/>
            <a:ext cx="5339923" cy="1938992"/>
          </a:xfrm>
          <a:prstGeom prst="rect">
            <a:avLst/>
          </a:prstGeom>
          <a:noFill/>
        </p:spPr>
        <p:txBody>
          <a:bodyPr wrap="none" rtlCol="0">
            <a:spAutoFit/>
          </a:bodyPr>
          <a:lstStyle/>
          <a:p>
            <a:pPr marL="285750" indent="-285750">
              <a:buFont typeface="Arial"/>
              <a:buChar char="•"/>
            </a:pPr>
            <a:r>
              <a:rPr lang="en-US" sz="2400" dirty="0" smtClean="0"/>
              <a:t>Pre-1914 Water Rights</a:t>
            </a:r>
          </a:p>
          <a:p>
            <a:pPr marL="285750" indent="-285750">
              <a:buFont typeface="Arial"/>
              <a:buChar char="•"/>
            </a:pPr>
            <a:r>
              <a:rPr lang="en-US" sz="2400" dirty="0" smtClean="0"/>
              <a:t>Limitations of Public Trust Doctrine</a:t>
            </a:r>
          </a:p>
          <a:p>
            <a:pPr marL="285750" indent="-285750">
              <a:buFont typeface="Arial"/>
              <a:buChar char="•"/>
            </a:pPr>
            <a:r>
              <a:rPr lang="en-US" sz="2400" dirty="0" smtClean="0"/>
              <a:t>Endangered Species Act</a:t>
            </a:r>
          </a:p>
          <a:p>
            <a:pPr marL="285750" indent="-285750">
              <a:buFont typeface="Arial"/>
              <a:buChar char="•"/>
            </a:pPr>
            <a:endParaRPr lang="en-US" sz="2400" dirty="0"/>
          </a:p>
          <a:p>
            <a:pPr marL="285750" indent="-285750">
              <a:buFont typeface="Arial"/>
              <a:buChar char="•"/>
            </a:pPr>
            <a:r>
              <a:rPr lang="en-US" sz="2400" dirty="0" smtClean="0"/>
              <a:t>Political aspects of fallowing land</a:t>
            </a:r>
            <a:endParaRPr lang="en-US" sz="2400" dirty="0"/>
          </a:p>
        </p:txBody>
      </p:sp>
      <p:pic>
        <p:nvPicPr>
          <p:cNvPr id="6" name="Picture 5" descr="220px-Giant_Garter_Snake_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26761" y="3868250"/>
            <a:ext cx="2011680" cy="1627632"/>
          </a:xfrm>
          <a:prstGeom prst="rect">
            <a:avLst/>
          </a:prstGeom>
        </p:spPr>
      </p:pic>
      <p:sp>
        <p:nvSpPr>
          <p:cNvPr id="7" name="TextBox 6"/>
          <p:cNvSpPr txBox="1"/>
          <p:nvPr/>
        </p:nvSpPr>
        <p:spPr>
          <a:xfrm>
            <a:off x="5826761" y="5512815"/>
            <a:ext cx="2159591" cy="369332"/>
          </a:xfrm>
          <a:prstGeom prst="rect">
            <a:avLst/>
          </a:prstGeom>
          <a:noFill/>
        </p:spPr>
        <p:txBody>
          <a:bodyPr wrap="none" rtlCol="0">
            <a:spAutoFit/>
          </a:bodyPr>
          <a:lstStyle/>
          <a:p>
            <a:r>
              <a:rPr lang="en-US" dirty="0" smtClean="0"/>
              <a:t>Giant Garter Snake</a:t>
            </a:r>
            <a:endParaRPr lang="en-US" dirty="0"/>
          </a:p>
        </p:txBody>
      </p:sp>
      <p:sp>
        <p:nvSpPr>
          <p:cNvPr id="8" name="TextBox 7"/>
          <p:cNvSpPr txBox="1"/>
          <p:nvPr/>
        </p:nvSpPr>
        <p:spPr>
          <a:xfrm>
            <a:off x="284036" y="6378597"/>
            <a:ext cx="3853752" cy="369332"/>
          </a:xfrm>
          <a:prstGeom prst="rect">
            <a:avLst/>
          </a:prstGeom>
          <a:noFill/>
        </p:spPr>
        <p:txBody>
          <a:bodyPr wrap="none" rtlCol="0">
            <a:spAutoFit/>
          </a:bodyPr>
          <a:lstStyle/>
          <a:p>
            <a:r>
              <a:rPr lang="en-US" dirty="0" smtClean="0">
                <a:solidFill>
                  <a:schemeClr val="bg1"/>
                </a:solidFill>
              </a:rPr>
              <a:t>Alexander cutting the Gordian Knot</a:t>
            </a:r>
            <a:endParaRPr lang="en-US" dirty="0">
              <a:solidFill>
                <a:schemeClr val="bg1"/>
              </a:solidFill>
            </a:endParaRPr>
          </a:p>
        </p:txBody>
      </p:sp>
    </p:spTree>
    <p:extLst>
      <p:ext uri="{BB962C8B-B14F-4D97-AF65-F5344CB8AC3E}">
        <p14:creationId xmlns:p14="http://schemas.microsoft.com/office/powerpoint/2010/main" val="4086879426"/>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376082"/>
            <a:ext cx="8534400" cy="1143000"/>
          </a:xfrm>
        </p:spPr>
        <p:txBody>
          <a:bodyPr>
            <a:normAutofit/>
          </a:bodyPr>
          <a:lstStyle/>
          <a:p>
            <a:r>
              <a:rPr lang="en-US" dirty="0" smtClean="0"/>
              <a:t>Economics and Barriers</a:t>
            </a:r>
            <a:endParaRPr lang="en-US" dirty="0"/>
          </a:p>
        </p:txBody>
      </p:sp>
      <p:pic>
        <p:nvPicPr>
          <p:cNvPr id="4" name="Picture 3" descr="PPIC2011.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30453" y="1519082"/>
            <a:ext cx="5651520" cy="5338918"/>
          </a:xfrm>
          <a:prstGeom prst="rect">
            <a:avLst/>
          </a:prstGeom>
        </p:spPr>
      </p:pic>
      <p:sp>
        <p:nvSpPr>
          <p:cNvPr id="5" name="TextBox 4"/>
          <p:cNvSpPr txBox="1"/>
          <p:nvPr/>
        </p:nvSpPr>
        <p:spPr>
          <a:xfrm>
            <a:off x="7696160" y="3867999"/>
            <a:ext cx="1367682" cy="369332"/>
          </a:xfrm>
          <a:prstGeom prst="rect">
            <a:avLst/>
          </a:prstGeom>
          <a:noFill/>
        </p:spPr>
        <p:txBody>
          <a:bodyPr wrap="none" rtlCol="0">
            <a:spAutoFit/>
          </a:bodyPr>
          <a:lstStyle/>
          <a:p>
            <a:r>
              <a:rPr lang="en-US" dirty="0" smtClean="0"/>
              <a:t>PPIC (2011)</a:t>
            </a:r>
            <a:endParaRPr lang="en-US" dirty="0"/>
          </a:p>
        </p:txBody>
      </p:sp>
    </p:spTree>
    <p:extLst>
      <p:ext uri="{BB962C8B-B14F-4D97-AF65-F5344CB8AC3E}">
        <p14:creationId xmlns:p14="http://schemas.microsoft.com/office/powerpoint/2010/main" val="1206490616"/>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4036" y="376082"/>
            <a:ext cx="8534400" cy="1143000"/>
          </a:xfrm>
        </p:spPr>
        <p:txBody>
          <a:bodyPr>
            <a:normAutofit/>
          </a:bodyPr>
          <a:lstStyle/>
          <a:p>
            <a:r>
              <a:rPr lang="en-US" dirty="0" smtClean="0"/>
              <a:t>Discussion: A Path Forward</a:t>
            </a:r>
            <a:endParaRPr lang="en-US" dirty="0"/>
          </a:p>
        </p:txBody>
      </p:sp>
      <p:sp>
        <p:nvSpPr>
          <p:cNvPr id="2" name="TextBox 1"/>
          <p:cNvSpPr txBox="1"/>
          <p:nvPr/>
        </p:nvSpPr>
        <p:spPr>
          <a:xfrm>
            <a:off x="731135" y="1519082"/>
            <a:ext cx="7135287" cy="2677656"/>
          </a:xfrm>
          <a:prstGeom prst="rect">
            <a:avLst/>
          </a:prstGeom>
          <a:noFill/>
        </p:spPr>
        <p:txBody>
          <a:bodyPr wrap="none" rtlCol="0">
            <a:spAutoFit/>
          </a:bodyPr>
          <a:lstStyle/>
          <a:p>
            <a:pPr marL="285750" indent="-285750">
              <a:buFont typeface="Arial"/>
              <a:buChar char="•"/>
            </a:pPr>
            <a:r>
              <a:rPr lang="en-US" sz="2400" dirty="0" smtClean="0"/>
              <a:t>How will cities adapt to future climate?</a:t>
            </a:r>
          </a:p>
          <a:p>
            <a:pPr marL="285750" indent="-285750">
              <a:buFont typeface="Arial"/>
              <a:buChar char="•"/>
            </a:pPr>
            <a:endParaRPr lang="en-US" sz="2400" dirty="0" smtClean="0"/>
          </a:p>
          <a:p>
            <a:pPr marL="285750" indent="-285750">
              <a:buFont typeface="Arial"/>
              <a:buChar char="•"/>
            </a:pPr>
            <a:r>
              <a:rPr lang="en-US" sz="2400" dirty="0" smtClean="0"/>
              <a:t>How will agricultural communities adapt?</a:t>
            </a:r>
          </a:p>
          <a:p>
            <a:pPr marL="285750" indent="-285750">
              <a:buFont typeface="Arial"/>
              <a:buChar char="•"/>
            </a:pPr>
            <a:endParaRPr lang="en-US" sz="2400" dirty="0" smtClean="0"/>
          </a:p>
          <a:p>
            <a:pPr marL="285750" indent="-285750">
              <a:buFont typeface="Arial"/>
              <a:buChar char="•"/>
            </a:pPr>
            <a:r>
              <a:rPr lang="en-US" sz="2400" dirty="0" smtClean="0"/>
              <a:t>What does this mean to California’s ecosystems?</a:t>
            </a:r>
          </a:p>
          <a:p>
            <a:pPr marL="285750" indent="-285750">
              <a:buFont typeface="Arial"/>
              <a:buChar char="•"/>
            </a:pPr>
            <a:endParaRPr lang="en-US" sz="2400" dirty="0"/>
          </a:p>
          <a:p>
            <a:pPr marL="285750" indent="-285750">
              <a:buFont typeface="Arial"/>
              <a:buChar char="•"/>
            </a:pPr>
            <a:r>
              <a:rPr lang="en-US" sz="2400" dirty="0" smtClean="0"/>
              <a:t>How quickly do we need to act?</a:t>
            </a:r>
            <a:endParaRPr lang="en-US" sz="2400" dirty="0"/>
          </a:p>
        </p:txBody>
      </p:sp>
    </p:spTree>
    <p:extLst>
      <p:ext uri="{BB962C8B-B14F-4D97-AF65-F5344CB8AC3E}">
        <p14:creationId xmlns:p14="http://schemas.microsoft.com/office/powerpoint/2010/main" val="27969199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pPr algn="l"/>
            <a:r>
              <a:rPr lang="en-US" dirty="0" smtClean="0"/>
              <a:t>The Gold Rush &amp; Water Rights</a:t>
            </a:r>
            <a:endParaRPr lang="en-US" u="sng" dirty="0"/>
          </a:p>
        </p:txBody>
      </p:sp>
      <p:pic>
        <p:nvPicPr>
          <p:cNvPr id="7" name="Picture 6" descr="800px-Henry_Sandham_-_The_Cradl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80793" y="1664135"/>
            <a:ext cx="3413225" cy="4607855"/>
          </a:xfrm>
          <a:prstGeom prst="rect">
            <a:avLst/>
          </a:prstGeom>
        </p:spPr>
      </p:pic>
      <p:pic>
        <p:nvPicPr>
          <p:cNvPr id="6" name="Picture 5" descr="hydraulic5.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8136" y="2013499"/>
            <a:ext cx="4193390" cy="3753084"/>
          </a:xfrm>
          <a:prstGeom prst="rect">
            <a:avLst/>
          </a:prstGeom>
        </p:spPr>
      </p:pic>
    </p:spTree>
    <p:extLst>
      <p:ext uri="{BB962C8B-B14F-4D97-AF65-F5344CB8AC3E}">
        <p14:creationId xmlns:p14="http://schemas.microsoft.com/office/powerpoint/2010/main" val="369252695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274638"/>
            <a:ext cx="8797260" cy="1143000"/>
          </a:xfrm>
        </p:spPr>
        <p:txBody>
          <a:bodyPr>
            <a:normAutofit fontScale="90000"/>
          </a:bodyPr>
          <a:lstStyle/>
          <a:p>
            <a:pPr algn="l"/>
            <a:r>
              <a:rPr lang="en-US" dirty="0" smtClean="0"/>
              <a:t>Prior Appropriation </a:t>
            </a:r>
            <a:r>
              <a:rPr lang="en-US" dirty="0" err="1" smtClean="0"/>
              <a:t>vs</a:t>
            </a:r>
            <a:r>
              <a:rPr lang="en-US" dirty="0" smtClean="0"/>
              <a:t> Riparian Rights</a:t>
            </a:r>
            <a:endParaRPr lang="en-US" u="sng" dirty="0"/>
          </a:p>
        </p:txBody>
      </p:sp>
      <p:pic>
        <p:nvPicPr>
          <p:cNvPr id="3" name="Picture 2" descr="WaterWar.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0864" y="3589909"/>
            <a:ext cx="3771343" cy="2616157"/>
          </a:xfrm>
          <a:prstGeom prst="rect">
            <a:avLst/>
          </a:prstGeom>
        </p:spPr>
      </p:pic>
      <p:sp>
        <p:nvSpPr>
          <p:cNvPr id="5" name="TextBox 4"/>
          <p:cNvSpPr txBox="1"/>
          <p:nvPr/>
        </p:nvSpPr>
        <p:spPr>
          <a:xfrm>
            <a:off x="541866" y="1417638"/>
            <a:ext cx="8276312" cy="1754327"/>
          </a:xfrm>
          <a:prstGeom prst="rect">
            <a:avLst/>
          </a:prstGeom>
          <a:noFill/>
        </p:spPr>
        <p:txBody>
          <a:bodyPr wrap="none" rtlCol="0">
            <a:spAutoFit/>
          </a:bodyPr>
          <a:lstStyle/>
          <a:p>
            <a:r>
              <a:rPr lang="en-US" b="1" i="1" dirty="0" smtClean="0"/>
              <a:t>Prior Appropriation: </a:t>
            </a:r>
            <a:r>
              <a:rPr lang="en-US" dirty="0" smtClean="0"/>
              <a:t>First in time/first in right (provided water is being used)</a:t>
            </a:r>
          </a:p>
          <a:p>
            <a:endParaRPr lang="en-US" dirty="0"/>
          </a:p>
          <a:p>
            <a:r>
              <a:rPr lang="en-US" b="1" i="1" dirty="0" smtClean="0"/>
              <a:t>Riparian Rights: </a:t>
            </a:r>
            <a:r>
              <a:rPr lang="en-US" dirty="0" smtClean="0"/>
              <a:t>Property adjacent to water has inherent rights</a:t>
            </a:r>
          </a:p>
          <a:p>
            <a:endParaRPr lang="en-US" dirty="0"/>
          </a:p>
          <a:p>
            <a:r>
              <a:rPr lang="en-US" dirty="0" smtClean="0"/>
              <a:t>California water rights have included elements of both systems. </a:t>
            </a:r>
          </a:p>
          <a:p>
            <a:r>
              <a:rPr lang="en-US" dirty="0" smtClean="0"/>
              <a:t>This has been a source of controversy and disagreement.</a:t>
            </a:r>
            <a:endParaRPr lang="en-US" dirty="0"/>
          </a:p>
        </p:txBody>
      </p:sp>
    </p:spTree>
    <p:extLst>
      <p:ext uri="{BB962C8B-B14F-4D97-AF65-F5344CB8AC3E}">
        <p14:creationId xmlns:p14="http://schemas.microsoft.com/office/powerpoint/2010/main" val="26486118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274638"/>
            <a:ext cx="8797260" cy="1143000"/>
          </a:xfrm>
        </p:spPr>
        <p:txBody>
          <a:bodyPr>
            <a:normAutofit/>
          </a:bodyPr>
          <a:lstStyle/>
          <a:p>
            <a:pPr algn="l"/>
            <a:r>
              <a:rPr lang="en-US" dirty="0" smtClean="0"/>
              <a:t>Hydraulic Mining and Floods</a:t>
            </a:r>
            <a:endParaRPr lang="en-US" u="sng" dirty="0"/>
          </a:p>
        </p:txBody>
      </p:sp>
      <p:sp>
        <p:nvSpPr>
          <p:cNvPr id="5" name="TextBox 4"/>
          <p:cNvSpPr txBox="1"/>
          <p:nvPr/>
        </p:nvSpPr>
        <p:spPr>
          <a:xfrm>
            <a:off x="228600" y="1369635"/>
            <a:ext cx="8915400" cy="2031325"/>
          </a:xfrm>
          <a:prstGeom prst="rect">
            <a:avLst/>
          </a:prstGeom>
          <a:noFill/>
        </p:spPr>
        <p:txBody>
          <a:bodyPr wrap="square" rtlCol="0">
            <a:spAutoFit/>
          </a:bodyPr>
          <a:lstStyle/>
          <a:p>
            <a:r>
              <a:rPr lang="en-US" b="1" i="1" dirty="0" smtClean="0"/>
              <a:t>Great Flood of 1862: </a:t>
            </a:r>
            <a:r>
              <a:rPr lang="en-US" i="1" dirty="0" smtClean="0"/>
              <a:t>Atmospheric River (Pineapple Express) on top of snow caused record flooding of Sacramento Valley.  Flooding was exacerbated by failure of log dams and mine tailing clogging streams.</a:t>
            </a:r>
          </a:p>
          <a:p>
            <a:endParaRPr lang="en-US" i="1" dirty="0" smtClean="0"/>
          </a:p>
          <a:p>
            <a:r>
              <a:rPr lang="en-US" b="1" i="1" dirty="0" smtClean="0"/>
              <a:t>The End of Hydraulic Mining: </a:t>
            </a:r>
            <a:r>
              <a:rPr lang="en-US" dirty="0" smtClean="0"/>
              <a:t>1884 court case establishes hydraulic mining as a nuisance.  First application of the </a:t>
            </a:r>
            <a:r>
              <a:rPr lang="en-US" b="1" u="sng" dirty="0" smtClean="0"/>
              <a:t>Public Trust Doctrine</a:t>
            </a:r>
            <a:r>
              <a:rPr lang="en-US" dirty="0" smtClean="0"/>
              <a:t>.</a:t>
            </a:r>
          </a:p>
          <a:p>
            <a:endParaRPr lang="en-US" dirty="0"/>
          </a:p>
        </p:txBody>
      </p:sp>
      <p:pic>
        <p:nvPicPr>
          <p:cNvPr id="6" name="Picture 5" descr="SacFlood1862.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3199" y="3341691"/>
            <a:ext cx="4945943" cy="3324864"/>
          </a:xfrm>
          <a:prstGeom prst="rect">
            <a:avLst/>
          </a:prstGeom>
        </p:spPr>
      </p:pic>
      <p:pic>
        <p:nvPicPr>
          <p:cNvPr id="7" name="Picture 6" descr="hydraulic3.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29848" y="3346872"/>
            <a:ext cx="3696012" cy="3307931"/>
          </a:xfrm>
          <a:prstGeom prst="rect">
            <a:avLst/>
          </a:prstGeom>
        </p:spPr>
      </p:pic>
      <p:sp>
        <p:nvSpPr>
          <p:cNvPr id="9" name="TextBox 8"/>
          <p:cNvSpPr txBox="1"/>
          <p:nvPr/>
        </p:nvSpPr>
        <p:spPr>
          <a:xfrm>
            <a:off x="1896533" y="3409427"/>
            <a:ext cx="2039779" cy="369332"/>
          </a:xfrm>
          <a:prstGeom prst="rect">
            <a:avLst/>
          </a:prstGeom>
          <a:noFill/>
        </p:spPr>
        <p:txBody>
          <a:bodyPr wrap="none" rtlCol="0">
            <a:spAutoFit/>
          </a:bodyPr>
          <a:lstStyle/>
          <a:p>
            <a:r>
              <a:rPr lang="en-US" dirty="0" smtClean="0"/>
              <a:t>Sacramento,1862</a:t>
            </a:r>
            <a:endParaRPr lang="en-US" dirty="0"/>
          </a:p>
        </p:txBody>
      </p:sp>
    </p:spTree>
    <p:extLst>
      <p:ext uri="{BB962C8B-B14F-4D97-AF65-F5344CB8AC3E}">
        <p14:creationId xmlns:p14="http://schemas.microsoft.com/office/powerpoint/2010/main" val="9175681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Early Agriculture Affects Water</a:t>
            </a:r>
            <a:endParaRPr lang="en-US" u="sng" dirty="0"/>
          </a:p>
        </p:txBody>
      </p:sp>
      <p:pic>
        <p:nvPicPr>
          <p:cNvPr id="3" name="Picture 2" descr="CAeconmichistory.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370" y="3513667"/>
            <a:ext cx="3840125" cy="3278155"/>
          </a:xfrm>
          <a:prstGeom prst="rect">
            <a:avLst/>
          </a:prstGeom>
        </p:spPr>
      </p:pic>
      <p:pic>
        <p:nvPicPr>
          <p:cNvPr id="6" name="Picture 5" descr="scvalley-postcard-about-lrg.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73124" y="3724582"/>
            <a:ext cx="3948006" cy="2487244"/>
          </a:xfrm>
          <a:prstGeom prst="rect">
            <a:avLst/>
          </a:prstGeom>
        </p:spPr>
      </p:pic>
      <p:sp>
        <p:nvSpPr>
          <p:cNvPr id="7" name="TextBox 6"/>
          <p:cNvSpPr txBox="1"/>
          <p:nvPr/>
        </p:nvSpPr>
        <p:spPr>
          <a:xfrm>
            <a:off x="228600" y="1369635"/>
            <a:ext cx="8915400" cy="2308324"/>
          </a:xfrm>
          <a:prstGeom prst="rect">
            <a:avLst/>
          </a:prstGeom>
          <a:noFill/>
        </p:spPr>
        <p:txBody>
          <a:bodyPr wrap="square" rtlCol="0">
            <a:spAutoFit/>
          </a:bodyPr>
          <a:lstStyle/>
          <a:p>
            <a:r>
              <a:rPr lang="en-US" dirty="0" smtClean="0"/>
              <a:t>Water allowed farmers to grow high value crops (not just wheat and cattle).</a:t>
            </a:r>
          </a:p>
          <a:p>
            <a:endParaRPr lang="en-US" dirty="0"/>
          </a:p>
          <a:p>
            <a:r>
              <a:rPr lang="en-US" dirty="0" smtClean="0"/>
              <a:t>Water Sources:</a:t>
            </a:r>
          </a:p>
          <a:p>
            <a:pPr marL="742950" lvl="1" indent="-285750">
              <a:buFont typeface="Arial"/>
              <a:buChar char="•"/>
            </a:pPr>
            <a:r>
              <a:rPr lang="en-US" dirty="0" smtClean="0"/>
              <a:t>Riparian Access</a:t>
            </a:r>
          </a:p>
          <a:p>
            <a:pPr marL="742950" lvl="1" indent="-285750">
              <a:buFont typeface="Arial"/>
              <a:buChar char="•"/>
            </a:pPr>
            <a:r>
              <a:rPr lang="en-US" dirty="0" smtClean="0"/>
              <a:t>Groundwater</a:t>
            </a:r>
          </a:p>
          <a:p>
            <a:pPr marL="742950" lvl="1" indent="-285750">
              <a:buFont typeface="Arial"/>
              <a:buChar char="•"/>
            </a:pPr>
            <a:r>
              <a:rPr lang="en-US" dirty="0" smtClean="0"/>
              <a:t>Irrigation Districts and Federal Government</a:t>
            </a:r>
          </a:p>
          <a:p>
            <a:endParaRPr lang="en-US" dirty="0" smtClean="0"/>
          </a:p>
          <a:p>
            <a:endParaRPr lang="en-US" dirty="0"/>
          </a:p>
        </p:txBody>
      </p:sp>
    </p:spTree>
    <p:extLst>
      <p:ext uri="{BB962C8B-B14F-4D97-AF65-F5344CB8AC3E}">
        <p14:creationId xmlns:p14="http://schemas.microsoft.com/office/powerpoint/2010/main" val="76268520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aquifer.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34886" y="1179674"/>
            <a:ext cx="6210300" cy="3238500"/>
          </a:xfrm>
          <a:prstGeom prst="rect">
            <a:avLst/>
          </a:prstGeom>
        </p:spPr>
      </p:pic>
      <p:sp>
        <p:nvSpPr>
          <p:cNvPr id="11" name="Title 1"/>
          <p:cNvSpPr>
            <a:spLocks noGrp="1"/>
          </p:cNvSpPr>
          <p:nvPr>
            <p:ph type="title"/>
          </p:nvPr>
        </p:nvSpPr>
        <p:spPr>
          <a:xfrm>
            <a:off x="457200" y="274638"/>
            <a:ext cx="8229600" cy="1143000"/>
          </a:xfrm>
        </p:spPr>
        <p:txBody>
          <a:bodyPr/>
          <a:lstStyle/>
          <a:p>
            <a:pPr algn="l"/>
            <a:r>
              <a:rPr lang="en-US" dirty="0" smtClean="0"/>
              <a:t>Groundwater Basics</a:t>
            </a:r>
            <a:endParaRPr lang="en-US" u="sng" dirty="0"/>
          </a:p>
        </p:txBody>
      </p:sp>
      <p:sp>
        <p:nvSpPr>
          <p:cNvPr id="5" name="TextBox 4"/>
          <p:cNvSpPr txBox="1"/>
          <p:nvPr/>
        </p:nvSpPr>
        <p:spPr>
          <a:xfrm>
            <a:off x="3496992" y="4356227"/>
            <a:ext cx="5355966" cy="369332"/>
          </a:xfrm>
          <a:prstGeom prst="rect">
            <a:avLst/>
          </a:prstGeom>
          <a:noFill/>
        </p:spPr>
        <p:txBody>
          <a:bodyPr wrap="none" rtlCol="0">
            <a:spAutoFit/>
          </a:bodyPr>
          <a:lstStyle/>
          <a:p>
            <a:r>
              <a:rPr lang="en-US" dirty="0" smtClean="0"/>
              <a:t>Aquifers are water-bearing sediments (e.g., sand)</a:t>
            </a:r>
            <a:endParaRPr lang="en-US" dirty="0"/>
          </a:p>
        </p:txBody>
      </p:sp>
      <p:sp>
        <p:nvSpPr>
          <p:cNvPr id="13" name="TextBox 12"/>
          <p:cNvSpPr txBox="1"/>
          <p:nvPr/>
        </p:nvSpPr>
        <p:spPr>
          <a:xfrm>
            <a:off x="7974308" y="1377157"/>
            <a:ext cx="712492" cy="369332"/>
          </a:xfrm>
          <a:prstGeom prst="rect">
            <a:avLst/>
          </a:prstGeom>
          <a:noFill/>
        </p:spPr>
        <p:txBody>
          <a:bodyPr wrap="none" rtlCol="0">
            <a:spAutoFit/>
          </a:bodyPr>
          <a:lstStyle/>
          <a:p>
            <a:r>
              <a:rPr lang="en-US" dirty="0" smtClean="0"/>
              <a:t>USGS</a:t>
            </a:r>
            <a:endParaRPr lang="en-US" dirty="0"/>
          </a:p>
        </p:txBody>
      </p:sp>
    </p:spTree>
    <p:extLst>
      <p:ext uri="{BB962C8B-B14F-4D97-AF65-F5344CB8AC3E}">
        <p14:creationId xmlns:p14="http://schemas.microsoft.com/office/powerpoint/2010/main" val="222527953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aquifer.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34886" y="1179674"/>
            <a:ext cx="6210300" cy="3238500"/>
          </a:xfrm>
          <a:prstGeom prst="rect">
            <a:avLst/>
          </a:prstGeom>
        </p:spPr>
      </p:pic>
      <p:pic>
        <p:nvPicPr>
          <p:cNvPr id="3" name="Picture 2" descr="cone of depression.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808" y="3940561"/>
            <a:ext cx="2801953" cy="2760133"/>
          </a:xfrm>
          <a:prstGeom prst="rect">
            <a:avLst/>
          </a:prstGeom>
        </p:spPr>
      </p:pic>
      <p:sp>
        <p:nvSpPr>
          <p:cNvPr id="11" name="Title 1"/>
          <p:cNvSpPr>
            <a:spLocks noGrp="1"/>
          </p:cNvSpPr>
          <p:nvPr>
            <p:ph type="title"/>
          </p:nvPr>
        </p:nvSpPr>
        <p:spPr>
          <a:xfrm>
            <a:off x="457200" y="274638"/>
            <a:ext cx="8229600" cy="1143000"/>
          </a:xfrm>
        </p:spPr>
        <p:txBody>
          <a:bodyPr/>
          <a:lstStyle/>
          <a:p>
            <a:pPr algn="l"/>
            <a:r>
              <a:rPr lang="en-US" dirty="0" smtClean="0"/>
              <a:t>Groundwater Basics</a:t>
            </a:r>
            <a:endParaRPr lang="en-US" u="sng" dirty="0"/>
          </a:p>
        </p:txBody>
      </p:sp>
      <p:sp>
        <p:nvSpPr>
          <p:cNvPr id="5" name="TextBox 4"/>
          <p:cNvSpPr txBox="1"/>
          <p:nvPr/>
        </p:nvSpPr>
        <p:spPr>
          <a:xfrm>
            <a:off x="3496992" y="4356227"/>
            <a:ext cx="5355966" cy="369332"/>
          </a:xfrm>
          <a:prstGeom prst="rect">
            <a:avLst/>
          </a:prstGeom>
          <a:noFill/>
        </p:spPr>
        <p:txBody>
          <a:bodyPr wrap="none" rtlCol="0">
            <a:spAutoFit/>
          </a:bodyPr>
          <a:lstStyle/>
          <a:p>
            <a:r>
              <a:rPr lang="en-US" dirty="0" smtClean="0"/>
              <a:t>Aquifers are water-bearing sediments (e.g., sand)</a:t>
            </a:r>
            <a:endParaRPr lang="en-US" dirty="0"/>
          </a:p>
        </p:txBody>
      </p:sp>
      <p:sp>
        <p:nvSpPr>
          <p:cNvPr id="12" name="TextBox 11"/>
          <p:cNvSpPr txBox="1"/>
          <p:nvPr/>
        </p:nvSpPr>
        <p:spPr>
          <a:xfrm>
            <a:off x="2834886" y="6020495"/>
            <a:ext cx="3279151" cy="646331"/>
          </a:xfrm>
          <a:prstGeom prst="rect">
            <a:avLst/>
          </a:prstGeom>
          <a:noFill/>
        </p:spPr>
        <p:txBody>
          <a:bodyPr wrap="none" rtlCol="0">
            <a:spAutoFit/>
          </a:bodyPr>
          <a:lstStyle/>
          <a:p>
            <a:r>
              <a:rPr lang="en-US" dirty="0" smtClean="0"/>
              <a:t>Pumping groundwater creates</a:t>
            </a:r>
          </a:p>
          <a:p>
            <a:r>
              <a:rPr lang="en-US" dirty="0" smtClean="0"/>
              <a:t> a cone of depression</a:t>
            </a:r>
            <a:endParaRPr lang="en-US" dirty="0"/>
          </a:p>
        </p:txBody>
      </p:sp>
      <p:sp>
        <p:nvSpPr>
          <p:cNvPr id="13" name="TextBox 12"/>
          <p:cNvSpPr txBox="1"/>
          <p:nvPr/>
        </p:nvSpPr>
        <p:spPr>
          <a:xfrm>
            <a:off x="7974308" y="1377157"/>
            <a:ext cx="712492" cy="369332"/>
          </a:xfrm>
          <a:prstGeom prst="rect">
            <a:avLst/>
          </a:prstGeom>
          <a:noFill/>
        </p:spPr>
        <p:txBody>
          <a:bodyPr wrap="none" rtlCol="0">
            <a:spAutoFit/>
          </a:bodyPr>
          <a:lstStyle/>
          <a:p>
            <a:r>
              <a:rPr lang="en-US" dirty="0" smtClean="0"/>
              <a:t>USGS</a:t>
            </a:r>
            <a:endParaRPr lang="en-US" dirty="0"/>
          </a:p>
        </p:txBody>
      </p:sp>
    </p:spTree>
    <p:extLst>
      <p:ext uri="{BB962C8B-B14F-4D97-AF65-F5344CB8AC3E}">
        <p14:creationId xmlns:p14="http://schemas.microsoft.com/office/powerpoint/2010/main" val="244592466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457200" y="274638"/>
            <a:ext cx="8229600" cy="1143000"/>
          </a:xfrm>
        </p:spPr>
        <p:txBody>
          <a:bodyPr/>
          <a:lstStyle/>
          <a:p>
            <a:pPr algn="l"/>
            <a:r>
              <a:rPr lang="en-US" dirty="0" smtClean="0"/>
              <a:t>Groundwater Overdraft</a:t>
            </a:r>
            <a:endParaRPr lang="en-US" u="sng" dirty="0"/>
          </a:p>
        </p:txBody>
      </p:sp>
      <p:sp>
        <p:nvSpPr>
          <p:cNvPr id="12" name="TextBox 11"/>
          <p:cNvSpPr txBox="1"/>
          <p:nvPr/>
        </p:nvSpPr>
        <p:spPr>
          <a:xfrm>
            <a:off x="4196085" y="6136156"/>
            <a:ext cx="3481467" cy="646331"/>
          </a:xfrm>
          <a:prstGeom prst="rect">
            <a:avLst/>
          </a:prstGeom>
          <a:noFill/>
        </p:spPr>
        <p:txBody>
          <a:bodyPr wrap="none" rtlCol="0">
            <a:spAutoFit/>
          </a:bodyPr>
          <a:lstStyle/>
          <a:p>
            <a:r>
              <a:rPr lang="en-US" dirty="0" smtClean="0"/>
              <a:t>Water Level Changes since 1860</a:t>
            </a:r>
          </a:p>
          <a:p>
            <a:r>
              <a:rPr lang="en-US" dirty="0" smtClean="0"/>
              <a:t>Scanlon et al. (2012)</a:t>
            </a:r>
            <a:endParaRPr lang="en-US" dirty="0"/>
          </a:p>
        </p:txBody>
      </p:sp>
      <p:sp>
        <p:nvSpPr>
          <p:cNvPr id="13" name="TextBox 12"/>
          <p:cNvSpPr txBox="1"/>
          <p:nvPr/>
        </p:nvSpPr>
        <p:spPr>
          <a:xfrm>
            <a:off x="1358646" y="5289051"/>
            <a:ext cx="712492" cy="369332"/>
          </a:xfrm>
          <a:prstGeom prst="rect">
            <a:avLst/>
          </a:prstGeom>
          <a:noFill/>
        </p:spPr>
        <p:txBody>
          <a:bodyPr wrap="none" rtlCol="0">
            <a:spAutoFit/>
          </a:bodyPr>
          <a:lstStyle/>
          <a:p>
            <a:r>
              <a:rPr lang="en-US" dirty="0" smtClean="0"/>
              <a:t>USGS</a:t>
            </a:r>
            <a:endParaRPr lang="en-US" dirty="0"/>
          </a:p>
        </p:txBody>
      </p:sp>
      <p:pic>
        <p:nvPicPr>
          <p:cNvPr id="6" name="Picture 5" descr="subsidenc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3667" y="1417638"/>
            <a:ext cx="1786806" cy="3871413"/>
          </a:xfrm>
          <a:prstGeom prst="rect">
            <a:avLst/>
          </a:prstGeom>
        </p:spPr>
      </p:pic>
      <p:pic>
        <p:nvPicPr>
          <p:cNvPr id="7" name="Picture 6" descr="SJsubsidence.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28253" y="1518330"/>
            <a:ext cx="2926080" cy="4605867"/>
          </a:xfrm>
          <a:prstGeom prst="rect">
            <a:avLst/>
          </a:prstGeom>
        </p:spPr>
      </p:pic>
      <p:cxnSp>
        <p:nvCxnSpPr>
          <p:cNvPr id="9" name="Straight Arrow Connector 8"/>
          <p:cNvCxnSpPr/>
          <p:nvPr/>
        </p:nvCxnSpPr>
        <p:spPr>
          <a:xfrm>
            <a:off x="2760473" y="4318000"/>
            <a:ext cx="3208527" cy="5249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035648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87399" y="177794"/>
            <a:ext cx="7907868" cy="1143000"/>
          </a:xfrm>
        </p:spPr>
        <p:txBody>
          <a:bodyPr>
            <a:normAutofit/>
          </a:bodyPr>
          <a:lstStyle/>
          <a:p>
            <a:pPr algn="l"/>
            <a:r>
              <a:rPr lang="en-US" u="sng" dirty="0" smtClean="0"/>
              <a:t>Learning Goals</a:t>
            </a:r>
            <a:endParaRPr lang="en-US" u="sng" dirty="0"/>
          </a:p>
        </p:txBody>
      </p:sp>
      <p:sp>
        <p:nvSpPr>
          <p:cNvPr id="3" name="TextBox 2"/>
          <p:cNvSpPr txBox="1"/>
          <p:nvPr/>
        </p:nvSpPr>
        <p:spPr>
          <a:xfrm>
            <a:off x="368299" y="1549400"/>
            <a:ext cx="8775701" cy="1569660"/>
          </a:xfrm>
          <a:prstGeom prst="rect">
            <a:avLst/>
          </a:prstGeom>
          <a:noFill/>
        </p:spPr>
        <p:txBody>
          <a:bodyPr wrap="square" rtlCol="0">
            <a:spAutoFit/>
          </a:bodyPr>
          <a:lstStyle/>
          <a:p>
            <a:pPr marL="285750" indent="-285750">
              <a:buFont typeface="Arial"/>
              <a:buChar char="•"/>
            </a:pPr>
            <a:r>
              <a:rPr lang="en-US" sz="3200" dirty="0" smtClean="0"/>
              <a:t>How did we get here?</a:t>
            </a:r>
          </a:p>
          <a:p>
            <a:pPr marL="285750" indent="-285750">
              <a:buFont typeface="Arial"/>
              <a:buChar char="•"/>
            </a:pPr>
            <a:endParaRPr lang="en-US" sz="3200" dirty="0" smtClean="0"/>
          </a:p>
          <a:p>
            <a:pPr marL="285750" indent="-285750">
              <a:buFont typeface="Arial"/>
              <a:buChar char="•"/>
            </a:pPr>
            <a:endParaRPr lang="en-US" sz="3200" dirty="0"/>
          </a:p>
        </p:txBody>
      </p:sp>
    </p:spTree>
    <p:extLst>
      <p:ext uri="{BB962C8B-B14F-4D97-AF65-F5344CB8AC3E}">
        <p14:creationId xmlns:p14="http://schemas.microsoft.com/office/powerpoint/2010/main" val="228823586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itle 1"/>
          <p:cNvSpPr>
            <a:spLocks noGrp="1"/>
          </p:cNvSpPr>
          <p:nvPr>
            <p:ph type="title"/>
          </p:nvPr>
        </p:nvSpPr>
        <p:spPr>
          <a:xfrm>
            <a:off x="457200" y="274638"/>
            <a:ext cx="8229600" cy="1143000"/>
          </a:xfrm>
        </p:spPr>
        <p:txBody>
          <a:bodyPr/>
          <a:lstStyle/>
          <a:p>
            <a:pPr algn="l"/>
            <a:r>
              <a:rPr lang="en-US" dirty="0" smtClean="0"/>
              <a:t>Groundwater Overdraft</a:t>
            </a:r>
            <a:endParaRPr lang="en-US" u="sng" dirty="0"/>
          </a:p>
        </p:txBody>
      </p:sp>
      <p:pic>
        <p:nvPicPr>
          <p:cNvPr id="2" name="Picture 1" descr="SCVWD_Subsidence_Graph_May_2000_Page_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335" y="0"/>
            <a:ext cx="8890000" cy="6867525"/>
          </a:xfrm>
          <a:prstGeom prst="rect">
            <a:avLst/>
          </a:prstGeom>
        </p:spPr>
      </p:pic>
    </p:spTree>
    <p:extLst>
      <p:ext uri="{BB962C8B-B14F-4D97-AF65-F5344CB8AC3E}">
        <p14:creationId xmlns:p14="http://schemas.microsoft.com/office/powerpoint/2010/main" val="146269344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Irrigation Districts</a:t>
            </a:r>
            <a:endParaRPr lang="en-US" u="sng" dirty="0"/>
          </a:p>
        </p:txBody>
      </p:sp>
      <p:pic>
        <p:nvPicPr>
          <p:cNvPr id="5" name="Picture 4" descr="mecedirrigation.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9334" y="1274376"/>
            <a:ext cx="4148667" cy="5322910"/>
          </a:xfrm>
          <a:prstGeom prst="rect">
            <a:avLst/>
          </a:prstGeom>
        </p:spPr>
      </p:pic>
      <p:pic>
        <p:nvPicPr>
          <p:cNvPr id="6" name="Picture 5" descr="12_F_WaterBarons_07.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28066" y="1417638"/>
            <a:ext cx="4648200" cy="3102256"/>
          </a:xfrm>
          <a:prstGeom prst="rect">
            <a:avLst/>
          </a:prstGeom>
        </p:spPr>
      </p:pic>
      <p:sp>
        <p:nvSpPr>
          <p:cNvPr id="7" name="TextBox 6"/>
          <p:cNvSpPr txBox="1"/>
          <p:nvPr/>
        </p:nvSpPr>
        <p:spPr>
          <a:xfrm>
            <a:off x="4907285" y="1573310"/>
            <a:ext cx="1724075" cy="369332"/>
          </a:xfrm>
          <a:prstGeom prst="rect">
            <a:avLst/>
          </a:prstGeom>
          <a:noFill/>
        </p:spPr>
        <p:txBody>
          <a:bodyPr wrap="none" rtlCol="0">
            <a:spAutoFit/>
          </a:bodyPr>
          <a:lstStyle/>
          <a:p>
            <a:r>
              <a:rPr lang="en-US" dirty="0" smtClean="0"/>
              <a:t>Imperial Valley</a:t>
            </a:r>
            <a:endParaRPr lang="en-US" dirty="0"/>
          </a:p>
        </p:txBody>
      </p:sp>
    </p:spTree>
    <p:extLst>
      <p:ext uri="{BB962C8B-B14F-4D97-AF65-F5344CB8AC3E}">
        <p14:creationId xmlns:p14="http://schemas.microsoft.com/office/powerpoint/2010/main" val="203101513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LAA_Map_1.g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4340" y="1329981"/>
            <a:ext cx="3329028" cy="4336734"/>
          </a:xfrm>
          <a:prstGeom prst="rect">
            <a:avLst/>
          </a:prstGeom>
        </p:spPr>
      </p:pic>
      <p:sp>
        <p:nvSpPr>
          <p:cNvPr id="6" name="Title 1"/>
          <p:cNvSpPr>
            <a:spLocks noGrp="1"/>
          </p:cNvSpPr>
          <p:nvPr>
            <p:ph type="title"/>
          </p:nvPr>
        </p:nvSpPr>
        <p:spPr>
          <a:xfrm>
            <a:off x="457200" y="274638"/>
            <a:ext cx="8229600" cy="1143000"/>
          </a:xfrm>
        </p:spPr>
        <p:txBody>
          <a:bodyPr/>
          <a:lstStyle/>
          <a:p>
            <a:pPr algn="l"/>
            <a:r>
              <a:rPr lang="en-US" dirty="0" smtClean="0"/>
              <a:t>LA and Owens Valley</a:t>
            </a:r>
            <a:endParaRPr lang="en-US" u="sng" dirty="0"/>
          </a:p>
        </p:txBody>
      </p:sp>
      <p:pic>
        <p:nvPicPr>
          <p:cNvPr id="5" name="Picture 4" descr="fa_465_aqueductvandalism970.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95468" y="1272797"/>
            <a:ext cx="5167970" cy="3276600"/>
          </a:xfrm>
          <a:prstGeom prst="rect">
            <a:avLst/>
          </a:prstGeom>
        </p:spPr>
      </p:pic>
      <p:sp>
        <p:nvSpPr>
          <p:cNvPr id="3" name="TextBox 2"/>
          <p:cNvSpPr txBox="1"/>
          <p:nvPr/>
        </p:nvSpPr>
        <p:spPr>
          <a:xfrm>
            <a:off x="174340" y="6371171"/>
            <a:ext cx="4880964" cy="338554"/>
          </a:xfrm>
          <a:prstGeom prst="rect">
            <a:avLst/>
          </a:prstGeom>
          <a:noFill/>
        </p:spPr>
        <p:txBody>
          <a:bodyPr wrap="none" rtlCol="0">
            <a:spAutoFit/>
          </a:bodyPr>
          <a:lstStyle/>
          <a:p>
            <a:r>
              <a:rPr lang="en-US" sz="1600" dirty="0"/>
              <a:t>https://</a:t>
            </a:r>
            <a:r>
              <a:rPr lang="en-US" sz="1600" dirty="0" err="1"/>
              <a:t>www.youtube.com</a:t>
            </a:r>
            <a:r>
              <a:rPr lang="en-US" sz="1600" dirty="0"/>
              <a:t>/</a:t>
            </a:r>
            <a:r>
              <a:rPr lang="en-US" sz="1600" dirty="0" err="1"/>
              <a:t>watch?v</a:t>
            </a:r>
            <a:r>
              <a:rPr lang="en-US" sz="1600" dirty="0"/>
              <a:t>=</a:t>
            </a:r>
            <a:r>
              <a:rPr lang="en-US" sz="1600" dirty="0" err="1"/>
              <a:t>UNFms_hccYE</a:t>
            </a:r>
            <a:endParaRPr lang="en-US" sz="1600" dirty="0"/>
          </a:p>
        </p:txBody>
      </p:sp>
      <p:pic>
        <p:nvPicPr>
          <p:cNvPr id="7" name="Picture 6" descr="chinatown.tif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29638" y="4623705"/>
            <a:ext cx="3733800" cy="2086020"/>
          </a:xfrm>
          <a:prstGeom prst="rect">
            <a:avLst/>
          </a:prstGeom>
        </p:spPr>
      </p:pic>
    </p:spTree>
    <p:extLst>
      <p:ext uri="{BB962C8B-B14F-4D97-AF65-F5344CB8AC3E}">
        <p14:creationId xmlns:p14="http://schemas.microsoft.com/office/powerpoint/2010/main" val="358152825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descr="460px-Hetchhetchyprojmap.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11501" y="1475407"/>
            <a:ext cx="4599813" cy="2119914"/>
          </a:xfrm>
          <a:prstGeom prst="rect">
            <a:avLst/>
          </a:prstGeom>
        </p:spPr>
      </p:pic>
      <p:sp>
        <p:nvSpPr>
          <p:cNvPr id="6" name="Title 1"/>
          <p:cNvSpPr>
            <a:spLocks noGrp="1"/>
          </p:cNvSpPr>
          <p:nvPr>
            <p:ph type="title"/>
          </p:nvPr>
        </p:nvSpPr>
        <p:spPr>
          <a:xfrm>
            <a:off x="457200" y="274638"/>
            <a:ext cx="8229600" cy="1143000"/>
          </a:xfrm>
        </p:spPr>
        <p:txBody>
          <a:bodyPr/>
          <a:lstStyle/>
          <a:p>
            <a:pPr algn="l"/>
            <a:r>
              <a:rPr lang="en-US" dirty="0" smtClean="0"/>
              <a:t>SF &amp; </a:t>
            </a:r>
            <a:r>
              <a:rPr lang="en-US" dirty="0" err="1" smtClean="0"/>
              <a:t>Hetch</a:t>
            </a:r>
            <a:r>
              <a:rPr lang="en-US" dirty="0"/>
              <a:t> </a:t>
            </a:r>
            <a:r>
              <a:rPr lang="en-US" dirty="0" err="1" smtClean="0"/>
              <a:t>Hetchy</a:t>
            </a:r>
            <a:endParaRPr lang="en-US" u="sng" dirty="0"/>
          </a:p>
        </p:txBody>
      </p:sp>
      <p:pic>
        <p:nvPicPr>
          <p:cNvPr id="7" name="Picture 6" descr="Hetch_Hetchy_Valley.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83283" y="3866214"/>
            <a:ext cx="3884368" cy="2767673"/>
          </a:xfrm>
          <a:prstGeom prst="rect">
            <a:avLst/>
          </a:prstGeom>
        </p:spPr>
      </p:pic>
      <p:pic>
        <p:nvPicPr>
          <p:cNvPr id="5" name="Picture 4" descr="muir.roosevelt-web_4.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41300" y="2210184"/>
            <a:ext cx="3743877" cy="4253043"/>
          </a:xfrm>
          <a:prstGeom prst="rect">
            <a:avLst/>
          </a:prstGeom>
        </p:spPr>
      </p:pic>
      <p:sp>
        <p:nvSpPr>
          <p:cNvPr id="8" name="TextBox 7"/>
          <p:cNvSpPr txBox="1"/>
          <p:nvPr/>
        </p:nvSpPr>
        <p:spPr>
          <a:xfrm>
            <a:off x="1049868" y="1840852"/>
            <a:ext cx="1928733" cy="369332"/>
          </a:xfrm>
          <a:prstGeom prst="rect">
            <a:avLst/>
          </a:prstGeom>
          <a:noFill/>
        </p:spPr>
        <p:txBody>
          <a:bodyPr wrap="none" rtlCol="0">
            <a:spAutoFit/>
          </a:bodyPr>
          <a:lstStyle/>
          <a:p>
            <a:r>
              <a:rPr lang="en-US" dirty="0" smtClean="0"/>
              <a:t>Roosevelt &amp; Muir</a:t>
            </a:r>
            <a:endParaRPr lang="en-US" dirty="0"/>
          </a:p>
        </p:txBody>
      </p:sp>
      <p:sp>
        <p:nvSpPr>
          <p:cNvPr id="9" name="TextBox 8"/>
          <p:cNvSpPr txBox="1"/>
          <p:nvPr/>
        </p:nvSpPr>
        <p:spPr>
          <a:xfrm>
            <a:off x="5130801" y="3908931"/>
            <a:ext cx="2274982" cy="369332"/>
          </a:xfrm>
          <a:prstGeom prst="rect">
            <a:avLst/>
          </a:prstGeom>
          <a:noFill/>
        </p:spPr>
        <p:txBody>
          <a:bodyPr wrap="none" rtlCol="0">
            <a:spAutoFit/>
          </a:bodyPr>
          <a:lstStyle/>
          <a:p>
            <a:r>
              <a:rPr lang="en-US" dirty="0" err="1" smtClean="0"/>
              <a:t>Hetch</a:t>
            </a:r>
            <a:r>
              <a:rPr lang="en-US" dirty="0" smtClean="0"/>
              <a:t> </a:t>
            </a:r>
            <a:r>
              <a:rPr lang="en-US" dirty="0" err="1" smtClean="0"/>
              <a:t>Hetchy</a:t>
            </a:r>
            <a:r>
              <a:rPr lang="en-US" dirty="0" smtClean="0"/>
              <a:t> Valley</a:t>
            </a:r>
            <a:endParaRPr lang="en-US" dirty="0"/>
          </a:p>
        </p:txBody>
      </p:sp>
    </p:spTree>
    <p:extLst>
      <p:ext uri="{BB962C8B-B14F-4D97-AF65-F5344CB8AC3E}">
        <p14:creationId xmlns:p14="http://schemas.microsoft.com/office/powerpoint/2010/main" val="385342183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lstStyle/>
          <a:p>
            <a:pPr algn="l"/>
            <a:r>
              <a:rPr lang="en-US" dirty="0" smtClean="0"/>
              <a:t>Snow: The Other Reservoir</a:t>
            </a:r>
            <a:endParaRPr lang="en-US" u="sng" dirty="0"/>
          </a:p>
        </p:txBody>
      </p:sp>
      <p:pic>
        <p:nvPicPr>
          <p:cNvPr id="3" name="Picture 2" descr="snow-survey-2-sm.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9239" y="1348997"/>
            <a:ext cx="4157137" cy="2760662"/>
          </a:xfrm>
          <a:prstGeom prst="rect">
            <a:avLst/>
          </a:prstGeom>
        </p:spPr>
      </p:pic>
      <p:pic>
        <p:nvPicPr>
          <p:cNvPr id="2" name="Picture 1" descr="California-Drought-Sn_sham.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43300" y="3192670"/>
            <a:ext cx="5257800" cy="3538330"/>
          </a:xfrm>
          <a:prstGeom prst="rect">
            <a:avLst/>
          </a:prstGeom>
        </p:spPr>
      </p:pic>
    </p:spTree>
    <p:extLst>
      <p:ext uri="{BB962C8B-B14F-4D97-AF65-F5344CB8AC3E}">
        <p14:creationId xmlns:p14="http://schemas.microsoft.com/office/powerpoint/2010/main" val="208086388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p:cNvSpPr>
            <a:spLocks noGrp="1"/>
          </p:cNvSpPr>
          <p:nvPr>
            <p:ph type="title"/>
          </p:nvPr>
        </p:nvSpPr>
        <p:spPr>
          <a:xfrm>
            <a:off x="457200" y="274638"/>
            <a:ext cx="8229600" cy="1143000"/>
          </a:xfrm>
        </p:spPr>
        <p:txBody>
          <a:bodyPr/>
          <a:lstStyle/>
          <a:p>
            <a:pPr algn="l"/>
            <a:r>
              <a:rPr lang="en-US" dirty="0" smtClean="0"/>
              <a:t>Reservoirs: Flood </a:t>
            </a:r>
            <a:r>
              <a:rPr lang="en-US" dirty="0" err="1" smtClean="0"/>
              <a:t>vs</a:t>
            </a:r>
            <a:r>
              <a:rPr lang="en-US" dirty="0" smtClean="0"/>
              <a:t> Storage</a:t>
            </a:r>
            <a:endParaRPr lang="en-US" u="sng"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34724" y="1786970"/>
            <a:ext cx="6790076" cy="4858588"/>
          </a:xfrm>
          <a:prstGeom prst="rect">
            <a:avLst/>
          </a:prstGeom>
        </p:spPr>
      </p:pic>
      <p:sp>
        <p:nvSpPr>
          <p:cNvPr id="7" name="TextBox 6"/>
          <p:cNvSpPr txBox="1"/>
          <p:nvPr/>
        </p:nvSpPr>
        <p:spPr>
          <a:xfrm>
            <a:off x="2679700" y="1369635"/>
            <a:ext cx="3660978" cy="461665"/>
          </a:xfrm>
          <a:prstGeom prst="rect">
            <a:avLst/>
          </a:prstGeom>
          <a:noFill/>
        </p:spPr>
        <p:txBody>
          <a:bodyPr wrap="none" rtlCol="0">
            <a:spAutoFit/>
          </a:bodyPr>
          <a:lstStyle/>
          <a:p>
            <a:r>
              <a:rPr lang="en-US" sz="2400" dirty="0" smtClean="0"/>
              <a:t>Oroville Dam Rules Curve</a:t>
            </a:r>
            <a:endParaRPr lang="en-US" sz="2400" dirty="0"/>
          </a:p>
        </p:txBody>
      </p:sp>
    </p:spTree>
    <p:extLst>
      <p:ext uri="{BB962C8B-B14F-4D97-AF65-F5344CB8AC3E}">
        <p14:creationId xmlns:p14="http://schemas.microsoft.com/office/powerpoint/2010/main" val="54885066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Water for the Mega-State</a:t>
            </a:r>
            <a:endParaRPr lang="en-US" u="sng" dirty="0"/>
          </a:p>
        </p:txBody>
      </p:sp>
      <p:pic>
        <p:nvPicPr>
          <p:cNvPr id="3" name="Picture 2" descr="water-map.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0456" y="1308362"/>
            <a:ext cx="4782870" cy="5549638"/>
          </a:xfrm>
          <a:prstGeom prst="rect">
            <a:avLst/>
          </a:prstGeom>
        </p:spPr>
      </p:pic>
    </p:spTree>
    <p:extLst>
      <p:ext uri="{BB962C8B-B14F-4D97-AF65-F5344CB8AC3E}">
        <p14:creationId xmlns:p14="http://schemas.microsoft.com/office/powerpoint/2010/main" val="9194331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Colorado River/Lake Mead</a:t>
            </a:r>
            <a:endParaRPr lang="en-US" u="sng" dirty="0"/>
          </a:p>
        </p:txBody>
      </p:sp>
      <p:pic>
        <p:nvPicPr>
          <p:cNvPr id="5" name="Picture 4" descr="Airwolfhound.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9985" y="1348997"/>
            <a:ext cx="7607882" cy="5071197"/>
          </a:xfrm>
          <a:prstGeom prst="rect">
            <a:avLst/>
          </a:prstGeom>
        </p:spPr>
      </p:pic>
    </p:spTree>
    <p:extLst>
      <p:ext uri="{BB962C8B-B14F-4D97-AF65-F5344CB8AC3E}">
        <p14:creationId xmlns:p14="http://schemas.microsoft.com/office/powerpoint/2010/main" val="48112395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Water for the Mega-State</a:t>
            </a:r>
            <a:endParaRPr lang="en-US" u="sng" dirty="0"/>
          </a:p>
        </p:txBody>
      </p:sp>
      <p:pic>
        <p:nvPicPr>
          <p:cNvPr id="3" name="Picture 2" descr="water-map.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40456" y="1308362"/>
            <a:ext cx="4782870" cy="5549638"/>
          </a:xfrm>
          <a:prstGeom prst="rect">
            <a:avLst/>
          </a:prstGeom>
        </p:spPr>
      </p:pic>
    </p:spTree>
    <p:extLst>
      <p:ext uri="{BB962C8B-B14F-4D97-AF65-F5344CB8AC3E}">
        <p14:creationId xmlns:p14="http://schemas.microsoft.com/office/powerpoint/2010/main" val="350577034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ater-map.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20942" y="1151466"/>
            <a:ext cx="3123058" cy="3623733"/>
          </a:xfrm>
          <a:prstGeom prst="rect">
            <a:avLst/>
          </a:prstGeom>
        </p:spPr>
      </p:pic>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04800" y="136335"/>
            <a:ext cx="8229600" cy="1143000"/>
          </a:xfrm>
        </p:spPr>
        <p:txBody>
          <a:bodyPr>
            <a:normAutofit fontScale="90000"/>
          </a:bodyPr>
          <a:lstStyle/>
          <a:p>
            <a:pPr algn="l"/>
            <a:r>
              <a:rPr lang="en-US" dirty="0" smtClean="0"/>
              <a:t>Federal Water Project</a:t>
            </a:r>
            <a:br>
              <a:rPr lang="en-US" dirty="0" smtClean="0"/>
            </a:br>
            <a:r>
              <a:rPr lang="en-US" u="none" dirty="0" smtClean="0"/>
              <a:t>(AKA Central Valley Project)</a:t>
            </a:r>
            <a:endParaRPr lang="en-US" u="sng" dirty="0"/>
          </a:p>
        </p:txBody>
      </p:sp>
      <p:pic>
        <p:nvPicPr>
          <p:cNvPr id="5" name="Picture 4" descr="Aerial_view_-_Shasta_Dam_CA.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0866" y="2653771"/>
            <a:ext cx="6154185" cy="4085695"/>
          </a:xfrm>
          <a:prstGeom prst="rect">
            <a:avLst/>
          </a:prstGeom>
        </p:spPr>
      </p:pic>
      <p:sp>
        <p:nvSpPr>
          <p:cNvPr id="3" name="TextBox 2"/>
          <p:cNvSpPr txBox="1"/>
          <p:nvPr/>
        </p:nvSpPr>
        <p:spPr>
          <a:xfrm>
            <a:off x="304800" y="2712535"/>
            <a:ext cx="1373318" cy="369332"/>
          </a:xfrm>
          <a:prstGeom prst="rect">
            <a:avLst/>
          </a:prstGeom>
          <a:noFill/>
        </p:spPr>
        <p:txBody>
          <a:bodyPr wrap="none" rtlCol="0">
            <a:spAutoFit/>
          </a:bodyPr>
          <a:lstStyle/>
          <a:p>
            <a:r>
              <a:rPr lang="en-US" dirty="0" smtClean="0"/>
              <a:t>Shasta Dam</a:t>
            </a:r>
            <a:endParaRPr lang="en-US" dirty="0"/>
          </a:p>
        </p:txBody>
      </p:sp>
    </p:spTree>
    <p:extLst>
      <p:ext uri="{BB962C8B-B14F-4D97-AF65-F5344CB8AC3E}">
        <p14:creationId xmlns:p14="http://schemas.microsoft.com/office/powerpoint/2010/main" val="147621953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87399" y="177794"/>
            <a:ext cx="7907868" cy="1143000"/>
          </a:xfrm>
        </p:spPr>
        <p:txBody>
          <a:bodyPr>
            <a:normAutofit/>
          </a:bodyPr>
          <a:lstStyle/>
          <a:p>
            <a:pPr algn="l"/>
            <a:r>
              <a:rPr lang="en-US" u="sng" dirty="0" smtClean="0"/>
              <a:t>Learning Goals</a:t>
            </a:r>
            <a:endParaRPr lang="en-US" u="sng" dirty="0"/>
          </a:p>
        </p:txBody>
      </p:sp>
      <p:sp>
        <p:nvSpPr>
          <p:cNvPr id="3" name="TextBox 2"/>
          <p:cNvSpPr txBox="1"/>
          <p:nvPr/>
        </p:nvSpPr>
        <p:spPr>
          <a:xfrm>
            <a:off x="368299" y="1549400"/>
            <a:ext cx="8775701" cy="2554545"/>
          </a:xfrm>
          <a:prstGeom prst="rect">
            <a:avLst/>
          </a:prstGeom>
          <a:noFill/>
        </p:spPr>
        <p:txBody>
          <a:bodyPr wrap="square" rtlCol="0">
            <a:spAutoFit/>
          </a:bodyPr>
          <a:lstStyle/>
          <a:p>
            <a:pPr marL="285750" indent="-285750">
              <a:buFont typeface="Arial"/>
              <a:buChar char="•"/>
            </a:pPr>
            <a:r>
              <a:rPr lang="en-US" sz="3200" dirty="0" smtClean="0"/>
              <a:t>How did we get here?</a:t>
            </a:r>
          </a:p>
          <a:p>
            <a:pPr marL="285750" indent="-285750">
              <a:buFont typeface="Arial"/>
              <a:buChar char="•"/>
            </a:pPr>
            <a:endParaRPr lang="en-US" sz="3200" dirty="0" smtClean="0"/>
          </a:p>
          <a:p>
            <a:pPr marL="285750" indent="-285750">
              <a:buFont typeface="Arial"/>
              <a:buChar char="•"/>
            </a:pPr>
            <a:r>
              <a:rPr lang="en-US" sz="3200" dirty="0" smtClean="0"/>
              <a:t>How will climate change challenge our water systems?</a:t>
            </a:r>
          </a:p>
          <a:p>
            <a:pPr marL="285750" indent="-285750">
              <a:buFont typeface="Arial"/>
              <a:buChar char="•"/>
            </a:pPr>
            <a:endParaRPr lang="en-US" sz="3200" dirty="0"/>
          </a:p>
        </p:txBody>
      </p:sp>
    </p:spTree>
    <p:extLst>
      <p:ext uri="{BB962C8B-B14F-4D97-AF65-F5344CB8AC3E}">
        <p14:creationId xmlns:p14="http://schemas.microsoft.com/office/powerpoint/2010/main" val="189094663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State Water Project</a:t>
            </a:r>
            <a:endParaRPr lang="en-US" u="sng" dirty="0"/>
          </a:p>
        </p:txBody>
      </p:sp>
      <p:pic>
        <p:nvPicPr>
          <p:cNvPr id="3" name="Picture 2" descr="1024px-OrovilleDam.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38069" y="136336"/>
            <a:ext cx="3461998" cy="3461998"/>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61000" y="3922436"/>
            <a:ext cx="3539067" cy="2795863"/>
          </a:xfrm>
          <a:prstGeom prst="rect">
            <a:avLst/>
          </a:prstGeom>
          <a:effectLst>
            <a:outerShdw blurRad="50800" dist="38100" dir="2700000" algn="tl" rotWithShape="0">
              <a:prstClr val="black">
                <a:alpha val="40000"/>
              </a:prstClr>
            </a:outerShdw>
          </a:effectLst>
        </p:spPr>
      </p:pic>
      <p:pic>
        <p:nvPicPr>
          <p:cNvPr id="8" name="Picture 9" descr="F I-1 names and locations of primary water delivery facilitie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3199" y="1318231"/>
            <a:ext cx="5164668" cy="5298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7313482" y="136336"/>
            <a:ext cx="1518715" cy="369332"/>
          </a:xfrm>
          <a:prstGeom prst="rect">
            <a:avLst/>
          </a:prstGeom>
          <a:noFill/>
        </p:spPr>
        <p:txBody>
          <a:bodyPr wrap="none" rtlCol="0">
            <a:spAutoFit/>
          </a:bodyPr>
          <a:lstStyle/>
          <a:p>
            <a:r>
              <a:rPr lang="en-US" dirty="0" smtClean="0"/>
              <a:t>Oroville Dam</a:t>
            </a:r>
            <a:endParaRPr lang="en-US" dirty="0"/>
          </a:p>
        </p:txBody>
      </p:sp>
    </p:spTree>
    <p:extLst>
      <p:ext uri="{BB962C8B-B14F-4D97-AF65-F5344CB8AC3E}">
        <p14:creationId xmlns:p14="http://schemas.microsoft.com/office/powerpoint/2010/main" val="314313820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pPr algn="l"/>
            <a:r>
              <a:rPr lang="en-US" dirty="0" smtClean="0"/>
              <a:t>Water-Energy Nexus and SWP</a:t>
            </a:r>
            <a:endParaRPr lang="en-US" u="sng" dirty="0"/>
          </a:p>
        </p:txBody>
      </p:sp>
      <p:sp>
        <p:nvSpPr>
          <p:cNvPr id="9" name="TextBox 8"/>
          <p:cNvSpPr txBox="1"/>
          <p:nvPr/>
        </p:nvSpPr>
        <p:spPr>
          <a:xfrm>
            <a:off x="107564" y="1348997"/>
            <a:ext cx="9036436" cy="646331"/>
          </a:xfrm>
          <a:prstGeom prst="rect">
            <a:avLst/>
          </a:prstGeom>
          <a:noFill/>
        </p:spPr>
        <p:txBody>
          <a:bodyPr wrap="none" rtlCol="0">
            <a:spAutoFit/>
          </a:bodyPr>
          <a:lstStyle/>
          <a:p>
            <a:r>
              <a:rPr lang="en-US" dirty="0" smtClean="0"/>
              <a:t>Pyramid Lake: Water is released during daytime, when electricity demand is high.</a:t>
            </a:r>
          </a:p>
          <a:p>
            <a:r>
              <a:rPr lang="en-US" dirty="0" smtClean="0"/>
              <a:t>Pumped back up when demand/cost is low.  This process is known as pumped storage.</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43500" y="2555752"/>
            <a:ext cx="3885631" cy="381964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3201" y="2527300"/>
            <a:ext cx="4644258" cy="3848100"/>
          </a:xfrm>
          <a:prstGeom prst="rect">
            <a:avLst/>
          </a:prstGeom>
        </p:spPr>
      </p:pic>
    </p:spTree>
    <p:extLst>
      <p:ext uri="{BB962C8B-B14F-4D97-AF65-F5344CB8AC3E}">
        <p14:creationId xmlns:p14="http://schemas.microsoft.com/office/powerpoint/2010/main" val="136275913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a:bodyPr>
          <a:lstStyle/>
          <a:p>
            <a:pPr algn="l"/>
            <a:r>
              <a:rPr lang="en-US" u="sng" dirty="0" smtClean="0"/>
              <a:t>Environmental Awareness</a:t>
            </a:r>
            <a:endParaRPr lang="en-US" u="sng" dirty="0"/>
          </a:p>
        </p:txBody>
      </p:sp>
      <p:pic>
        <p:nvPicPr>
          <p:cNvPr id="8" name="Picture 7" descr="chemicals-bug-a-boo-scan_pic0014-copy-cop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7570" y="1831435"/>
            <a:ext cx="2005636" cy="2176849"/>
          </a:xfrm>
          <a:prstGeom prst="rect">
            <a:avLst/>
          </a:prstGeom>
        </p:spPr>
      </p:pic>
      <p:pic>
        <p:nvPicPr>
          <p:cNvPr id="9" name="Picture 8" descr="BLSPelican.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5305" y="4223600"/>
            <a:ext cx="1917901" cy="1394837"/>
          </a:xfrm>
          <a:prstGeom prst="rect">
            <a:avLst/>
          </a:prstGeom>
        </p:spPr>
      </p:pic>
      <p:pic>
        <p:nvPicPr>
          <p:cNvPr id="11" name="Picture 10" descr="Oil1969extent.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72279" y="1831435"/>
            <a:ext cx="5033606" cy="3787002"/>
          </a:xfrm>
          <a:prstGeom prst="rect">
            <a:avLst/>
          </a:prstGeom>
        </p:spPr>
      </p:pic>
    </p:spTree>
    <p:extLst>
      <p:ext uri="{BB962C8B-B14F-4D97-AF65-F5344CB8AC3E}">
        <p14:creationId xmlns:p14="http://schemas.microsoft.com/office/powerpoint/2010/main" val="418761068"/>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Mono Lake</a:t>
            </a:r>
            <a:endParaRPr lang="en-US" u="sng" dirty="0"/>
          </a:p>
        </p:txBody>
      </p:sp>
      <p:pic>
        <p:nvPicPr>
          <p:cNvPr id="11" name="Picture 10" descr="mono.t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1801" y="1027264"/>
            <a:ext cx="4713112" cy="3534833"/>
          </a:xfrm>
          <a:prstGeom prst="rect">
            <a:avLst/>
          </a:prstGeom>
          <a:ln>
            <a:noFill/>
          </a:ln>
          <a:effectLst>
            <a:outerShdw blurRad="292100" dist="139700" dir="2700000" algn="tl" rotWithShape="0">
              <a:srgbClr val="333333">
                <a:alpha val="65000"/>
              </a:srgbClr>
            </a:outerShdw>
          </a:effectLst>
        </p:spPr>
      </p:pic>
      <p:pic>
        <p:nvPicPr>
          <p:cNvPr id="6" name="Picture 5" descr="LAA_Map_1.g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4339" y="1329980"/>
            <a:ext cx="4067461" cy="5298693"/>
          </a:xfrm>
          <a:prstGeom prst="rect">
            <a:avLst/>
          </a:prstGeom>
        </p:spPr>
      </p:pic>
    </p:spTree>
    <p:extLst>
      <p:ext uri="{BB962C8B-B14F-4D97-AF65-F5344CB8AC3E}">
        <p14:creationId xmlns:p14="http://schemas.microsoft.com/office/powerpoint/2010/main" val="17746469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Mono Lake Committee</a:t>
            </a:r>
            <a:endParaRPr lang="en-US" u="sng" dirty="0"/>
          </a:p>
        </p:txBody>
      </p:sp>
      <p:pic>
        <p:nvPicPr>
          <p:cNvPr id="5" name="Picture 4" descr="lakegraph.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133" y="2142306"/>
            <a:ext cx="6616472" cy="4610057"/>
          </a:xfrm>
          <a:prstGeom prst="rect">
            <a:avLst/>
          </a:prstGeom>
        </p:spPr>
      </p:pic>
      <p:pic>
        <p:nvPicPr>
          <p:cNvPr id="3" name="Picture 2" descr="monolakecommittee.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52067" y="1133781"/>
            <a:ext cx="3191933" cy="2227493"/>
          </a:xfrm>
          <a:prstGeom prst="rect">
            <a:avLst/>
          </a:prstGeom>
        </p:spPr>
      </p:pic>
      <p:sp>
        <p:nvSpPr>
          <p:cNvPr id="6" name="TextBox 5"/>
          <p:cNvSpPr txBox="1"/>
          <p:nvPr/>
        </p:nvSpPr>
        <p:spPr>
          <a:xfrm>
            <a:off x="5486400" y="6531001"/>
            <a:ext cx="2634054" cy="307777"/>
          </a:xfrm>
          <a:prstGeom prst="rect">
            <a:avLst/>
          </a:prstGeom>
          <a:noFill/>
        </p:spPr>
        <p:txBody>
          <a:bodyPr wrap="none" rtlCol="0">
            <a:spAutoFit/>
          </a:bodyPr>
          <a:lstStyle/>
          <a:p>
            <a:r>
              <a:rPr lang="en-US" sz="1400" dirty="0" smtClean="0"/>
              <a:t>Source: Mono Lake Committee</a:t>
            </a:r>
            <a:endParaRPr lang="en-US" sz="1400" dirty="0"/>
          </a:p>
        </p:txBody>
      </p:sp>
    </p:spTree>
    <p:extLst>
      <p:ext uri="{BB962C8B-B14F-4D97-AF65-F5344CB8AC3E}">
        <p14:creationId xmlns:p14="http://schemas.microsoft.com/office/powerpoint/2010/main" val="348250846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9" descr="F I-1 names and locations of primary water delivery faciliti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3199" y="1318231"/>
            <a:ext cx="2717695" cy="2788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Bulletin76-1978PCMap.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32119" y="762000"/>
            <a:ext cx="5116177" cy="6620934"/>
          </a:xfrm>
          <a:prstGeom prst="rect">
            <a:avLst/>
          </a:prstGeom>
        </p:spPr>
      </p:pic>
      <p:sp>
        <p:nvSpPr>
          <p:cNvPr id="2" name="Title 1"/>
          <p:cNvSpPr>
            <a:spLocks noGrp="1"/>
          </p:cNvSpPr>
          <p:nvPr>
            <p:ph type="title"/>
          </p:nvPr>
        </p:nvSpPr>
        <p:spPr>
          <a:xfrm>
            <a:off x="457200" y="12161"/>
            <a:ext cx="8229600" cy="1143000"/>
          </a:xfrm>
        </p:spPr>
        <p:txBody>
          <a:bodyPr/>
          <a:lstStyle/>
          <a:p>
            <a:pPr algn="l"/>
            <a:r>
              <a:rPr lang="en-US" dirty="0" smtClean="0"/>
              <a:t>Peripheral Canal</a:t>
            </a:r>
            <a:endParaRPr lang="en-US" u="sng" dirty="0"/>
          </a:p>
        </p:txBody>
      </p:sp>
    </p:spTree>
    <p:extLst>
      <p:ext uri="{BB962C8B-B14F-4D97-AF65-F5344CB8AC3E}">
        <p14:creationId xmlns:p14="http://schemas.microsoft.com/office/powerpoint/2010/main" val="407251100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Where</a:t>
            </a:r>
            <a:endParaRPr lang="en-US" u="sng" dirty="0"/>
          </a:p>
        </p:txBody>
      </p:sp>
      <p:pic>
        <p:nvPicPr>
          <p:cNvPr id="3" name="Picture 2" descr="wateruse1-full.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0124" y="1205963"/>
            <a:ext cx="8128000" cy="6489700"/>
          </a:xfrm>
          <a:prstGeom prst="rect">
            <a:avLst/>
          </a:prstGeom>
        </p:spPr>
      </p:pic>
      <p:sp>
        <p:nvSpPr>
          <p:cNvPr id="6" name="TextBox 5"/>
          <p:cNvSpPr txBox="1"/>
          <p:nvPr/>
        </p:nvSpPr>
        <p:spPr>
          <a:xfrm>
            <a:off x="6637867" y="1365931"/>
            <a:ext cx="1367682" cy="369332"/>
          </a:xfrm>
          <a:prstGeom prst="rect">
            <a:avLst/>
          </a:prstGeom>
          <a:noFill/>
        </p:spPr>
        <p:txBody>
          <a:bodyPr wrap="none" rtlCol="0">
            <a:spAutoFit/>
          </a:bodyPr>
          <a:lstStyle/>
          <a:p>
            <a:r>
              <a:rPr lang="en-US" dirty="0" smtClean="0"/>
              <a:t>PPIC (2014)</a:t>
            </a:r>
            <a:endParaRPr lang="en-US" dirty="0"/>
          </a:p>
        </p:txBody>
      </p:sp>
      <p:sp>
        <p:nvSpPr>
          <p:cNvPr id="5" name="Rectangle 4"/>
          <p:cNvSpPr/>
          <p:nvPr/>
        </p:nvSpPr>
        <p:spPr>
          <a:xfrm>
            <a:off x="220124" y="5753100"/>
            <a:ext cx="8022176" cy="1447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2922692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Water Measurement Units</a:t>
            </a:r>
            <a:endParaRPr lang="en-US" u="sng" dirty="0"/>
          </a:p>
        </p:txBody>
      </p:sp>
      <p:pic>
        <p:nvPicPr>
          <p:cNvPr id="7" name="Picture 6" descr="AcreFoot.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8452" y="1244600"/>
            <a:ext cx="6769100" cy="5130800"/>
          </a:xfrm>
          <a:prstGeom prst="rect">
            <a:avLst/>
          </a:prstGeom>
        </p:spPr>
      </p:pic>
      <p:sp>
        <p:nvSpPr>
          <p:cNvPr id="5" name="Rectangle 4"/>
          <p:cNvSpPr/>
          <p:nvPr/>
        </p:nvSpPr>
        <p:spPr>
          <a:xfrm>
            <a:off x="1308100" y="6064250"/>
            <a:ext cx="3956452" cy="5969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latin typeface="Arial"/>
                <a:cs typeface="Arial"/>
              </a:rPr>
              <a:t>1,233 cubic meters</a:t>
            </a:r>
            <a:endParaRPr lang="en-US" sz="2400" dirty="0">
              <a:solidFill>
                <a:srgbClr val="000000"/>
              </a:solidFill>
              <a:latin typeface="Arial"/>
              <a:cs typeface="Arial"/>
            </a:endParaRPr>
          </a:p>
        </p:txBody>
      </p:sp>
    </p:spTree>
    <p:extLst>
      <p:ext uri="{BB962C8B-B14F-4D97-AF65-F5344CB8AC3E}">
        <p14:creationId xmlns:p14="http://schemas.microsoft.com/office/powerpoint/2010/main" val="212939655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Sources</a:t>
            </a:r>
            <a:endParaRPr lang="en-US" u="sng" dirty="0"/>
          </a:p>
        </p:txBody>
      </p:sp>
      <p:pic>
        <p:nvPicPr>
          <p:cNvPr id="5" name="Picture 4" descr="surfacestorage.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00" y="970590"/>
            <a:ext cx="8915400" cy="4733390"/>
          </a:xfrm>
          <a:prstGeom prst="rect">
            <a:avLst/>
          </a:prstGeom>
        </p:spPr>
      </p:pic>
    </p:spTree>
    <p:extLst>
      <p:ext uri="{BB962C8B-B14F-4D97-AF65-F5344CB8AC3E}">
        <p14:creationId xmlns:p14="http://schemas.microsoft.com/office/powerpoint/2010/main" val="341364597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Sources</a:t>
            </a:r>
            <a:endParaRPr lang="en-US" u="sng" dirty="0"/>
          </a:p>
        </p:txBody>
      </p:sp>
      <p:pic>
        <p:nvPicPr>
          <p:cNvPr id="3" name="Picture 2" descr="pumpingcentralvalley.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1008473"/>
            <a:ext cx="8115300" cy="5165657"/>
          </a:xfrm>
          <a:prstGeom prst="rect">
            <a:avLst/>
          </a:prstGeom>
        </p:spPr>
      </p:pic>
    </p:spTree>
    <p:extLst>
      <p:ext uri="{BB962C8B-B14F-4D97-AF65-F5344CB8AC3E}">
        <p14:creationId xmlns:p14="http://schemas.microsoft.com/office/powerpoint/2010/main" val="103121592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87399" y="177794"/>
            <a:ext cx="7907868" cy="1143000"/>
          </a:xfrm>
        </p:spPr>
        <p:txBody>
          <a:bodyPr>
            <a:normAutofit/>
          </a:bodyPr>
          <a:lstStyle/>
          <a:p>
            <a:pPr algn="l"/>
            <a:r>
              <a:rPr lang="en-US" u="sng" dirty="0" smtClean="0"/>
              <a:t>Learning Goals</a:t>
            </a:r>
            <a:endParaRPr lang="en-US" u="sng" dirty="0"/>
          </a:p>
        </p:txBody>
      </p:sp>
      <p:sp>
        <p:nvSpPr>
          <p:cNvPr id="3" name="TextBox 2"/>
          <p:cNvSpPr txBox="1"/>
          <p:nvPr/>
        </p:nvSpPr>
        <p:spPr>
          <a:xfrm>
            <a:off x="368299" y="1549400"/>
            <a:ext cx="8775701" cy="3046988"/>
          </a:xfrm>
          <a:prstGeom prst="rect">
            <a:avLst/>
          </a:prstGeom>
          <a:noFill/>
        </p:spPr>
        <p:txBody>
          <a:bodyPr wrap="square" rtlCol="0">
            <a:spAutoFit/>
          </a:bodyPr>
          <a:lstStyle/>
          <a:p>
            <a:pPr marL="285750" indent="-285750">
              <a:buFont typeface="Arial"/>
              <a:buChar char="•"/>
            </a:pPr>
            <a:r>
              <a:rPr lang="en-US" sz="3200" dirty="0" smtClean="0"/>
              <a:t>How did we get here?</a:t>
            </a:r>
          </a:p>
          <a:p>
            <a:pPr marL="285750" indent="-285750">
              <a:buFont typeface="Arial"/>
              <a:buChar char="•"/>
            </a:pPr>
            <a:endParaRPr lang="en-US" sz="3200" dirty="0" smtClean="0"/>
          </a:p>
          <a:p>
            <a:pPr marL="285750" indent="-285750">
              <a:buFont typeface="Arial"/>
              <a:buChar char="•"/>
            </a:pPr>
            <a:r>
              <a:rPr lang="en-US" sz="3200" dirty="0" smtClean="0"/>
              <a:t>How will climate change challenge our water systems?</a:t>
            </a:r>
          </a:p>
          <a:p>
            <a:pPr marL="285750" indent="-285750">
              <a:buFont typeface="Arial"/>
              <a:buChar char="•"/>
            </a:pPr>
            <a:endParaRPr lang="en-US" sz="3200" dirty="0"/>
          </a:p>
          <a:p>
            <a:pPr marL="285750" indent="-285750">
              <a:buFont typeface="Arial"/>
              <a:buChar char="•"/>
            </a:pPr>
            <a:r>
              <a:rPr lang="en-US" sz="3200" dirty="0" smtClean="0"/>
              <a:t>What are our options for adaptation?</a:t>
            </a:r>
            <a:endParaRPr lang="en-US" sz="3200" dirty="0"/>
          </a:p>
        </p:txBody>
      </p:sp>
    </p:spTree>
    <p:extLst>
      <p:ext uri="{BB962C8B-B14F-4D97-AF65-F5344CB8AC3E}">
        <p14:creationId xmlns:p14="http://schemas.microsoft.com/office/powerpoint/2010/main" val="390719443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WaterUseDrought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727" y="905932"/>
            <a:ext cx="8128000" cy="6489700"/>
          </a:xfrm>
          <a:prstGeom prst="rect">
            <a:avLst/>
          </a:prstGeom>
        </p:spPr>
      </p:pic>
      <p:sp>
        <p:nvSpPr>
          <p:cNvPr id="4" name="Rectangle 3"/>
          <p:cNvSpPr/>
          <p:nvPr/>
        </p:nvSpPr>
        <p:spPr>
          <a:xfrm>
            <a:off x="123152" y="5799665"/>
            <a:ext cx="8131841"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How</a:t>
            </a:r>
            <a:endParaRPr lang="en-US" u="sng" dirty="0"/>
          </a:p>
        </p:txBody>
      </p:sp>
      <p:sp>
        <p:nvSpPr>
          <p:cNvPr id="6" name="TextBox 5"/>
          <p:cNvSpPr txBox="1"/>
          <p:nvPr/>
        </p:nvSpPr>
        <p:spPr>
          <a:xfrm>
            <a:off x="6637867" y="1365931"/>
            <a:ext cx="1367682" cy="369332"/>
          </a:xfrm>
          <a:prstGeom prst="rect">
            <a:avLst/>
          </a:prstGeom>
          <a:noFill/>
        </p:spPr>
        <p:txBody>
          <a:bodyPr wrap="none" rtlCol="0">
            <a:spAutoFit/>
          </a:bodyPr>
          <a:lstStyle/>
          <a:p>
            <a:r>
              <a:rPr lang="en-US" dirty="0" smtClean="0"/>
              <a:t>PPIC (2015)</a:t>
            </a:r>
            <a:endParaRPr lang="en-US" dirty="0"/>
          </a:p>
        </p:txBody>
      </p:sp>
      <p:sp>
        <p:nvSpPr>
          <p:cNvPr id="3" name="Rectangle 2"/>
          <p:cNvSpPr/>
          <p:nvPr/>
        </p:nvSpPr>
        <p:spPr>
          <a:xfrm>
            <a:off x="4292599" y="1663700"/>
            <a:ext cx="3687549" cy="3733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22565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WaterUseDrought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727" y="905932"/>
            <a:ext cx="8128000" cy="6489700"/>
          </a:xfrm>
          <a:prstGeom prst="rect">
            <a:avLst/>
          </a:prstGeom>
        </p:spPr>
      </p:pic>
      <p:sp>
        <p:nvSpPr>
          <p:cNvPr id="4" name="Rectangle 3"/>
          <p:cNvSpPr/>
          <p:nvPr/>
        </p:nvSpPr>
        <p:spPr>
          <a:xfrm>
            <a:off x="123152" y="5799665"/>
            <a:ext cx="8131841"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How</a:t>
            </a:r>
            <a:endParaRPr lang="en-US" u="sng" dirty="0"/>
          </a:p>
        </p:txBody>
      </p:sp>
      <p:sp>
        <p:nvSpPr>
          <p:cNvPr id="6" name="TextBox 5"/>
          <p:cNvSpPr txBox="1"/>
          <p:nvPr/>
        </p:nvSpPr>
        <p:spPr>
          <a:xfrm>
            <a:off x="6637867" y="1365931"/>
            <a:ext cx="1367682" cy="369332"/>
          </a:xfrm>
          <a:prstGeom prst="rect">
            <a:avLst/>
          </a:prstGeom>
          <a:noFill/>
        </p:spPr>
        <p:txBody>
          <a:bodyPr wrap="none" rtlCol="0">
            <a:spAutoFit/>
          </a:bodyPr>
          <a:lstStyle/>
          <a:p>
            <a:r>
              <a:rPr lang="en-US" dirty="0" smtClean="0"/>
              <a:t>PPIC (2015)</a:t>
            </a:r>
            <a:endParaRPr lang="en-US" dirty="0"/>
          </a:p>
        </p:txBody>
      </p:sp>
    </p:spTree>
    <p:extLst>
      <p:ext uri="{BB962C8B-B14F-4D97-AF65-F5344CB8AC3E}">
        <p14:creationId xmlns:p14="http://schemas.microsoft.com/office/powerpoint/2010/main" val="290593981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61"/>
            <a:ext cx="8229600" cy="1143000"/>
          </a:xfrm>
        </p:spPr>
        <p:txBody>
          <a:bodyPr/>
          <a:lstStyle/>
          <a:p>
            <a:pPr algn="l"/>
            <a:r>
              <a:rPr lang="en-US" dirty="0" smtClean="0"/>
              <a:t>CA Water &amp; Climate Change</a:t>
            </a:r>
            <a:endParaRPr lang="en-US" u="sng" dirty="0"/>
          </a:p>
        </p:txBody>
      </p:sp>
      <p:pic>
        <p:nvPicPr>
          <p:cNvPr id="4" name="Picture 3" descr="2527-1276296606f4DY.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00" y="1421845"/>
            <a:ext cx="3505200" cy="2335887"/>
          </a:xfrm>
          <a:prstGeom prst="rect">
            <a:avLst/>
          </a:prstGeom>
        </p:spPr>
      </p:pic>
      <p:pic>
        <p:nvPicPr>
          <p:cNvPr id="5" name="Picture 4" descr="deathvalley.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612900" y="4055654"/>
            <a:ext cx="6286500" cy="2586446"/>
          </a:xfrm>
          <a:prstGeom prst="rect">
            <a:avLst/>
          </a:prstGeom>
        </p:spPr>
      </p:pic>
      <p:pic>
        <p:nvPicPr>
          <p:cNvPr id="6" name="Picture 5" descr="flood.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743450" y="1382584"/>
            <a:ext cx="3155950" cy="2363916"/>
          </a:xfrm>
          <a:prstGeom prst="rect">
            <a:avLst/>
          </a:prstGeom>
        </p:spPr>
      </p:pic>
    </p:spTree>
    <p:extLst>
      <p:ext uri="{BB962C8B-B14F-4D97-AF65-F5344CB8AC3E}">
        <p14:creationId xmlns:p14="http://schemas.microsoft.com/office/powerpoint/2010/main" val="230715049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droughtSciAm.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54817" y="76203"/>
            <a:ext cx="5345566" cy="6858000"/>
          </a:xfrm>
          <a:prstGeom prst="rect">
            <a:avLst/>
          </a:prstGeom>
        </p:spPr>
      </p:pic>
      <p:sp>
        <p:nvSpPr>
          <p:cNvPr id="5" name="TextBox 4"/>
          <p:cNvSpPr txBox="1"/>
          <p:nvPr/>
        </p:nvSpPr>
        <p:spPr>
          <a:xfrm>
            <a:off x="152400" y="5681133"/>
            <a:ext cx="2178301" cy="923330"/>
          </a:xfrm>
          <a:prstGeom prst="rect">
            <a:avLst/>
          </a:prstGeom>
          <a:noFill/>
        </p:spPr>
        <p:txBody>
          <a:bodyPr wrap="none" rtlCol="0">
            <a:spAutoFit/>
          </a:bodyPr>
          <a:lstStyle/>
          <a:p>
            <a:r>
              <a:rPr lang="en-US" dirty="0" smtClean="0"/>
              <a:t>Baum</a:t>
            </a:r>
          </a:p>
          <a:p>
            <a:r>
              <a:rPr lang="en-US" dirty="0" smtClean="0"/>
              <a:t>Scientific American </a:t>
            </a:r>
          </a:p>
          <a:p>
            <a:r>
              <a:rPr lang="en-US" dirty="0" smtClean="0"/>
              <a:t>(2015)</a:t>
            </a:r>
            <a:endParaRPr lang="en-US" dirty="0"/>
          </a:p>
        </p:txBody>
      </p:sp>
    </p:spTree>
    <p:extLst>
      <p:ext uri="{BB962C8B-B14F-4D97-AF65-F5344CB8AC3E}">
        <p14:creationId xmlns:p14="http://schemas.microsoft.com/office/powerpoint/2010/main" val="69932626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61"/>
            <a:ext cx="8229600" cy="1143000"/>
          </a:xfrm>
        </p:spPr>
        <p:txBody>
          <a:bodyPr/>
          <a:lstStyle/>
          <a:p>
            <a:pPr algn="l"/>
            <a:r>
              <a:rPr lang="en-US" dirty="0" smtClean="0"/>
              <a:t>Drought Prediction</a:t>
            </a:r>
            <a:endParaRPr lang="en-US" u="sng" dirty="0"/>
          </a:p>
        </p:txBody>
      </p:sp>
      <p:pic>
        <p:nvPicPr>
          <p:cNvPr id="5" name="Picture 4" descr="Predictedmoistureppt201635.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084330"/>
            <a:ext cx="9144000" cy="3146567"/>
          </a:xfrm>
          <a:prstGeom prst="rect">
            <a:avLst/>
          </a:prstGeom>
        </p:spPr>
      </p:pic>
      <p:pic>
        <p:nvPicPr>
          <p:cNvPr id="6" name="Picture 5" descr="ipccprediict.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04804" y="1448905"/>
            <a:ext cx="8686800" cy="506895"/>
          </a:xfrm>
          <a:prstGeom prst="rect">
            <a:avLst/>
          </a:prstGeom>
        </p:spPr>
      </p:pic>
      <p:sp>
        <p:nvSpPr>
          <p:cNvPr id="7" name="TextBox 6"/>
          <p:cNvSpPr txBox="1"/>
          <p:nvPr/>
        </p:nvSpPr>
        <p:spPr>
          <a:xfrm>
            <a:off x="3767667" y="5531935"/>
            <a:ext cx="1377037" cy="369332"/>
          </a:xfrm>
          <a:prstGeom prst="rect">
            <a:avLst/>
          </a:prstGeom>
          <a:noFill/>
        </p:spPr>
        <p:txBody>
          <a:bodyPr wrap="none" rtlCol="0">
            <a:spAutoFit/>
          </a:bodyPr>
          <a:lstStyle/>
          <a:p>
            <a:r>
              <a:rPr lang="en-US" dirty="0" smtClean="0"/>
              <a:t>IPCC (2013)</a:t>
            </a:r>
            <a:endParaRPr lang="en-US" dirty="0"/>
          </a:p>
        </p:txBody>
      </p:sp>
    </p:spTree>
    <p:extLst>
      <p:ext uri="{BB962C8B-B14F-4D97-AF65-F5344CB8AC3E}">
        <p14:creationId xmlns:p14="http://schemas.microsoft.com/office/powerpoint/2010/main" val="108140107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61"/>
            <a:ext cx="8229600" cy="1143000"/>
          </a:xfrm>
        </p:spPr>
        <p:txBody>
          <a:bodyPr/>
          <a:lstStyle/>
          <a:p>
            <a:pPr algn="l"/>
            <a:r>
              <a:rPr lang="en-US" dirty="0" smtClean="0"/>
              <a:t>Drought Attribution</a:t>
            </a:r>
            <a:endParaRPr lang="en-US" u="sng" dirty="0"/>
          </a:p>
        </p:txBody>
      </p:sp>
      <p:pic>
        <p:nvPicPr>
          <p:cNvPr id="3" name="Picture 2" descr="contributionstodrought.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3317" y="1527695"/>
            <a:ext cx="3706283" cy="2292934"/>
          </a:xfrm>
          <a:prstGeom prst="rect">
            <a:avLst/>
          </a:prstGeom>
        </p:spPr>
      </p:pic>
      <p:pic>
        <p:nvPicPr>
          <p:cNvPr id="4" name="Picture 3" descr="tempcontribution.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00367" y="1392228"/>
            <a:ext cx="3560742" cy="4119571"/>
          </a:xfrm>
          <a:prstGeom prst="rect">
            <a:avLst/>
          </a:prstGeom>
        </p:spPr>
      </p:pic>
      <p:sp>
        <p:nvSpPr>
          <p:cNvPr id="5" name="TextBox 4"/>
          <p:cNvSpPr txBox="1"/>
          <p:nvPr/>
        </p:nvSpPr>
        <p:spPr>
          <a:xfrm>
            <a:off x="880533" y="5381415"/>
            <a:ext cx="2413000" cy="369332"/>
          </a:xfrm>
          <a:prstGeom prst="rect">
            <a:avLst/>
          </a:prstGeom>
          <a:noFill/>
        </p:spPr>
        <p:txBody>
          <a:bodyPr wrap="square" rtlCol="0">
            <a:spAutoFit/>
          </a:bodyPr>
          <a:lstStyle/>
          <a:p>
            <a:r>
              <a:rPr lang="en-US" dirty="0" smtClean="0"/>
              <a:t>Williams </a:t>
            </a:r>
            <a:r>
              <a:rPr lang="en-US" i="1" dirty="0" smtClean="0"/>
              <a:t>et al. </a:t>
            </a:r>
            <a:r>
              <a:rPr lang="en-US" dirty="0" smtClean="0"/>
              <a:t>(2015)</a:t>
            </a:r>
            <a:endParaRPr lang="en-US" dirty="0"/>
          </a:p>
        </p:txBody>
      </p:sp>
    </p:spTree>
    <p:extLst>
      <p:ext uri="{BB962C8B-B14F-4D97-AF65-F5344CB8AC3E}">
        <p14:creationId xmlns:p14="http://schemas.microsoft.com/office/powerpoint/2010/main" val="77516897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2161"/>
            <a:ext cx="8593667" cy="1143000"/>
          </a:xfrm>
        </p:spPr>
        <p:txBody>
          <a:bodyPr>
            <a:normAutofit/>
          </a:bodyPr>
          <a:lstStyle/>
          <a:p>
            <a:pPr algn="l"/>
            <a:r>
              <a:rPr lang="en-US" dirty="0" err="1" smtClean="0"/>
              <a:t>Megadroughts</a:t>
            </a:r>
            <a:r>
              <a:rPr lang="en-US" dirty="0" smtClean="0"/>
              <a:t> &amp; Climate Change</a:t>
            </a:r>
            <a:endParaRPr lang="en-US" u="sng" dirty="0"/>
          </a:p>
        </p:txBody>
      </p:sp>
      <p:sp>
        <p:nvSpPr>
          <p:cNvPr id="5" name="TextBox 4"/>
          <p:cNvSpPr txBox="1"/>
          <p:nvPr/>
        </p:nvSpPr>
        <p:spPr>
          <a:xfrm>
            <a:off x="846667" y="5525347"/>
            <a:ext cx="5181600" cy="646331"/>
          </a:xfrm>
          <a:prstGeom prst="rect">
            <a:avLst/>
          </a:prstGeom>
          <a:noFill/>
        </p:spPr>
        <p:txBody>
          <a:bodyPr wrap="square" rtlCol="0">
            <a:spAutoFit/>
          </a:bodyPr>
          <a:lstStyle/>
          <a:p>
            <a:r>
              <a:rPr lang="en-US" dirty="0"/>
              <a:t>https://</a:t>
            </a:r>
            <a:r>
              <a:rPr lang="en-US" dirty="0" err="1"/>
              <a:t>www.youtube.com</a:t>
            </a:r>
            <a:r>
              <a:rPr lang="en-US" dirty="0"/>
              <a:t>/</a:t>
            </a:r>
            <a:r>
              <a:rPr lang="en-US" dirty="0" err="1"/>
              <a:t>watch?v</a:t>
            </a:r>
            <a:r>
              <a:rPr lang="en-US" dirty="0"/>
              <a:t>=ToY4eeWsdLc</a:t>
            </a:r>
          </a:p>
        </p:txBody>
      </p:sp>
      <p:pic>
        <p:nvPicPr>
          <p:cNvPr id="6" name="Picture 5" descr="droughtsoverhistory.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041987"/>
            <a:ext cx="9144000" cy="3436280"/>
          </a:xfrm>
          <a:prstGeom prst="rect">
            <a:avLst/>
          </a:prstGeom>
        </p:spPr>
      </p:pic>
      <p:pic>
        <p:nvPicPr>
          <p:cNvPr id="7" name="Picture 6" descr="megadroughts.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57791" y="4478267"/>
            <a:ext cx="4186210" cy="2379733"/>
          </a:xfrm>
          <a:prstGeom prst="rect">
            <a:avLst/>
          </a:prstGeom>
        </p:spPr>
      </p:pic>
    </p:spTree>
    <p:extLst>
      <p:ext uri="{BB962C8B-B14F-4D97-AF65-F5344CB8AC3E}">
        <p14:creationId xmlns:p14="http://schemas.microsoft.com/office/powerpoint/2010/main" val="371840762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2161"/>
            <a:ext cx="8593667" cy="1143000"/>
          </a:xfrm>
        </p:spPr>
        <p:txBody>
          <a:bodyPr>
            <a:normAutofit/>
          </a:bodyPr>
          <a:lstStyle/>
          <a:p>
            <a:pPr algn="l"/>
            <a:r>
              <a:rPr lang="en-US" dirty="0" smtClean="0"/>
              <a:t>Disappearing Snowpack</a:t>
            </a:r>
            <a:endParaRPr lang="en-US" u="sng" dirty="0"/>
          </a:p>
        </p:txBody>
      </p:sp>
      <p:sp>
        <p:nvSpPr>
          <p:cNvPr id="5" name="TextBox 4"/>
          <p:cNvSpPr txBox="1"/>
          <p:nvPr/>
        </p:nvSpPr>
        <p:spPr>
          <a:xfrm>
            <a:off x="846667" y="5525347"/>
            <a:ext cx="5181600" cy="369332"/>
          </a:xfrm>
          <a:prstGeom prst="rect">
            <a:avLst/>
          </a:prstGeom>
          <a:noFill/>
        </p:spPr>
        <p:txBody>
          <a:bodyPr wrap="square" rtlCol="0">
            <a:spAutoFit/>
          </a:bodyPr>
          <a:lstStyle/>
          <a:p>
            <a:r>
              <a:rPr lang="en-US" dirty="0" smtClean="0"/>
              <a:t>CEC (2006)</a:t>
            </a:r>
            <a:endParaRPr lang="en-US" dirty="0"/>
          </a:p>
        </p:txBody>
      </p:sp>
      <p:pic>
        <p:nvPicPr>
          <p:cNvPr id="3" name="Picture 2" descr="snowpack.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739" y="1048293"/>
            <a:ext cx="9144000" cy="4477054"/>
          </a:xfrm>
          <a:prstGeom prst="rect">
            <a:avLst/>
          </a:prstGeom>
        </p:spPr>
      </p:pic>
    </p:spTree>
    <p:extLst>
      <p:ext uri="{BB962C8B-B14F-4D97-AF65-F5344CB8AC3E}">
        <p14:creationId xmlns:p14="http://schemas.microsoft.com/office/powerpoint/2010/main" val="280404739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Delta Risk</a:t>
            </a:r>
            <a:endParaRPr lang="en-US" dirty="0"/>
          </a:p>
        </p:txBody>
      </p:sp>
      <p:pic>
        <p:nvPicPr>
          <p:cNvPr id="2" name="Picture 1"/>
          <p:cNvPicPr>
            <a:picLocks noChangeAspect="1"/>
          </p:cNvPicPr>
          <p:nvPr/>
        </p:nvPicPr>
        <p:blipFill>
          <a:blip r:embed="rId3"/>
          <a:stretch>
            <a:fillRect/>
          </a:stretch>
        </p:blipFill>
        <p:spPr>
          <a:xfrm>
            <a:off x="292100" y="1272610"/>
            <a:ext cx="7264400" cy="5458389"/>
          </a:xfrm>
          <a:prstGeom prst="rect">
            <a:avLst/>
          </a:prstGeom>
        </p:spPr>
      </p:pic>
      <p:pic>
        <p:nvPicPr>
          <p:cNvPr id="3" name="Picture 2" descr="10-281-Corner Z Line.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77460" y="-73681"/>
            <a:ext cx="4066540" cy="2713249"/>
          </a:xfrm>
          <a:prstGeom prst="rect">
            <a:avLst/>
          </a:prstGeom>
        </p:spPr>
      </p:pic>
      <p:sp>
        <p:nvSpPr>
          <p:cNvPr id="4" name="TextBox 3"/>
          <p:cNvSpPr txBox="1"/>
          <p:nvPr/>
        </p:nvSpPr>
        <p:spPr>
          <a:xfrm>
            <a:off x="5344273" y="2266434"/>
            <a:ext cx="3909882" cy="369332"/>
          </a:xfrm>
          <a:prstGeom prst="rect">
            <a:avLst/>
          </a:prstGeom>
          <a:noFill/>
        </p:spPr>
        <p:txBody>
          <a:bodyPr wrap="none" rtlCol="0">
            <a:spAutoFit/>
          </a:bodyPr>
          <a:lstStyle/>
          <a:p>
            <a:r>
              <a:rPr lang="en-US" dirty="0">
                <a:solidFill>
                  <a:schemeClr val="bg1"/>
                </a:solidFill>
              </a:rPr>
              <a:t>Photo by Jeff </a:t>
            </a:r>
            <a:r>
              <a:rPr lang="en-US" dirty="0" smtClean="0">
                <a:solidFill>
                  <a:schemeClr val="bg1"/>
                </a:solidFill>
              </a:rPr>
              <a:t>Myers (</a:t>
            </a:r>
            <a:r>
              <a:rPr lang="en-US" dirty="0" err="1" smtClean="0">
                <a:solidFill>
                  <a:schemeClr val="bg1"/>
                </a:solidFill>
              </a:rPr>
              <a:t>baynature.org</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2144114070"/>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Delta Risk</a:t>
            </a:r>
            <a:endParaRPr lang="en-US" dirty="0"/>
          </a:p>
        </p:txBody>
      </p:sp>
      <p:pic>
        <p:nvPicPr>
          <p:cNvPr id="8" name="Picture 7"/>
          <p:cNvPicPr>
            <a:picLocks noChangeAspect="1"/>
          </p:cNvPicPr>
          <p:nvPr/>
        </p:nvPicPr>
        <p:blipFill>
          <a:blip r:embed="rId3"/>
          <a:stretch>
            <a:fillRect/>
          </a:stretch>
        </p:blipFill>
        <p:spPr>
          <a:xfrm>
            <a:off x="457200" y="1364125"/>
            <a:ext cx="8229600" cy="5493875"/>
          </a:xfrm>
          <a:prstGeom prst="rect">
            <a:avLst/>
          </a:prstGeom>
        </p:spPr>
      </p:pic>
    </p:spTree>
    <p:extLst>
      <p:ext uri="{BB962C8B-B14F-4D97-AF65-F5344CB8AC3E}">
        <p14:creationId xmlns:p14="http://schemas.microsoft.com/office/powerpoint/2010/main" val="97119145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6" name="Title 1"/>
          <p:cNvSpPr>
            <a:spLocks noGrp="1"/>
          </p:cNvSpPr>
          <p:nvPr>
            <p:ph type="title"/>
          </p:nvPr>
        </p:nvSpPr>
        <p:spPr>
          <a:xfrm>
            <a:off x="787399" y="177794"/>
            <a:ext cx="7907868" cy="1143000"/>
          </a:xfrm>
        </p:spPr>
        <p:txBody>
          <a:bodyPr>
            <a:normAutofit/>
          </a:bodyPr>
          <a:lstStyle/>
          <a:p>
            <a:pPr algn="l"/>
            <a:r>
              <a:rPr lang="en-US" u="sng" dirty="0" smtClean="0"/>
              <a:t>Wisdom of the </a:t>
            </a:r>
            <a:r>
              <a:rPr lang="en-US" dirty="0"/>
              <a:t>W</a:t>
            </a:r>
            <a:r>
              <a:rPr lang="en-US" u="sng" dirty="0" smtClean="0"/>
              <a:t>ater Buffalo</a:t>
            </a:r>
            <a:endParaRPr lang="en-US" u="sng" dirty="0"/>
          </a:p>
        </p:txBody>
      </p:sp>
    </p:spTree>
    <p:extLst>
      <p:ext uri="{BB962C8B-B14F-4D97-AF65-F5344CB8AC3E}">
        <p14:creationId xmlns:p14="http://schemas.microsoft.com/office/powerpoint/2010/main" val="421111002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Delta Risk</a:t>
            </a:r>
            <a:endParaRPr lang="en-US" dirty="0"/>
          </a:p>
        </p:txBody>
      </p:sp>
      <p:pic>
        <p:nvPicPr>
          <p:cNvPr id="3" name="Picture 2"/>
          <p:cNvPicPr>
            <a:picLocks noChangeAspect="1"/>
          </p:cNvPicPr>
          <p:nvPr/>
        </p:nvPicPr>
        <p:blipFill>
          <a:blip r:embed="rId3"/>
          <a:stretch>
            <a:fillRect/>
          </a:stretch>
        </p:blipFill>
        <p:spPr>
          <a:xfrm>
            <a:off x="152400" y="1257300"/>
            <a:ext cx="8098936" cy="5372100"/>
          </a:xfrm>
          <a:prstGeom prst="rect">
            <a:avLst/>
          </a:prstGeom>
        </p:spPr>
      </p:pic>
      <p:sp>
        <p:nvSpPr>
          <p:cNvPr id="4" name="TextBox 3"/>
          <p:cNvSpPr txBox="1"/>
          <p:nvPr/>
        </p:nvSpPr>
        <p:spPr>
          <a:xfrm>
            <a:off x="5243993" y="900668"/>
            <a:ext cx="3442807" cy="369332"/>
          </a:xfrm>
          <a:prstGeom prst="rect">
            <a:avLst/>
          </a:prstGeom>
          <a:noFill/>
        </p:spPr>
        <p:txBody>
          <a:bodyPr wrap="none" rtlCol="0">
            <a:spAutoFit/>
          </a:bodyPr>
          <a:lstStyle/>
          <a:p>
            <a:r>
              <a:rPr lang="en-US" dirty="0" smtClean="0"/>
              <a:t>CA Water Education Foundation</a:t>
            </a:r>
            <a:endParaRPr lang="en-US" dirty="0"/>
          </a:p>
        </p:txBody>
      </p:sp>
    </p:spTree>
    <p:extLst>
      <p:ext uri="{BB962C8B-B14F-4D97-AF65-F5344CB8AC3E}">
        <p14:creationId xmlns:p14="http://schemas.microsoft.com/office/powerpoint/2010/main" val="941857723"/>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a:t>
            </a:r>
            <a:r>
              <a:rPr lang="en-US" dirty="0" err="1" smtClean="0"/>
              <a:t>WaterFix</a:t>
            </a:r>
            <a:endParaRPr lang="en-US" dirty="0"/>
          </a:p>
        </p:txBody>
      </p:sp>
      <p:pic>
        <p:nvPicPr>
          <p:cNvPr id="3" name="Picture 2"/>
          <p:cNvPicPr>
            <a:picLocks noChangeAspect="1"/>
          </p:cNvPicPr>
          <p:nvPr/>
        </p:nvPicPr>
        <p:blipFill>
          <a:blip r:embed="rId3"/>
          <a:stretch>
            <a:fillRect/>
          </a:stretch>
        </p:blipFill>
        <p:spPr>
          <a:xfrm>
            <a:off x="0" y="1016000"/>
            <a:ext cx="9144000" cy="5672550"/>
          </a:xfrm>
          <a:prstGeom prst="rect">
            <a:avLst/>
          </a:prstGeom>
        </p:spPr>
      </p:pic>
    </p:spTree>
    <p:extLst>
      <p:ext uri="{BB962C8B-B14F-4D97-AF65-F5344CB8AC3E}">
        <p14:creationId xmlns:p14="http://schemas.microsoft.com/office/powerpoint/2010/main" val="297405546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The </a:t>
            </a:r>
            <a:r>
              <a:rPr lang="en-US" dirty="0" err="1" smtClean="0"/>
              <a:t>WaterFix</a:t>
            </a:r>
            <a:endParaRPr lang="en-US" dirty="0"/>
          </a:p>
        </p:txBody>
      </p:sp>
      <p:pic>
        <p:nvPicPr>
          <p:cNvPr id="5" name="Picture 4" descr="MWDpurchas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8431967" cy="6858000"/>
          </a:xfrm>
          <a:prstGeom prst="rect">
            <a:avLst/>
          </a:prstGeom>
        </p:spPr>
      </p:pic>
      <p:sp>
        <p:nvSpPr>
          <p:cNvPr id="7" name="Rectangle 6"/>
          <p:cNvSpPr/>
          <p:nvPr/>
        </p:nvSpPr>
        <p:spPr>
          <a:xfrm>
            <a:off x="5892800" y="1016000"/>
            <a:ext cx="3223555" cy="5842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descr="la-me-g-delta-islands-map-20151109.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52800" y="1079500"/>
            <a:ext cx="7563556" cy="4254500"/>
          </a:xfrm>
          <a:prstGeom prst="rect">
            <a:avLst/>
          </a:prstGeom>
        </p:spPr>
      </p:pic>
    </p:spTree>
    <p:extLst>
      <p:ext uri="{BB962C8B-B14F-4D97-AF65-F5344CB8AC3E}">
        <p14:creationId xmlns:p14="http://schemas.microsoft.com/office/powerpoint/2010/main" val="3304452965"/>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Our Big Idea: Adaptation</a:t>
            </a:r>
            <a:endParaRPr lang="en-US" u="sng" dirty="0"/>
          </a:p>
        </p:txBody>
      </p:sp>
      <p:pic>
        <p:nvPicPr>
          <p:cNvPr id="3" name="Picture 2"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4" name="Rectangular Callout 3"/>
          <p:cNvSpPr/>
          <p:nvPr/>
        </p:nvSpPr>
        <p:spPr>
          <a:xfrm>
            <a:off x="901700" y="1689100"/>
            <a:ext cx="3429000" cy="939800"/>
          </a:xfrm>
          <a:prstGeom prst="wedgeRectCallout">
            <a:avLst>
              <a:gd name="adj1" fmla="val 65086"/>
              <a:gd name="adj2" fmla="val 31571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Well, now you’ve got</a:t>
            </a:r>
          </a:p>
          <a:p>
            <a:pPr algn="ctr"/>
            <a:r>
              <a:rPr lang="en-US" sz="2400" dirty="0">
                <a:solidFill>
                  <a:schemeClr val="tx1"/>
                </a:solidFill>
              </a:rPr>
              <a:t>m</a:t>
            </a:r>
            <a:r>
              <a:rPr lang="en-US" sz="2400" dirty="0" smtClean="0">
                <a:solidFill>
                  <a:schemeClr val="tx1"/>
                </a:solidFill>
              </a:rPr>
              <a:t>e scared.</a:t>
            </a:r>
            <a:endParaRPr lang="en-US" sz="2400" dirty="0">
              <a:solidFill>
                <a:schemeClr val="tx1"/>
              </a:solidFill>
            </a:endParaRPr>
          </a:p>
        </p:txBody>
      </p:sp>
    </p:spTree>
    <p:extLst>
      <p:ext uri="{BB962C8B-B14F-4D97-AF65-F5344CB8AC3E}">
        <p14:creationId xmlns:p14="http://schemas.microsoft.com/office/powerpoint/2010/main" val="56225316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Water System Adaptation</a:t>
            </a:r>
            <a:endParaRPr lang="en-US" u="sng" dirty="0"/>
          </a:p>
        </p:txBody>
      </p:sp>
      <p:sp>
        <p:nvSpPr>
          <p:cNvPr id="3" name="TextBox 2"/>
          <p:cNvSpPr txBox="1"/>
          <p:nvPr/>
        </p:nvSpPr>
        <p:spPr>
          <a:xfrm>
            <a:off x="774700" y="1491734"/>
            <a:ext cx="5814412" cy="3785652"/>
          </a:xfrm>
          <a:prstGeom prst="rect">
            <a:avLst/>
          </a:prstGeom>
          <a:noFill/>
        </p:spPr>
        <p:txBody>
          <a:bodyPr wrap="none" rtlCol="0">
            <a:spAutoFit/>
          </a:bodyPr>
          <a:lstStyle/>
          <a:p>
            <a:r>
              <a:rPr lang="en-US" sz="2400" dirty="0" smtClean="0"/>
              <a:t>Technological Approaches</a:t>
            </a:r>
          </a:p>
          <a:p>
            <a:pPr marL="342900" indent="-342900">
              <a:buFont typeface="Arial"/>
              <a:buChar char="•"/>
            </a:pPr>
            <a:r>
              <a:rPr lang="en-US" sz="2400" dirty="0" smtClean="0"/>
              <a:t>Water Reuse</a:t>
            </a:r>
          </a:p>
          <a:p>
            <a:pPr marL="342900" indent="-342900">
              <a:buFont typeface="Arial"/>
              <a:buChar char="•"/>
            </a:pPr>
            <a:r>
              <a:rPr lang="en-US" sz="2400" dirty="0" smtClean="0"/>
              <a:t>Desalination</a:t>
            </a:r>
          </a:p>
          <a:p>
            <a:pPr marL="342900" indent="-342900">
              <a:buFont typeface="Arial"/>
              <a:buChar char="•"/>
            </a:pPr>
            <a:r>
              <a:rPr lang="en-US" sz="2400" dirty="0" smtClean="0"/>
              <a:t>Managed Aquifer Recharge &amp; Recovery</a:t>
            </a:r>
          </a:p>
          <a:p>
            <a:pPr marL="342900" indent="-342900">
              <a:buFont typeface="Arial"/>
              <a:buChar char="•"/>
            </a:pPr>
            <a:r>
              <a:rPr lang="en-US" sz="2400" dirty="0" smtClean="0"/>
              <a:t>Water Efficiency Measures</a:t>
            </a:r>
          </a:p>
          <a:p>
            <a:pPr marL="342900" indent="-342900">
              <a:buFont typeface="Arial"/>
              <a:buChar char="•"/>
            </a:pPr>
            <a:endParaRPr lang="en-US" sz="2400" dirty="0"/>
          </a:p>
          <a:p>
            <a:r>
              <a:rPr lang="en-US" sz="2400" dirty="0" smtClean="0"/>
              <a:t>Policy Approaches</a:t>
            </a:r>
          </a:p>
          <a:p>
            <a:pPr marL="342900" indent="-342900">
              <a:buFont typeface="Arial"/>
              <a:buChar char="•"/>
            </a:pPr>
            <a:r>
              <a:rPr lang="en-US" sz="2400" dirty="0" smtClean="0"/>
              <a:t>Water Markets</a:t>
            </a:r>
          </a:p>
          <a:p>
            <a:pPr marL="342900" indent="-342900">
              <a:buFont typeface="Arial"/>
              <a:buChar char="•"/>
            </a:pPr>
            <a:r>
              <a:rPr lang="en-US" sz="2400" dirty="0" smtClean="0"/>
              <a:t>Efficiency Mandates</a:t>
            </a:r>
          </a:p>
          <a:p>
            <a:pPr marL="342900" indent="-342900">
              <a:buFont typeface="Arial"/>
              <a:buChar char="•"/>
            </a:pPr>
            <a:r>
              <a:rPr lang="en-US" sz="2400" dirty="0" smtClean="0"/>
              <a:t>Smart Growth </a:t>
            </a:r>
            <a:endParaRPr lang="en-US" sz="2400" dirty="0"/>
          </a:p>
        </p:txBody>
      </p:sp>
    </p:spTree>
    <p:extLst>
      <p:ext uri="{BB962C8B-B14F-4D97-AF65-F5344CB8AC3E}">
        <p14:creationId xmlns:p14="http://schemas.microsoft.com/office/powerpoint/2010/main" val="1601112196"/>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WaterUseDrought2.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727" y="905932"/>
            <a:ext cx="8128000" cy="6489700"/>
          </a:xfrm>
          <a:prstGeom prst="rect">
            <a:avLst/>
          </a:prstGeom>
        </p:spPr>
      </p:pic>
      <p:sp>
        <p:nvSpPr>
          <p:cNvPr id="4" name="Rectangle 3"/>
          <p:cNvSpPr/>
          <p:nvPr/>
        </p:nvSpPr>
        <p:spPr>
          <a:xfrm>
            <a:off x="123152" y="5799665"/>
            <a:ext cx="8131841"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2161"/>
            <a:ext cx="8229600" cy="1143000"/>
          </a:xfrm>
        </p:spPr>
        <p:txBody>
          <a:bodyPr/>
          <a:lstStyle/>
          <a:p>
            <a:pPr algn="l"/>
            <a:r>
              <a:rPr lang="en-US" dirty="0" smtClean="0"/>
              <a:t>CA Water Today: How</a:t>
            </a:r>
            <a:endParaRPr lang="en-US" u="sng" dirty="0"/>
          </a:p>
        </p:txBody>
      </p:sp>
      <p:sp>
        <p:nvSpPr>
          <p:cNvPr id="6" name="TextBox 5"/>
          <p:cNvSpPr txBox="1"/>
          <p:nvPr/>
        </p:nvSpPr>
        <p:spPr>
          <a:xfrm>
            <a:off x="6637867" y="1365931"/>
            <a:ext cx="1367682" cy="369332"/>
          </a:xfrm>
          <a:prstGeom prst="rect">
            <a:avLst/>
          </a:prstGeom>
          <a:noFill/>
        </p:spPr>
        <p:txBody>
          <a:bodyPr wrap="none" rtlCol="0">
            <a:spAutoFit/>
          </a:bodyPr>
          <a:lstStyle/>
          <a:p>
            <a:r>
              <a:rPr lang="en-US" dirty="0" smtClean="0"/>
              <a:t>PPIC (2015)</a:t>
            </a:r>
            <a:endParaRPr lang="en-US" dirty="0"/>
          </a:p>
        </p:txBody>
      </p:sp>
    </p:spTree>
    <p:extLst>
      <p:ext uri="{BB962C8B-B14F-4D97-AF65-F5344CB8AC3E}">
        <p14:creationId xmlns:p14="http://schemas.microsoft.com/office/powerpoint/2010/main" val="542258502"/>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Water Reuse: Sewage Recycling</a:t>
            </a:r>
            <a:endParaRPr lang="en-US" u="sng" dirty="0"/>
          </a:p>
        </p:txBody>
      </p:sp>
      <p:pic>
        <p:nvPicPr>
          <p:cNvPr id="3" name="Picture 2" descr="water_pie_web.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33600" y="1733550"/>
            <a:ext cx="4572000" cy="3644900"/>
          </a:xfrm>
          <a:prstGeom prst="rect">
            <a:avLst/>
          </a:prstGeom>
        </p:spPr>
      </p:pic>
    </p:spTree>
    <p:extLst>
      <p:ext uri="{BB962C8B-B14F-4D97-AF65-F5344CB8AC3E}">
        <p14:creationId xmlns:p14="http://schemas.microsoft.com/office/powerpoint/2010/main" val="431331675"/>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Sewage Treatment</a:t>
            </a:r>
            <a:endParaRPr lang="en-US" u="sng" dirty="0"/>
          </a:p>
        </p:txBody>
      </p:sp>
      <p:sp>
        <p:nvSpPr>
          <p:cNvPr id="4" name="Rectangle 3"/>
          <p:cNvSpPr/>
          <p:nvPr/>
        </p:nvSpPr>
        <p:spPr>
          <a:xfrm>
            <a:off x="1744133" y="1646998"/>
            <a:ext cx="2150534" cy="7789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ASsystem.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3587" y="1697798"/>
            <a:ext cx="8064034" cy="3267902"/>
          </a:xfrm>
          <a:prstGeom prst="rect">
            <a:avLst/>
          </a:prstGeom>
        </p:spPr>
      </p:pic>
      <p:sp>
        <p:nvSpPr>
          <p:cNvPr id="6" name="TextBox 5"/>
          <p:cNvSpPr txBox="1"/>
          <p:nvPr/>
        </p:nvSpPr>
        <p:spPr>
          <a:xfrm>
            <a:off x="3200400" y="4805065"/>
            <a:ext cx="2326328" cy="461665"/>
          </a:xfrm>
          <a:prstGeom prst="rect">
            <a:avLst/>
          </a:prstGeom>
          <a:noFill/>
        </p:spPr>
        <p:txBody>
          <a:bodyPr wrap="none" rtlCol="0">
            <a:spAutoFit/>
          </a:bodyPr>
          <a:lstStyle/>
          <a:p>
            <a:r>
              <a:rPr lang="en-US" sz="2400" b="1" dirty="0" smtClean="0"/>
              <a:t>Activated Sludge</a:t>
            </a:r>
            <a:endParaRPr lang="en-US" sz="2400" b="1" dirty="0"/>
          </a:p>
        </p:txBody>
      </p:sp>
    </p:spTree>
    <p:extLst>
      <p:ext uri="{BB962C8B-B14F-4D97-AF65-F5344CB8AC3E}">
        <p14:creationId xmlns:p14="http://schemas.microsoft.com/office/powerpoint/2010/main" val="386062466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Water Reuse: Historic Trends</a:t>
            </a:r>
            <a:endParaRPr lang="en-US" u="sng" dirty="0"/>
          </a:p>
        </p:txBody>
      </p:sp>
      <p:pic>
        <p:nvPicPr>
          <p:cNvPr id="7" name="Picture 6" descr="waterreusebyregion.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800" y="1204472"/>
            <a:ext cx="8953500" cy="4629947"/>
          </a:xfrm>
          <a:prstGeom prst="rect">
            <a:avLst/>
          </a:prstGeom>
        </p:spPr>
      </p:pic>
    </p:spTree>
    <p:extLst>
      <p:ext uri="{BB962C8B-B14F-4D97-AF65-F5344CB8AC3E}">
        <p14:creationId xmlns:p14="http://schemas.microsoft.com/office/powerpoint/2010/main" val="1614512833"/>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Seawater Intrusion</a:t>
            </a:r>
            <a:endParaRPr lang="en-US" u="sng" dirty="0"/>
          </a:p>
        </p:txBody>
      </p:sp>
      <p:pic>
        <p:nvPicPr>
          <p:cNvPr id="3" name="Picture 2" descr="gw-sewater-intrusion2.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5799" y="1676400"/>
            <a:ext cx="7564211" cy="3886200"/>
          </a:xfrm>
          <a:prstGeom prst="rect">
            <a:avLst/>
          </a:prstGeom>
        </p:spPr>
      </p:pic>
      <p:sp>
        <p:nvSpPr>
          <p:cNvPr id="5" name="TextBox 4"/>
          <p:cNvSpPr txBox="1"/>
          <p:nvPr/>
        </p:nvSpPr>
        <p:spPr>
          <a:xfrm>
            <a:off x="5638800" y="5854700"/>
            <a:ext cx="1652052" cy="369332"/>
          </a:xfrm>
          <a:prstGeom prst="rect">
            <a:avLst/>
          </a:prstGeom>
          <a:noFill/>
        </p:spPr>
        <p:txBody>
          <a:bodyPr wrap="none" rtlCol="0">
            <a:spAutoFit/>
          </a:bodyPr>
          <a:lstStyle/>
          <a:p>
            <a:r>
              <a:rPr lang="en-US" dirty="0" err="1" smtClean="0"/>
              <a:t>Lenntech.com</a:t>
            </a:r>
            <a:endParaRPr lang="en-US" dirty="0"/>
          </a:p>
        </p:txBody>
      </p:sp>
    </p:spTree>
    <p:extLst>
      <p:ext uri="{BB962C8B-B14F-4D97-AF65-F5344CB8AC3E}">
        <p14:creationId xmlns:p14="http://schemas.microsoft.com/office/powerpoint/2010/main" val="187158339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6" name="Title 1"/>
          <p:cNvSpPr>
            <a:spLocks noGrp="1"/>
          </p:cNvSpPr>
          <p:nvPr>
            <p:ph type="title"/>
          </p:nvPr>
        </p:nvSpPr>
        <p:spPr>
          <a:xfrm>
            <a:off x="787399" y="177794"/>
            <a:ext cx="7907868" cy="1143000"/>
          </a:xfrm>
        </p:spPr>
        <p:txBody>
          <a:bodyPr>
            <a:normAutofit/>
          </a:bodyPr>
          <a:lstStyle/>
          <a:p>
            <a:pPr algn="l"/>
            <a:r>
              <a:rPr lang="en-US" u="sng" dirty="0" smtClean="0"/>
              <a:t>Wisdom of the </a:t>
            </a:r>
            <a:r>
              <a:rPr lang="en-US" dirty="0"/>
              <a:t>W</a:t>
            </a:r>
            <a:r>
              <a:rPr lang="en-US" u="sng" dirty="0" smtClean="0"/>
              <a:t>ater Buffalo</a:t>
            </a:r>
            <a:endParaRPr lang="en-US" u="sng" dirty="0"/>
          </a:p>
        </p:txBody>
      </p:sp>
      <p:sp>
        <p:nvSpPr>
          <p:cNvPr id="5" name="Rectangular Callout 4"/>
          <p:cNvSpPr/>
          <p:nvPr/>
        </p:nvSpPr>
        <p:spPr>
          <a:xfrm>
            <a:off x="901700" y="1689100"/>
            <a:ext cx="3429000" cy="939800"/>
          </a:xfrm>
          <a:prstGeom prst="wedgeRectCallout">
            <a:avLst>
              <a:gd name="adj1" fmla="val 65086"/>
              <a:gd name="adj2" fmla="val 31571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Water flows uphill</a:t>
            </a:r>
            <a:r>
              <a:rPr lang="is-IS" sz="2400" dirty="0" smtClean="0">
                <a:solidFill>
                  <a:schemeClr val="tx1"/>
                </a:solidFill>
              </a:rPr>
              <a:t>…</a:t>
            </a:r>
          </a:p>
          <a:p>
            <a:pPr algn="ctr"/>
            <a:r>
              <a:rPr lang="is-IS" sz="2400" dirty="0" smtClean="0">
                <a:solidFill>
                  <a:schemeClr val="tx1"/>
                </a:solidFill>
              </a:rPr>
              <a:t>towards money</a:t>
            </a:r>
            <a:endParaRPr lang="en-US" sz="2400" dirty="0">
              <a:solidFill>
                <a:schemeClr val="tx1"/>
              </a:solidFill>
            </a:endParaRPr>
          </a:p>
        </p:txBody>
      </p:sp>
    </p:spTree>
    <p:extLst>
      <p:ext uri="{BB962C8B-B14F-4D97-AF65-F5344CB8AC3E}">
        <p14:creationId xmlns:p14="http://schemas.microsoft.com/office/powerpoint/2010/main" val="1900183915"/>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300" y="185738"/>
            <a:ext cx="8569956" cy="1143000"/>
          </a:xfrm>
        </p:spPr>
        <p:txBody>
          <a:bodyPr>
            <a:normAutofit fontScale="90000"/>
          </a:bodyPr>
          <a:lstStyle/>
          <a:p>
            <a:pPr algn="l"/>
            <a:r>
              <a:rPr lang="en-US" u="sng" dirty="0" smtClean="0"/>
              <a:t>Agricultural Reuse: Monterey Miracle</a:t>
            </a:r>
            <a:endParaRPr lang="en-US" u="sng" dirty="0"/>
          </a:p>
        </p:txBody>
      </p:sp>
      <p:pic>
        <p:nvPicPr>
          <p:cNvPr id="6" name="Picture 5" descr="PIC0003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56328" y="1417638"/>
            <a:ext cx="4370828" cy="325578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7" name="Text Box 9"/>
          <p:cNvSpPr txBox="1">
            <a:spLocks noChangeArrowheads="1"/>
          </p:cNvSpPr>
          <p:nvPr/>
        </p:nvSpPr>
        <p:spPr bwMode="auto">
          <a:xfrm>
            <a:off x="4885458" y="1417638"/>
            <a:ext cx="3843337" cy="523220"/>
          </a:xfrm>
          <a:prstGeom prst="rect">
            <a:avLst/>
          </a:prstGeom>
          <a:noFill/>
          <a:ln w="9525">
            <a:noFill/>
            <a:miter lim="800000"/>
            <a:headEnd/>
            <a:tailEnd/>
          </a:ln>
          <a:effectLst/>
        </p:spPr>
        <p:txBody>
          <a:bodyPr>
            <a:prstTxWarp prst="textNoShape">
              <a:avLst/>
            </a:prstTxWarp>
            <a:spAutoFit/>
          </a:bodyPr>
          <a:lstStyle/>
          <a:p>
            <a:r>
              <a:rPr lang="en-US" sz="1400" b="1" dirty="0">
                <a:latin typeface="Helvetica" charset="0"/>
              </a:rPr>
              <a:t>Monterey Regional Reclamation Plant</a:t>
            </a:r>
          </a:p>
          <a:p>
            <a:endParaRPr lang="en-US" sz="1400" b="1" dirty="0">
              <a:solidFill>
                <a:schemeClr val="bg1"/>
              </a:solidFill>
              <a:latin typeface="Helvetica" charset="0"/>
            </a:endParaRPr>
          </a:p>
        </p:txBody>
      </p:sp>
      <p:pic>
        <p:nvPicPr>
          <p:cNvPr id="5" name="Picture 4" descr="db_10_chlor_sm1.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4196079"/>
            <a:ext cx="2963164" cy="2469303"/>
          </a:xfrm>
          <a:prstGeom prst="rect">
            <a:avLst/>
          </a:prstGeom>
        </p:spPr>
      </p:pic>
      <p:pic>
        <p:nvPicPr>
          <p:cNvPr id="3" name="Picture 2" descr="db_09_filters_sm1.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447058" y="4673424"/>
            <a:ext cx="2438400" cy="2032000"/>
          </a:xfrm>
          <a:prstGeom prst="rect">
            <a:avLst/>
          </a:prstGeom>
        </p:spPr>
      </p:pic>
      <p:pic>
        <p:nvPicPr>
          <p:cNvPr id="8" name="Picture 7" descr="csip_area.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57200" y="1318558"/>
            <a:ext cx="3159831" cy="2692400"/>
          </a:xfrm>
          <a:prstGeom prst="rect">
            <a:avLst/>
          </a:prstGeom>
        </p:spPr>
      </p:pic>
      <p:sp>
        <p:nvSpPr>
          <p:cNvPr id="4" name="TextBox 3"/>
          <p:cNvSpPr txBox="1"/>
          <p:nvPr/>
        </p:nvSpPr>
        <p:spPr>
          <a:xfrm>
            <a:off x="3617031" y="6336092"/>
            <a:ext cx="1149586" cy="369332"/>
          </a:xfrm>
          <a:prstGeom prst="rect">
            <a:avLst/>
          </a:prstGeom>
          <a:noFill/>
        </p:spPr>
        <p:txBody>
          <a:bodyPr wrap="none" rtlCol="0">
            <a:spAutoFit/>
          </a:bodyPr>
          <a:lstStyle/>
          <a:p>
            <a:r>
              <a:rPr lang="en-US" dirty="0" smtClean="0"/>
              <a:t>Filtration</a:t>
            </a:r>
            <a:endParaRPr lang="en-US" dirty="0"/>
          </a:p>
        </p:txBody>
      </p:sp>
      <p:sp>
        <p:nvSpPr>
          <p:cNvPr id="9" name="TextBox 8"/>
          <p:cNvSpPr txBox="1"/>
          <p:nvPr/>
        </p:nvSpPr>
        <p:spPr>
          <a:xfrm>
            <a:off x="213431" y="4951792"/>
            <a:ext cx="1451088" cy="369332"/>
          </a:xfrm>
          <a:prstGeom prst="rect">
            <a:avLst/>
          </a:prstGeom>
          <a:noFill/>
        </p:spPr>
        <p:txBody>
          <a:bodyPr wrap="none" rtlCol="0">
            <a:spAutoFit/>
          </a:bodyPr>
          <a:lstStyle/>
          <a:p>
            <a:r>
              <a:rPr lang="en-US" dirty="0" smtClean="0"/>
              <a:t>Chlorination</a:t>
            </a:r>
            <a:endParaRPr lang="en-US" dirty="0"/>
          </a:p>
        </p:txBody>
      </p:sp>
      <p:sp>
        <p:nvSpPr>
          <p:cNvPr id="10" name="TextBox 9"/>
          <p:cNvSpPr txBox="1"/>
          <p:nvPr/>
        </p:nvSpPr>
        <p:spPr>
          <a:xfrm>
            <a:off x="1537476" y="3249992"/>
            <a:ext cx="1394620" cy="369332"/>
          </a:xfrm>
          <a:prstGeom prst="rect">
            <a:avLst/>
          </a:prstGeom>
          <a:noFill/>
        </p:spPr>
        <p:txBody>
          <a:bodyPr wrap="none" rtlCol="0">
            <a:spAutoFit/>
          </a:bodyPr>
          <a:lstStyle/>
          <a:p>
            <a:r>
              <a:rPr lang="en-US" dirty="0" smtClean="0"/>
              <a:t>Distribution</a:t>
            </a:r>
            <a:endParaRPr lang="en-US" dirty="0"/>
          </a:p>
        </p:txBody>
      </p:sp>
    </p:spTree>
    <p:extLst>
      <p:ext uri="{BB962C8B-B14F-4D97-AF65-F5344CB8AC3E}">
        <p14:creationId xmlns:p14="http://schemas.microsoft.com/office/powerpoint/2010/main" val="340146192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u="sng" dirty="0" smtClean="0"/>
              <a:t>Urban Water Reuse (non-potable)</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8"/>
          <p:cNvSpPr>
            <a:spLocks noChangeArrowheads="1"/>
          </p:cNvSpPr>
          <p:nvPr/>
        </p:nvSpPr>
        <p:spPr bwMode="auto">
          <a:xfrm>
            <a:off x="3230563" y="3260725"/>
            <a:ext cx="1341437" cy="63023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pic>
        <p:nvPicPr>
          <p:cNvPr id="14" name="Picture 13" descr="RW-Lawn-Sign-fini.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992" y="1927610"/>
            <a:ext cx="4943008" cy="2666229"/>
          </a:xfrm>
          <a:prstGeom prst="rect">
            <a:avLst/>
          </a:prstGeom>
        </p:spPr>
      </p:pic>
      <p:pic>
        <p:nvPicPr>
          <p:cNvPr id="15" name="Picture 14" descr="toilet.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80924" y="1143461"/>
            <a:ext cx="959455" cy="1392306"/>
          </a:xfrm>
          <a:prstGeom prst="rect">
            <a:avLst/>
          </a:prstGeom>
        </p:spPr>
      </p:pic>
      <p:pic>
        <p:nvPicPr>
          <p:cNvPr id="16" name="Picture 15" descr="sprinkler.tif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451599" y="3410930"/>
            <a:ext cx="1478959" cy="1139450"/>
          </a:xfrm>
          <a:prstGeom prst="rect">
            <a:avLst/>
          </a:prstGeom>
        </p:spPr>
      </p:pic>
      <p:pic>
        <p:nvPicPr>
          <p:cNvPr id="17" name="Picture 16" descr="refinery.tiff"/>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950291" y="5194395"/>
            <a:ext cx="1910361" cy="1254678"/>
          </a:xfrm>
          <a:prstGeom prst="rect">
            <a:avLst/>
          </a:prstGeom>
        </p:spPr>
      </p:pic>
      <p:sp>
        <p:nvSpPr>
          <p:cNvPr id="18" name="TextBox 17"/>
          <p:cNvSpPr txBox="1"/>
          <p:nvPr/>
        </p:nvSpPr>
        <p:spPr>
          <a:xfrm>
            <a:off x="6222596" y="2510367"/>
            <a:ext cx="2159365" cy="369332"/>
          </a:xfrm>
          <a:prstGeom prst="rect">
            <a:avLst/>
          </a:prstGeom>
          <a:noFill/>
        </p:spPr>
        <p:txBody>
          <a:bodyPr wrap="none" rtlCol="0">
            <a:spAutoFit/>
          </a:bodyPr>
          <a:lstStyle/>
          <a:p>
            <a:r>
              <a:rPr lang="en-US" dirty="0" smtClean="0"/>
              <a:t>Indoor non-potable</a:t>
            </a:r>
            <a:endParaRPr lang="en-US" dirty="0"/>
          </a:p>
        </p:txBody>
      </p:sp>
      <p:sp>
        <p:nvSpPr>
          <p:cNvPr id="19" name="TextBox 18"/>
          <p:cNvSpPr txBox="1"/>
          <p:nvPr/>
        </p:nvSpPr>
        <p:spPr>
          <a:xfrm>
            <a:off x="6451599" y="4594871"/>
            <a:ext cx="1394169" cy="369332"/>
          </a:xfrm>
          <a:prstGeom prst="rect">
            <a:avLst/>
          </a:prstGeom>
          <a:noFill/>
        </p:spPr>
        <p:txBody>
          <a:bodyPr wrap="none" rtlCol="0">
            <a:spAutoFit/>
          </a:bodyPr>
          <a:lstStyle/>
          <a:p>
            <a:r>
              <a:rPr lang="en-US" dirty="0" smtClean="0"/>
              <a:t>landscaping</a:t>
            </a:r>
            <a:endParaRPr lang="en-US" dirty="0"/>
          </a:p>
        </p:txBody>
      </p:sp>
      <p:sp>
        <p:nvSpPr>
          <p:cNvPr id="20" name="TextBox 19"/>
          <p:cNvSpPr txBox="1"/>
          <p:nvPr/>
        </p:nvSpPr>
        <p:spPr>
          <a:xfrm>
            <a:off x="5291982" y="6449073"/>
            <a:ext cx="1159617" cy="369332"/>
          </a:xfrm>
          <a:prstGeom prst="rect">
            <a:avLst/>
          </a:prstGeom>
          <a:noFill/>
        </p:spPr>
        <p:txBody>
          <a:bodyPr wrap="none" rtlCol="0">
            <a:spAutoFit/>
          </a:bodyPr>
          <a:lstStyle/>
          <a:p>
            <a:r>
              <a:rPr lang="en-US" dirty="0" smtClean="0"/>
              <a:t>Industrial</a:t>
            </a:r>
            <a:endParaRPr lang="en-US" dirty="0"/>
          </a:p>
        </p:txBody>
      </p:sp>
    </p:spTree>
    <p:extLst>
      <p:ext uri="{BB962C8B-B14F-4D97-AF65-F5344CB8AC3E}">
        <p14:creationId xmlns:p14="http://schemas.microsoft.com/office/powerpoint/2010/main" val="2879854030"/>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The Purple Pipe Problem</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8"/>
          <p:cNvSpPr>
            <a:spLocks noChangeArrowheads="1"/>
          </p:cNvSpPr>
          <p:nvPr/>
        </p:nvSpPr>
        <p:spPr bwMode="auto">
          <a:xfrm>
            <a:off x="3230563" y="3260725"/>
            <a:ext cx="1341437" cy="63023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26200" y="2036232"/>
            <a:ext cx="2451100" cy="3654895"/>
          </a:xfrm>
          <a:prstGeom prst="rect">
            <a:avLst/>
          </a:prstGeom>
          <a:effectLst>
            <a:outerShdw blurRad="50800" dist="38100" dir="2700000" algn="tl" rotWithShape="0">
              <a:prstClr val="black">
                <a:alpha val="40000"/>
              </a:prstClr>
            </a:outerShdw>
          </a:effectLst>
        </p:spPr>
      </p:pic>
      <p:pic>
        <p:nvPicPr>
          <p:cNvPr id="12" name="Picture 11" descr="southbaywatermap.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11592" y="1508604"/>
            <a:ext cx="5832008" cy="5302828"/>
          </a:xfrm>
          <a:prstGeom prst="rect">
            <a:avLst/>
          </a:prstGeom>
        </p:spPr>
      </p:pic>
      <p:sp>
        <p:nvSpPr>
          <p:cNvPr id="13" name="TextBox 12"/>
          <p:cNvSpPr txBox="1"/>
          <p:nvPr/>
        </p:nvSpPr>
        <p:spPr>
          <a:xfrm>
            <a:off x="6732344" y="1653168"/>
            <a:ext cx="1954456" cy="369332"/>
          </a:xfrm>
          <a:prstGeom prst="rect">
            <a:avLst/>
          </a:prstGeom>
          <a:noFill/>
        </p:spPr>
        <p:txBody>
          <a:bodyPr wrap="none" rtlCol="0">
            <a:spAutoFit/>
          </a:bodyPr>
          <a:lstStyle/>
          <a:p>
            <a:r>
              <a:rPr lang="en-US" dirty="0" smtClean="0"/>
              <a:t>Cross Connection</a:t>
            </a:r>
            <a:endParaRPr lang="en-US" dirty="0"/>
          </a:p>
        </p:txBody>
      </p:sp>
    </p:spTree>
    <p:extLst>
      <p:ext uri="{BB962C8B-B14F-4D97-AF65-F5344CB8AC3E}">
        <p14:creationId xmlns:p14="http://schemas.microsoft.com/office/powerpoint/2010/main" val="117648856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92" y="198438"/>
            <a:ext cx="9032408" cy="1143000"/>
          </a:xfrm>
        </p:spPr>
        <p:txBody>
          <a:bodyPr>
            <a:normAutofit/>
          </a:bodyPr>
          <a:lstStyle/>
          <a:p>
            <a:pPr algn="l"/>
            <a:r>
              <a:rPr lang="en-US" u="sng" dirty="0" smtClean="0"/>
              <a:t>Potable Reuse: Aquifer Recharge </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8"/>
          <p:cNvSpPr>
            <a:spLocks noChangeArrowheads="1"/>
          </p:cNvSpPr>
          <p:nvPr/>
        </p:nvSpPr>
        <p:spPr bwMode="auto">
          <a:xfrm>
            <a:off x="3230563" y="3260725"/>
            <a:ext cx="1341437" cy="63023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pic>
        <p:nvPicPr>
          <p:cNvPr id="22" name="Picture 21" descr="montebello.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75734" y="1130456"/>
            <a:ext cx="7684159" cy="5727544"/>
          </a:xfrm>
          <a:prstGeom prst="rect">
            <a:avLst/>
          </a:prstGeom>
        </p:spPr>
      </p:pic>
      <p:sp>
        <p:nvSpPr>
          <p:cNvPr id="23" name="TextBox 22"/>
          <p:cNvSpPr txBox="1"/>
          <p:nvPr/>
        </p:nvSpPr>
        <p:spPr>
          <a:xfrm>
            <a:off x="6299199" y="2844800"/>
            <a:ext cx="1427294" cy="338554"/>
          </a:xfrm>
          <a:prstGeom prst="rect">
            <a:avLst/>
          </a:prstGeom>
          <a:noFill/>
        </p:spPr>
        <p:txBody>
          <a:bodyPr wrap="none" rtlCol="0">
            <a:spAutoFit/>
          </a:bodyPr>
          <a:lstStyle/>
          <a:p>
            <a:r>
              <a:rPr lang="en-US" sz="1600" b="1" dirty="0" err="1" smtClean="0"/>
              <a:t>Trussell</a:t>
            </a:r>
            <a:r>
              <a:rPr lang="en-US" sz="1600" b="1" dirty="0" smtClean="0"/>
              <a:t> (2015)</a:t>
            </a:r>
            <a:endParaRPr lang="en-US" sz="1600" b="1" dirty="0"/>
          </a:p>
        </p:txBody>
      </p:sp>
    </p:spTree>
    <p:extLst>
      <p:ext uri="{BB962C8B-B14F-4D97-AF65-F5344CB8AC3E}">
        <p14:creationId xmlns:p14="http://schemas.microsoft.com/office/powerpoint/2010/main" val="1219107239"/>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fontScale="90000"/>
          </a:bodyPr>
          <a:lstStyle/>
          <a:p>
            <a:pPr algn="l"/>
            <a:r>
              <a:rPr lang="en-US" u="sng" dirty="0" smtClean="0"/>
              <a:t>Potable Reuse: Advanced Treatment</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8"/>
          <p:cNvSpPr>
            <a:spLocks noChangeArrowheads="1"/>
          </p:cNvSpPr>
          <p:nvPr/>
        </p:nvSpPr>
        <p:spPr bwMode="auto">
          <a:xfrm>
            <a:off x="3230563" y="3260725"/>
            <a:ext cx="1341437" cy="63023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14" name="Picture 13" descr="RO.ti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22400" y="2376324"/>
            <a:ext cx="2370667" cy="1778000"/>
          </a:xfrm>
          <a:prstGeom prst="rect">
            <a:avLst/>
          </a:prstGeom>
          <a:effectLst>
            <a:outerShdw blurRad="50800" dist="38100" dir="2700000" algn="tl" rotWithShape="0">
              <a:srgbClr val="000000">
                <a:alpha val="43000"/>
              </a:srgbClr>
            </a:outerShdw>
          </a:effectLst>
        </p:spPr>
      </p:pic>
      <p:pic>
        <p:nvPicPr>
          <p:cNvPr id="15" name="Picture 14" descr="uvlamp.ti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92132" y="2346690"/>
            <a:ext cx="2455334" cy="1841500"/>
          </a:xfrm>
          <a:prstGeom prst="rect">
            <a:avLst/>
          </a:prstGeom>
          <a:effectLst>
            <a:outerShdw blurRad="50800" dist="38100" dir="2700000" algn="tl" rotWithShape="0">
              <a:srgbClr val="000000">
                <a:alpha val="43000"/>
              </a:srgbClr>
            </a:outerShdw>
          </a:effectLst>
        </p:spPr>
      </p:pic>
      <p:sp>
        <p:nvSpPr>
          <p:cNvPr id="16" name="Rectangle 15"/>
          <p:cNvSpPr/>
          <p:nvPr/>
        </p:nvSpPr>
        <p:spPr>
          <a:xfrm>
            <a:off x="1207923" y="4198257"/>
            <a:ext cx="2768156" cy="461665"/>
          </a:xfrm>
          <a:prstGeom prst="rect">
            <a:avLst/>
          </a:prstGeom>
        </p:spPr>
        <p:txBody>
          <a:bodyPr wrap="none">
            <a:spAutoFit/>
          </a:bodyPr>
          <a:lstStyle/>
          <a:p>
            <a:r>
              <a:rPr lang="en-US" sz="2400" b="1" dirty="0" smtClean="0">
                <a:latin typeface="Helvetica" pitchFamily="-65" charset="0"/>
              </a:rPr>
              <a:t>Reverse Osmosis</a:t>
            </a:r>
            <a:endParaRPr lang="en-US" sz="2400" dirty="0"/>
          </a:p>
        </p:txBody>
      </p:sp>
      <p:sp>
        <p:nvSpPr>
          <p:cNvPr id="17" name="Rectangle 16"/>
          <p:cNvSpPr/>
          <p:nvPr/>
        </p:nvSpPr>
        <p:spPr>
          <a:xfrm>
            <a:off x="0" y="1590525"/>
            <a:ext cx="3114855" cy="461665"/>
          </a:xfrm>
          <a:prstGeom prst="rect">
            <a:avLst/>
          </a:prstGeom>
        </p:spPr>
        <p:txBody>
          <a:bodyPr wrap="none">
            <a:spAutoFit/>
          </a:bodyPr>
          <a:lstStyle/>
          <a:p>
            <a:r>
              <a:rPr lang="en-US" sz="2400" b="1" dirty="0" smtClean="0">
                <a:solidFill>
                  <a:schemeClr val="bg2">
                    <a:lumMod val="25000"/>
                  </a:schemeClr>
                </a:solidFill>
                <a:latin typeface="Helvetica" pitchFamily="-65" charset="0"/>
              </a:rPr>
              <a:t>Wastewater Effluent</a:t>
            </a:r>
            <a:endParaRPr lang="en-US" sz="2400" dirty="0">
              <a:solidFill>
                <a:schemeClr val="bg2">
                  <a:lumMod val="25000"/>
                </a:schemeClr>
              </a:solidFill>
            </a:endParaRPr>
          </a:p>
        </p:txBody>
      </p:sp>
      <p:sp>
        <p:nvSpPr>
          <p:cNvPr id="18" name="Bent Arrow 17"/>
          <p:cNvSpPr/>
          <p:nvPr/>
        </p:nvSpPr>
        <p:spPr>
          <a:xfrm flipV="1">
            <a:off x="508001" y="2105390"/>
            <a:ext cx="914400" cy="1405467"/>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9" name="Right Arrow 18"/>
          <p:cNvSpPr/>
          <p:nvPr/>
        </p:nvSpPr>
        <p:spPr>
          <a:xfrm>
            <a:off x="3843867" y="3121390"/>
            <a:ext cx="897466" cy="457200"/>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Bent Arrow 19"/>
          <p:cNvSpPr/>
          <p:nvPr/>
        </p:nvSpPr>
        <p:spPr>
          <a:xfrm rot="5400000">
            <a:off x="6883400" y="3688657"/>
            <a:ext cx="1803399" cy="889000"/>
          </a:xfrm>
          <a:prstGeom prst="bentArrow">
            <a:avLst>
              <a:gd name="adj1" fmla="val 25000"/>
              <a:gd name="adj2" fmla="val 28819"/>
              <a:gd name="adj3" fmla="val 25000"/>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1" name="Rectangle 20"/>
          <p:cNvSpPr/>
          <p:nvPr/>
        </p:nvSpPr>
        <p:spPr>
          <a:xfrm>
            <a:off x="5072956" y="4194023"/>
            <a:ext cx="1387619" cy="461665"/>
          </a:xfrm>
          <a:prstGeom prst="rect">
            <a:avLst/>
          </a:prstGeom>
        </p:spPr>
        <p:txBody>
          <a:bodyPr wrap="none">
            <a:spAutoFit/>
          </a:bodyPr>
          <a:lstStyle/>
          <a:p>
            <a:r>
              <a:rPr lang="en-US" sz="2400" b="1" dirty="0" smtClean="0">
                <a:latin typeface="Helvetica" pitchFamily="-65" charset="0"/>
              </a:rPr>
              <a:t>UV/H</a:t>
            </a:r>
            <a:r>
              <a:rPr lang="en-US" sz="2400" b="1" baseline="-25000" dirty="0" smtClean="0">
                <a:latin typeface="Helvetica" pitchFamily="-65" charset="0"/>
              </a:rPr>
              <a:t>2</a:t>
            </a:r>
            <a:r>
              <a:rPr lang="en-US" sz="2400" b="1" dirty="0" smtClean="0">
                <a:latin typeface="Helvetica" pitchFamily="-65" charset="0"/>
              </a:rPr>
              <a:t>O</a:t>
            </a:r>
            <a:r>
              <a:rPr lang="en-US" sz="2400" b="1" baseline="-25000" dirty="0" smtClean="0">
                <a:latin typeface="Helvetica" pitchFamily="-65" charset="0"/>
              </a:rPr>
              <a:t>2</a:t>
            </a:r>
            <a:endParaRPr lang="en-US" sz="2400" baseline="-25000" dirty="0"/>
          </a:p>
        </p:txBody>
      </p:sp>
      <p:sp>
        <p:nvSpPr>
          <p:cNvPr id="22" name="Rectangle 21"/>
          <p:cNvSpPr/>
          <p:nvPr/>
        </p:nvSpPr>
        <p:spPr>
          <a:xfrm>
            <a:off x="6519334" y="5112657"/>
            <a:ext cx="2861733" cy="830997"/>
          </a:xfrm>
          <a:prstGeom prst="rect">
            <a:avLst/>
          </a:prstGeom>
        </p:spPr>
        <p:txBody>
          <a:bodyPr wrap="square">
            <a:spAutoFit/>
          </a:bodyPr>
          <a:lstStyle/>
          <a:p>
            <a:pPr algn="ctr"/>
            <a:r>
              <a:rPr lang="en-US" sz="2400" b="1" dirty="0" smtClean="0">
                <a:solidFill>
                  <a:srgbClr val="0000FF"/>
                </a:solidFill>
                <a:latin typeface="Helvetica" pitchFamily="-65" charset="0"/>
              </a:rPr>
              <a:t>Drinking Water</a:t>
            </a:r>
          </a:p>
          <a:p>
            <a:pPr algn="ctr"/>
            <a:r>
              <a:rPr lang="en-US" sz="2400" b="1" dirty="0" smtClean="0">
                <a:solidFill>
                  <a:srgbClr val="0000FF"/>
                </a:solidFill>
                <a:latin typeface="Helvetica" pitchFamily="-65" charset="0"/>
              </a:rPr>
              <a:t>Supply</a:t>
            </a:r>
            <a:endParaRPr lang="en-US" sz="2400" dirty="0">
              <a:solidFill>
                <a:srgbClr val="0000FF"/>
              </a:solidFill>
            </a:endParaRPr>
          </a:p>
        </p:txBody>
      </p:sp>
    </p:spTree>
    <p:extLst>
      <p:ext uri="{BB962C8B-B14F-4D97-AF65-F5344CB8AC3E}">
        <p14:creationId xmlns:p14="http://schemas.microsoft.com/office/powerpoint/2010/main" val="3374750539"/>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Reverse Osmosis</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990600" y="1943099"/>
            <a:ext cx="7581900" cy="3418429"/>
          </a:xfrm>
          <a:prstGeom prst="rect">
            <a:avLst/>
          </a:prstGeom>
        </p:spPr>
      </p:pic>
    </p:spTree>
    <p:extLst>
      <p:ext uri="{BB962C8B-B14F-4D97-AF65-F5344CB8AC3E}">
        <p14:creationId xmlns:p14="http://schemas.microsoft.com/office/powerpoint/2010/main" val="1936190956"/>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UV/Hydrogen Peroxide</a:t>
            </a:r>
            <a:endParaRPr lang="en-US" u="sng" dirty="0"/>
          </a:p>
        </p:txBody>
      </p:sp>
      <p:sp>
        <p:nvSpPr>
          <p:cNvPr id="4" name="Rectangle 3"/>
          <p:cNvSpPr/>
          <p:nvPr/>
        </p:nvSpPr>
        <p:spPr>
          <a:xfrm>
            <a:off x="7437375" y="595418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ectangle 4"/>
          <p:cNvSpPr/>
          <p:nvPr/>
        </p:nvSpPr>
        <p:spPr>
          <a:xfrm>
            <a:off x="7456425" y="6062133"/>
            <a:ext cx="241299" cy="1778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7367525" y="5935133"/>
            <a:ext cx="177799" cy="270933"/>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7930558" y="6735233"/>
            <a:ext cx="952499" cy="406401"/>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2321391" y="6045202"/>
            <a:ext cx="1286933" cy="774700"/>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111592" y="5228167"/>
            <a:ext cx="2120900" cy="1413935"/>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10" name="Picture 9"/>
          <p:cNvPicPr>
            <a:picLocks noChangeAspect="1"/>
          </p:cNvPicPr>
          <p:nvPr/>
        </p:nvPicPr>
        <p:blipFill>
          <a:blip r:embed="rId3"/>
          <a:stretch>
            <a:fillRect/>
          </a:stretch>
        </p:blipFill>
        <p:spPr>
          <a:xfrm>
            <a:off x="127000" y="2171700"/>
            <a:ext cx="8877300" cy="2514600"/>
          </a:xfrm>
          <a:prstGeom prst="rect">
            <a:avLst/>
          </a:prstGeom>
        </p:spPr>
      </p:pic>
    </p:spTree>
    <p:extLst>
      <p:ext uri="{BB962C8B-B14F-4D97-AF65-F5344CB8AC3E}">
        <p14:creationId xmlns:p14="http://schemas.microsoft.com/office/powerpoint/2010/main" val="1656465202"/>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Orange County’s Reuse System</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019300" y="1206500"/>
            <a:ext cx="5372100" cy="5651500"/>
          </a:xfrm>
          <a:prstGeom prst="rect">
            <a:avLst/>
          </a:prstGeom>
        </p:spPr>
      </p:pic>
    </p:spTree>
    <p:extLst>
      <p:ext uri="{BB962C8B-B14F-4D97-AF65-F5344CB8AC3E}">
        <p14:creationId xmlns:p14="http://schemas.microsoft.com/office/powerpoint/2010/main" val="819551281"/>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99" y="249238"/>
            <a:ext cx="8923867" cy="1143000"/>
          </a:xfrm>
        </p:spPr>
        <p:txBody>
          <a:bodyPr>
            <a:normAutofit/>
          </a:bodyPr>
          <a:lstStyle/>
          <a:p>
            <a:pPr algn="l"/>
            <a:r>
              <a:rPr lang="en-US" u="sng" dirty="0" smtClean="0"/>
              <a:t>LA Proposed Potable Reuse System </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5" name="Picture 4"/>
          <p:cNvPicPr>
            <a:picLocks noChangeAspect="1"/>
          </p:cNvPicPr>
          <p:nvPr/>
        </p:nvPicPr>
        <p:blipFill>
          <a:blip r:embed="rId3"/>
          <a:stretch>
            <a:fillRect/>
          </a:stretch>
        </p:blipFill>
        <p:spPr>
          <a:xfrm>
            <a:off x="487035" y="1318574"/>
            <a:ext cx="7556501" cy="5321635"/>
          </a:xfrm>
          <a:prstGeom prst="rect">
            <a:avLst/>
          </a:prstGeom>
        </p:spPr>
      </p:pic>
      <p:sp>
        <p:nvSpPr>
          <p:cNvPr id="6" name="TextBox 5"/>
          <p:cNvSpPr txBox="1"/>
          <p:nvPr/>
        </p:nvSpPr>
        <p:spPr>
          <a:xfrm>
            <a:off x="3237262" y="5473037"/>
            <a:ext cx="4806274" cy="646331"/>
          </a:xfrm>
          <a:prstGeom prst="rect">
            <a:avLst/>
          </a:prstGeom>
          <a:noFill/>
        </p:spPr>
        <p:txBody>
          <a:bodyPr wrap="none" rtlCol="0">
            <a:spAutoFit/>
          </a:bodyPr>
          <a:lstStyle/>
          <a:p>
            <a:r>
              <a:rPr lang="en-US" dirty="0" smtClean="0"/>
              <a:t>Sept. 21, 2015</a:t>
            </a:r>
          </a:p>
          <a:p>
            <a:r>
              <a:rPr lang="en-US" dirty="0" smtClean="0"/>
              <a:t>MWD, Water Planning &amp; Stewardship Committee</a:t>
            </a:r>
            <a:endParaRPr lang="en-US" dirty="0"/>
          </a:p>
        </p:txBody>
      </p:sp>
    </p:spTree>
    <p:extLst>
      <p:ext uri="{BB962C8B-B14F-4D97-AF65-F5344CB8AC3E}">
        <p14:creationId xmlns:p14="http://schemas.microsoft.com/office/powerpoint/2010/main" val="653317234"/>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99" y="249238"/>
            <a:ext cx="8923867" cy="1143000"/>
          </a:xfrm>
        </p:spPr>
        <p:txBody>
          <a:bodyPr>
            <a:normAutofit/>
          </a:bodyPr>
          <a:lstStyle/>
          <a:p>
            <a:pPr algn="l"/>
            <a:r>
              <a:rPr lang="en-US" u="sng" dirty="0" smtClean="0"/>
              <a:t>Direct Potable Reuse</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7" name="Picture 6" descr="GeorgeTDPRfigur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62667" y="1363134"/>
            <a:ext cx="5596414" cy="4690692"/>
          </a:xfrm>
          <a:prstGeom prst="rect">
            <a:avLst/>
          </a:prstGeom>
        </p:spPr>
      </p:pic>
      <p:sp>
        <p:nvSpPr>
          <p:cNvPr id="8" name="Rectangle 7"/>
          <p:cNvSpPr/>
          <p:nvPr/>
        </p:nvSpPr>
        <p:spPr>
          <a:xfrm>
            <a:off x="3022866" y="5729301"/>
            <a:ext cx="2346916" cy="338554"/>
          </a:xfrm>
          <a:prstGeom prst="rect">
            <a:avLst/>
          </a:prstGeom>
        </p:spPr>
        <p:txBody>
          <a:bodyPr wrap="none">
            <a:spAutoFit/>
          </a:bodyPr>
          <a:lstStyle/>
          <a:p>
            <a:r>
              <a:rPr lang="en-US" sz="1600" b="1" dirty="0" err="1" smtClean="0">
                <a:latin typeface="Helvetica"/>
                <a:cs typeface="Helvetica"/>
              </a:rPr>
              <a:t>Tchobanoglous</a:t>
            </a:r>
            <a:r>
              <a:rPr lang="en-US" sz="1600" b="1" dirty="0" smtClean="0">
                <a:latin typeface="Helvetica"/>
                <a:cs typeface="Helvetica"/>
              </a:rPr>
              <a:t> (2012)</a:t>
            </a:r>
            <a:endParaRPr lang="en-US" sz="1600" b="1" dirty="0">
              <a:latin typeface="Helvetica"/>
              <a:cs typeface="Helvetica"/>
            </a:endParaRPr>
          </a:p>
        </p:txBody>
      </p:sp>
    </p:spTree>
    <p:extLst>
      <p:ext uri="{BB962C8B-B14F-4D97-AF65-F5344CB8AC3E}">
        <p14:creationId xmlns:p14="http://schemas.microsoft.com/office/powerpoint/2010/main" val="56010177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6" name="Title 1"/>
          <p:cNvSpPr>
            <a:spLocks noGrp="1"/>
          </p:cNvSpPr>
          <p:nvPr>
            <p:ph type="title"/>
          </p:nvPr>
        </p:nvSpPr>
        <p:spPr>
          <a:xfrm>
            <a:off x="787399" y="177794"/>
            <a:ext cx="7907868" cy="1143000"/>
          </a:xfrm>
        </p:spPr>
        <p:txBody>
          <a:bodyPr>
            <a:normAutofit/>
          </a:bodyPr>
          <a:lstStyle/>
          <a:p>
            <a:pPr algn="l"/>
            <a:r>
              <a:rPr lang="en-US" u="sng" dirty="0" smtClean="0"/>
              <a:t>Wisdom of the </a:t>
            </a:r>
            <a:r>
              <a:rPr lang="en-US" dirty="0"/>
              <a:t>W</a:t>
            </a:r>
            <a:r>
              <a:rPr lang="en-US" u="sng" dirty="0" smtClean="0"/>
              <a:t>ater Buffalo</a:t>
            </a:r>
            <a:endParaRPr lang="en-US" u="sng" dirty="0"/>
          </a:p>
        </p:txBody>
      </p:sp>
      <p:sp>
        <p:nvSpPr>
          <p:cNvPr id="5" name="Rectangular Callout 4"/>
          <p:cNvSpPr/>
          <p:nvPr/>
        </p:nvSpPr>
        <p:spPr>
          <a:xfrm>
            <a:off x="901700" y="1689100"/>
            <a:ext cx="3429000" cy="939800"/>
          </a:xfrm>
          <a:prstGeom prst="wedgeRectCallout">
            <a:avLst>
              <a:gd name="adj1" fmla="val 65086"/>
              <a:gd name="adj2" fmla="val 31571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rPr>
              <a:t>Water flows uphill</a:t>
            </a:r>
            <a:r>
              <a:rPr lang="is-IS" sz="2400" dirty="0" smtClean="0">
                <a:solidFill>
                  <a:srgbClr val="000000"/>
                </a:solidFill>
              </a:rPr>
              <a:t>…</a:t>
            </a:r>
          </a:p>
          <a:p>
            <a:pPr algn="ctr"/>
            <a:r>
              <a:rPr lang="is-IS" sz="2400" dirty="0" smtClean="0">
                <a:solidFill>
                  <a:srgbClr val="000000"/>
                </a:solidFill>
              </a:rPr>
              <a:t>towards money</a:t>
            </a:r>
            <a:endParaRPr lang="en-US" sz="2400" dirty="0">
              <a:solidFill>
                <a:srgbClr val="000000"/>
              </a:solidFill>
            </a:endParaRPr>
          </a:p>
        </p:txBody>
      </p:sp>
      <p:sp>
        <p:nvSpPr>
          <p:cNvPr id="3" name="Rectangular Callout 2"/>
          <p:cNvSpPr/>
          <p:nvPr/>
        </p:nvSpPr>
        <p:spPr>
          <a:xfrm>
            <a:off x="6400800" y="1790700"/>
            <a:ext cx="2514600" cy="1117600"/>
          </a:xfrm>
          <a:prstGeom prst="wedgeRectCallout">
            <a:avLst>
              <a:gd name="adj1" fmla="val -64397"/>
              <a:gd name="adj2" fmla="val 2420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rPr>
              <a:t>Except when </a:t>
            </a:r>
          </a:p>
          <a:p>
            <a:pPr algn="ctr"/>
            <a:r>
              <a:rPr lang="en-US" sz="2400" dirty="0" smtClean="0">
                <a:solidFill>
                  <a:srgbClr val="000000"/>
                </a:solidFill>
              </a:rPr>
              <a:t>water rights</a:t>
            </a:r>
          </a:p>
          <a:p>
            <a:pPr algn="ctr"/>
            <a:r>
              <a:rPr lang="en-US" sz="2400" dirty="0" smtClean="0">
                <a:solidFill>
                  <a:srgbClr val="000000"/>
                </a:solidFill>
              </a:rPr>
              <a:t> are involved</a:t>
            </a:r>
            <a:endParaRPr lang="en-US" sz="2400" dirty="0">
              <a:solidFill>
                <a:srgbClr val="000000"/>
              </a:solidFill>
            </a:endParaRPr>
          </a:p>
        </p:txBody>
      </p:sp>
    </p:spTree>
    <p:extLst>
      <p:ext uri="{BB962C8B-B14F-4D97-AF65-F5344CB8AC3E}">
        <p14:creationId xmlns:p14="http://schemas.microsoft.com/office/powerpoint/2010/main" val="1481373627"/>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199" y="249238"/>
            <a:ext cx="8923867" cy="1143000"/>
          </a:xfrm>
        </p:spPr>
        <p:txBody>
          <a:bodyPr>
            <a:normAutofit/>
          </a:bodyPr>
          <a:lstStyle/>
          <a:p>
            <a:pPr algn="l"/>
            <a:r>
              <a:rPr lang="en-US" u="sng" dirty="0" smtClean="0"/>
              <a:t>De Facto Water Reuse</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sp>
        <p:nvSpPr>
          <p:cNvPr id="8" name="Rectangle 7"/>
          <p:cNvSpPr/>
          <p:nvPr/>
        </p:nvSpPr>
        <p:spPr>
          <a:xfrm>
            <a:off x="3162566" y="6491301"/>
            <a:ext cx="1712628" cy="338554"/>
          </a:xfrm>
          <a:prstGeom prst="rect">
            <a:avLst/>
          </a:prstGeom>
        </p:spPr>
        <p:txBody>
          <a:bodyPr wrap="none">
            <a:spAutoFit/>
          </a:bodyPr>
          <a:lstStyle/>
          <a:p>
            <a:r>
              <a:rPr lang="en-US" sz="1600" dirty="0" err="1" smtClean="0">
                <a:latin typeface="Helvetica"/>
                <a:cs typeface="Helvetica"/>
              </a:rPr>
              <a:t>Guo</a:t>
            </a:r>
            <a:r>
              <a:rPr lang="en-US" sz="1600" dirty="0" smtClean="0">
                <a:latin typeface="Helvetica"/>
                <a:cs typeface="Helvetica"/>
              </a:rPr>
              <a:t> et al. (2010)</a:t>
            </a:r>
            <a:endParaRPr lang="en-US" sz="1600" dirty="0">
              <a:latin typeface="Helvetica"/>
              <a:cs typeface="Helvetica"/>
            </a:endParaRPr>
          </a:p>
        </p:txBody>
      </p:sp>
      <p:pic>
        <p:nvPicPr>
          <p:cNvPr id="6" name="Picture 5" descr="COriver.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29100" y="1193800"/>
            <a:ext cx="4076475" cy="5270500"/>
          </a:xfrm>
          <a:prstGeom prst="rect">
            <a:avLst/>
          </a:prstGeom>
        </p:spPr>
      </p:pic>
      <p:pic>
        <p:nvPicPr>
          <p:cNvPr id="3" name="Picture 2" descr="sacriver.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366" y="1193800"/>
            <a:ext cx="4293369" cy="4859855"/>
          </a:xfrm>
          <a:prstGeom prst="rect">
            <a:avLst/>
          </a:prstGeom>
        </p:spPr>
      </p:pic>
    </p:spTree>
    <p:extLst>
      <p:ext uri="{BB962C8B-B14F-4D97-AF65-F5344CB8AC3E}">
        <p14:creationId xmlns:p14="http://schemas.microsoft.com/office/powerpoint/2010/main" val="3307345198"/>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The Yuck Factor</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5" name="Picture 4" descr="toilettotap.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199" y="1544115"/>
            <a:ext cx="7823200" cy="4702964"/>
          </a:xfrm>
          <a:prstGeom prst="rect">
            <a:avLst/>
          </a:prstGeom>
        </p:spPr>
      </p:pic>
      <p:sp>
        <p:nvSpPr>
          <p:cNvPr id="6" name="Rectangle 5"/>
          <p:cNvSpPr/>
          <p:nvPr/>
        </p:nvSpPr>
        <p:spPr>
          <a:xfrm>
            <a:off x="1066800" y="6287868"/>
            <a:ext cx="6769100" cy="338554"/>
          </a:xfrm>
          <a:prstGeom prst="rect">
            <a:avLst/>
          </a:prstGeom>
        </p:spPr>
        <p:txBody>
          <a:bodyPr wrap="square">
            <a:spAutoFit/>
          </a:bodyPr>
          <a:lstStyle/>
          <a:p>
            <a:r>
              <a:rPr lang="en-US" sz="1600" b="1" dirty="0"/>
              <a:t>https://</a:t>
            </a:r>
            <a:r>
              <a:rPr lang="en-US" sz="1600" b="1" dirty="0" err="1"/>
              <a:t>www.youtube.com</a:t>
            </a:r>
            <a:r>
              <a:rPr lang="en-US" sz="1600" b="1" dirty="0"/>
              <a:t>/</a:t>
            </a:r>
            <a:r>
              <a:rPr lang="en-US" sz="1600" b="1" dirty="0" err="1"/>
              <a:t>watch?v</a:t>
            </a:r>
            <a:r>
              <a:rPr lang="en-US" sz="1600" b="1" dirty="0"/>
              <a:t>=p-f_F3tE9rA&amp;feature=</a:t>
            </a:r>
            <a:r>
              <a:rPr lang="en-US" sz="1600" b="1" dirty="0" err="1"/>
              <a:t>youtu.be</a:t>
            </a:r>
            <a:endParaRPr lang="en-US" sz="1600" b="1" dirty="0"/>
          </a:p>
        </p:txBody>
      </p:sp>
    </p:spTree>
    <p:extLst>
      <p:ext uri="{BB962C8B-B14F-4D97-AF65-F5344CB8AC3E}">
        <p14:creationId xmlns:p14="http://schemas.microsoft.com/office/powerpoint/2010/main" val="3910475948"/>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Seawater Desalination</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7" name="Picture 6"/>
          <p:cNvPicPr>
            <a:picLocks noChangeAspect="1"/>
          </p:cNvPicPr>
          <p:nvPr/>
        </p:nvPicPr>
        <p:blipFill>
          <a:blip r:embed="rId3"/>
          <a:stretch>
            <a:fillRect/>
          </a:stretch>
        </p:blipFill>
        <p:spPr>
          <a:xfrm>
            <a:off x="1231900" y="1206934"/>
            <a:ext cx="6248400" cy="5308165"/>
          </a:xfrm>
          <a:prstGeom prst="rect">
            <a:avLst/>
          </a:prstGeom>
        </p:spPr>
      </p:pic>
    </p:spTree>
    <p:extLst>
      <p:ext uri="{BB962C8B-B14F-4D97-AF65-F5344CB8AC3E}">
        <p14:creationId xmlns:p14="http://schemas.microsoft.com/office/powerpoint/2010/main" val="4129374071"/>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Efficiency Improvements</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5" name="Picture 4"/>
          <p:cNvPicPr>
            <a:picLocks noChangeAspect="1"/>
          </p:cNvPicPr>
          <p:nvPr/>
        </p:nvPicPr>
        <p:blipFill>
          <a:blip r:embed="rId3"/>
          <a:stretch>
            <a:fillRect/>
          </a:stretch>
        </p:blipFill>
        <p:spPr>
          <a:xfrm>
            <a:off x="0" y="1998145"/>
            <a:ext cx="9144000" cy="4381940"/>
          </a:xfrm>
          <a:prstGeom prst="rect">
            <a:avLst/>
          </a:prstGeom>
        </p:spPr>
      </p:pic>
      <p:sp>
        <p:nvSpPr>
          <p:cNvPr id="3" name="TextBox 2"/>
          <p:cNvSpPr txBox="1"/>
          <p:nvPr/>
        </p:nvSpPr>
        <p:spPr>
          <a:xfrm>
            <a:off x="1412875" y="1539693"/>
            <a:ext cx="7019870" cy="461665"/>
          </a:xfrm>
          <a:prstGeom prst="rect">
            <a:avLst/>
          </a:prstGeom>
          <a:noFill/>
        </p:spPr>
        <p:txBody>
          <a:bodyPr wrap="none" rtlCol="0">
            <a:spAutoFit/>
          </a:bodyPr>
          <a:lstStyle/>
          <a:p>
            <a:r>
              <a:rPr lang="en-US" sz="2400" dirty="0" smtClean="0"/>
              <a:t>Example: Pressure Exchanger for energy recovery</a:t>
            </a:r>
            <a:endParaRPr lang="en-US" sz="2400" dirty="0"/>
          </a:p>
        </p:txBody>
      </p:sp>
    </p:spTree>
    <p:extLst>
      <p:ext uri="{BB962C8B-B14F-4D97-AF65-F5344CB8AC3E}">
        <p14:creationId xmlns:p14="http://schemas.microsoft.com/office/powerpoint/2010/main" val="83122786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Efficiency Improvements (II)</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6" name="Picture 5" descr="seawaterROenergyuse.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30400" y="1587500"/>
            <a:ext cx="5140325" cy="4744915"/>
          </a:xfrm>
          <a:prstGeom prst="rect">
            <a:avLst/>
          </a:prstGeom>
        </p:spPr>
      </p:pic>
      <p:sp>
        <p:nvSpPr>
          <p:cNvPr id="4" name="TextBox 3"/>
          <p:cNvSpPr txBox="1"/>
          <p:nvPr/>
        </p:nvSpPr>
        <p:spPr>
          <a:xfrm>
            <a:off x="457199" y="6438900"/>
            <a:ext cx="3072889" cy="369332"/>
          </a:xfrm>
          <a:prstGeom prst="rect">
            <a:avLst/>
          </a:prstGeom>
          <a:noFill/>
        </p:spPr>
        <p:txBody>
          <a:bodyPr wrap="none" rtlCol="0">
            <a:spAutoFit/>
          </a:bodyPr>
          <a:lstStyle/>
          <a:p>
            <a:r>
              <a:rPr lang="en-US" dirty="0" err="1" smtClean="0"/>
              <a:t>Elimelech</a:t>
            </a:r>
            <a:r>
              <a:rPr lang="en-US" dirty="0" smtClean="0"/>
              <a:t> and Phillip (2011)</a:t>
            </a:r>
            <a:endParaRPr lang="en-US" dirty="0"/>
          </a:p>
        </p:txBody>
      </p:sp>
    </p:spTree>
    <p:extLst>
      <p:ext uri="{BB962C8B-B14F-4D97-AF65-F5344CB8AC3E}">
        <p14:creationId xmlns:p14="http://schemas.microsoft.com/office/powerpoint/2010/main" val="106191470"/>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Passing the Break Even Point</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7" name="Picture 6"/>
          <p:cNvPicPr>
            <a:picLocks noChangeAspect="1"/>
          </p:cNvPicPr>
          <p:nvPr/>
        </p:nvPicPr>
        <p:blipFill>
          <a:blip r:embed="rId3"/>
          <a:stretch>
            <a:fillRect/>
          </a:stretch>
        </p:blipFill>
        <p:spPr>
          <a:xfrm>
            <a:off x="1031137" y="1346200"/>
            <a:ext cx="6703163" cy="4991100"/>
          </a:xfrm>
          <a:prstGeom prst="rect">
            <a:avLst/>
          </a:prstGeom>
        </p:spPr>
      </p:pic>
      <p:sp>
        <p:nvSpPr>
          <p:cNvPr id="8" name="TextBox 7"/>
          <p:cNvSpPr txBox="1"/>
          <p:nvPr/>
        </p:nvSpPr>
        <p:spPr>
          <a:xfrm>
            <a:off x="7739697" y="4325155"/>
            <a:ext cx="301660" cy="369332"/>
          </a:xfrm>
          <a:prstGeom prst="rect">
            <a:avLst/>
          </a:prstGeom>
          <a:noFill/>
        </p:spPr>
        <p:txBody>
          <a:bodyPr wrap="none" rtlCol="0">
            <a:spAutoFit/>
          </a:bodyPr>
          <a:lstStyle/>
          <a:p>
            <a:r>
              <a:rPr lang="en-US" dirty="0" smtClean="0"/>
              <a:t>1</a:t>
            </a:r>
            <a:endParaRPr lang="en-US" dirty="0"/>
          </a:p>
        </p:txBody>
      </p:sp>
      <p:sp>
        <p:nvSpPr>
          <p:cNvPr id="9" name="TextBox 8"/>
          <p:cNvSpPr txBox="1"/>
          <p:nvPr/>
        </p:nvSpPr>
        <p:spPr>
          <a:xfrm>
            <a:off x="7736878" y="3765945"/>
            <a:ext cx="301660" cy="369332"/>
          </a:xfrm>
          <a:prstGeom prst="rect">
            <a:avLst/>
          </a:prstGeom>
          <a:noFill/>
        </p:spPr>
        <p:txBody>
          <a:bodyPr wrap="none" rtlCol="0">
            <a:spAutoFit/>
          </a:bodyPr>
          <a:lstStyle/>
          <a:p>
            <a:r>
              <a:rPr lang="en-US" dirty="0" smtClean="0"/>
              <a:t>2</a:t>
            </a:r>
            <a:endParaRPr lang="en-US" dirty="0"/>
          </a:p>
        </p:txBody>
      </p:sp>
      <p:sp>
        <p:nvSpPr>
          <p:cNvPr id="10" name="TextBox 9"/>
          <p:cNvSpPr txBox="1"/>
          <p:nvPr/>
        </p:nvSpPr>
        <p:spPr>
          <a:xfrm>
            <a:off x="7724653" y="3250476"/>
            <a:ext cx="301660" cy="369332"/>
          </a:xfrm>
          <a:prstGeom prst="rect">
            <a:avLst/>
          </a:prstGeom>
          <a:noFill/>
        </p:spPr>
        <p:txBody>
          <a:bodyPr wrap="none" rtlCol="0">
            <a:spAutoFit/>
          </a:bodyPr>
          <a:lstStyle/>
          <a:p>
            <a:r>
              <a:rPr lang="en-US" dirty="0"/>
              <a:t>3</a:t>
            </a:r>
          </a:p>
        </p:txBody>
      </p:sp>
      <p:sp>
        <p:nvSpPr>
          <p:cNvPr id="11" name="TextBox 10"/>
          <p:cNvSpPr txBox="1"/>
          <p:nvPr/>
        </p:nvSpPr>
        <p:spPr>
          <a:xfrm>
            <a:off x="8085034" y="3429001"/>
            <a:ext cx="1058966" cy="369332"/>
          </a:xfrm>
          <a:prstGeom prst="rect">
            <a:avLst/>
          </a:prstGeom>
          <a:noFill/>
        </p:spPr>
        <p:txBody>
          <a:bodyPr wrap="none" rtlCol="0">
            <a:spAutoFit/>
          </a:bodyPr>
          <a:lstStyle/>
          <a:p>
            <a:r>
              <a:rPr lang="en-US" dirty="0" smtClean="0"/>
              <a:t>kWh/m </a:t>
            </a:r>
            <a:r>
              <a:rPr lang="en-US" baseline="30000" dirty="0" smtClean="0"/>
              <a:t>3</a:t>
            </a:r>
            <a:endParaRPr lang="en-US" baseline="30000" dirty="0"/>
          </a:p>
        </p:txBody>
      </p:sp>
      <p:sp>
        <p:nvSpPr>
          <p:cNvPr id="12" name="TextBox 11"/>
          <p:cNvSpPr txBox="1"/>
          <p:nvPr/>
        </p:nvSpPr>
        <p:spPr>
          <a:xfrm>
            <a:off x="7484530" y="4174067"/>
            <a:ext cx="326006" cy="646331"/>
          </a:xfrm>
          <a:prstGeom prst="rect">
            <a:avLst/>
          </a:prstGeom>
          <a:noFill/>
        </p:spPr>
        <p:txBody>
          <a:bodyPr wrap="none" rtlCol="0">
            <a:spAutoFit/>
          </a:bodyPr>
          <a:lstStyle/>
          <a:p>
            <a:r>
              <a:rPr lang="en-US" sz="3600" dirty="0" smtClean="0"/>
              <a:t>-</a:t>
            </a:r>
            <a:endParaRPr lang="en-US" sz="3600" dirty="0"/>
          </a:p>
        </p:txBody>
      </p:sp>
      <p:sp>
        <p:nvSpPr>
          <p:cNvPr id="14" name="TextBox 13"/>
          <p:cNvSpPr txBox="1"/>
          <p:nvPr/>
        </p:nvSpPr>
        <p:spPr>
          <a:xfrm>
            <a:off x="7488764" y="3585637"/>
            <a:ext cx="326006" cy="646331"/>
          </a:xfrm>
          <a:prstGeom prst="rect">
            <a:avLst/>
          </a:prstGeom>
          <a:noFill/>
        </p:spPr>
        <p:txBody>
          <a:bodyPr wrap="none" rtlCol="0">
            <a:spAutoFit/>
          </a:bodyPr>
          <a:lstStyle/>
          <a:p>
            <a:r>
              <a:rPr lang="en-US" sz="3600" dirty="0" smtClean="0"/>
              <a:t>-</a:t>
            </a:r>
            <a:endParaRPr lang="en-US" sz="3600" dirty="0"/>
          </a:p>
        </p:txBody>
      </p:sp>
      <p:sp>
        <p:nvSpPr>
          <p:cNvPr id="15" name="TextBox 14"/>
          <p:cNvSpPr txBox="1"/>
          <p:nvPr/>
        </p:nvSpPr>
        <p:spPr>
          <a:xfrm>
            <a:off x="7497233" y="3069174"/>
            <a:ext cx="326006" cy="646331"/>
          </a:xfrm>
          <a:prstGeom prst="rect">
            <a:avLst/>
          </a:prstGeom>
          <a:noFill/>
        </p:spPr>
        <p:txBody>
          <a:bodyPr wrap="none" rtlCol="0">
            <a:spAutoFit/>
          </a:bodyPr>
          <a:lstStyle/>
          <a:p>
            <a:r>
              <a:rPr lang="en-US" sz="3600" dirty="0" smtClean="0"/>
              <a:t>-</a:t>
            </a:r>
            <a:endParaRPr lang="en-US" sz="3600" dirty="0"/>
          </a:p>
        </p:txBody>
      </p:sp>
      <p:sp>
        <p:nvSpPr>
          <p:cNvPr id="3" name="TextBox 2"/>
          <p:cNvSpPr txBox="1"/>
          <p:nvPr/>
        </p:nvSpPr>
        <p:spPr>
          <a:xfrm>
            <a:off x="1031137" y="6488668"/>
            <a:ext cx="1469235" cy="369332"/>
          </a:xfrm>
          <a:prstGeom prst="rect">
            <a:avLst/>
          </a:prstGeom>
          <a:noFill/>
        </p:spPr>
        <p:txBody>
          <a:bodyPr wrap="none" rtlCol="0">
            <a:spAutoFit/>
          </a:bodyPr>
          <a:lstStyle/>
          <a:p>
            <a:r>
              <a:rPr lang="en-US" dirty="0" smtClean="0"/>
              <a:t>NRDC (2004)</a:t>
            </a:r>
            <a:endParaRPr lang="en-US" dirty="0"/>
          </a:p>
        </p:txBody>
      </p:sp>
    </p:spTree>
    <p:extLst>
      <p:ext uri="{BB962C8B-B14F-4D97-AF65-F5344CB8AC3E}">
        <p14:creationId xmlns:p14="http://schemas.microsoft.com/office/powerpoint/2010/main" val="2208788036"/>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Passing the Break </a:t>
            </a:r>
            <a:r>
              <a:rPr lang="en-US" u="sng" smtClean="0"/>
              <a:t>Even Point</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7" name="Picture 6"/>
          <p:cNvPicPr>
            <a:picLocks noChangeAspect="1"/>
          </p:cNvPicPr>
          <p:nvPr/>
        </p:nvPicPr>
        <p:blipFill>
          <a:blip r:embed="rId3"/>
          <a:stretch>
            <a:fillRect/>
          </a:stretch>
        </p:blipFill>
        <p:spPr>
          <a:xfrm>
            <a:off x="1031137" y="1346200"/>
            <a:ext cx="6703163" cy="4991100"/>
          </a:xfrm>
          <a:prstGeom prst="rect">
            <a:avLst/>
          </a:prstGeom>
        </p:spPr>
      </p:pic>
      <p:sp>
        <p:nvSpPr>
          <p:cNvPr id="8" name="TextBox 7"/>
          <p:cNvSpPr txBox="1"/>
          <p:nvPr/>
        </p:nvSpPr>
        <p:spPr>
          <a:xfrm>
            <a:off x="7739697" y="4325155"/>
            <a:ext cx="301660" cy="369332"/>
          </a:xfrm>
          <a:prstGeom prst="rect">
            <a:avLst/>
          </a:prstGeom>
          <a:noFill/>
        </p:spPr>
        <p:txBody>
          <a:bodyPr wrap="none" rtlCol="0">
            <a:spAutoFit/>
          </a:bodyPr>
          <a:lstStyle/>
          <a:p>
            <a:r>
              <a:rPr lang="en-US" dirty="0" smtClean="0"/>
              <a:t>1</a:t>
            </a:r>
            <a:endParaRPr lang="en-US" dirty="0"/>
          </a:p>
        </p:txBody>
      </p:sp>
      <p:sp>
        <p:nvSpPr>
          <p:cNvPr id="9" name="TextBox 8"/>
          <p:cNvSpPr txBox="1"/>
          <p:nvPr/>
        </p:nvSpPr>
        <p:spPr>
          <a:xfrm>
            <a:off x="7736878" y="3765945"/>
            <a:ext cx="301660" cy="369332"/>
          </a:xfrm>
          <a:prstGeom prst="rect">
            <a:avLst/>
          </a:prstGeom>
          <a:noFill/>
        </p:spPr>
        <p:txBody>
          <a:bodyPr wrap="none" rtlCol="0">
            <a:spAutoFit/>
          </a:bodyPr>
          <a:lstStyle/>
          <a:p>
            <a:r>
              <a:rPr lang="en-US" dirty="0" smtClean="0"/>
              <a:t>2</a:t>
            </a:r>
            <a:endParaRPr lang="en-US" dirty="0"/>
          </a:p>
        </p:txBody>
      </p:sp>
      <p:sp>
        <p:nvSpPr>
          <p:cNvPr id="10" name="TextBox 9"/>
          <p:cNvSpPr txBox="1"/>
          <p:nvPr/>
        </p:nvSpPr>
        <p:spPr>
          <a:xfrm>
            <a:off x="7724653" y="3250476"/>
            <a:ext cx="301660" cy="369332"/>
          </a:xfrm>
          <a:prstGeom prst="rect">
            <a:avLst/>
          </a:prstGeom>
          <a:noFill/>
        </p:spPr>
        <p:txBody>
          <a:bodyPr wrap="none" rtlCol="0">
            <a:spAutoFit/>
          </a:bodyPr>
          <a:lstStyle/>
          <a:p>
            <a:r>
              <a:rPr lang="en-US" dirty="0"/>
              <a:t>3</a:t>
            </a:r>
          </a:p>
        </p:txBody>
      </p:sp>
      <p:sp>
        <p:nvSpPr>
          <p:cNvPr id="11" name="TextBox 10"/>
          <p:cNvSpPr txBox="1"/>
          <p:nvPr/>
        </p:nvSpPr>
        <p:spPr>
          <a:xfrm>
            <a:off x="8085034" y="3429001"/>
            <a:ext cx="1058966" cy="369332"/>
          </a:xfrm>
          <a:prstGeom prst="rect">
            <a:avLst/>
          </a:prstGeom>
          <a:noFill/>
        </p:spPr>
        <p:txBody>
          <a:bodyPr wrap="none" rtlCol="0">
            <a:spAutoFit/>
          </a:bodyPr>
          <a:lstStyle/>
          <a:p>
            <a:r>
              <a:rPr lang="en-US" dirty="0" smtClean="0"/>
              <a:t>kWh/m </a:t>
            </a:r>
            <a:r>
              <a:rPr lang="en-US" baseline="30000" dirty="0" smtClean="0"/>
              <a:t>3</a:t>
            </a:r>
            <a:endParaRPr lang="en-US" baseline="30000" dirty="0"/>
          </a:p>
        </p:txBody>
      </p:sp>
      <p:sp>
        <p:nvSpPr>
          <p:cNvPr id="12" name="TextBox 11"/>
          <p:cNvSpPr txBox="1"/>
          <p:nvPr/>
        </p:nvSpPr>
        <p:spPr>
          <a:xfrm>
            <a:off x="7484530" y="4174067"/>
            <a:ext cx="326006" cy="646331"/>
          </a:xfrm>
          <a:prstGeom prst="rect">
            <a:avLst/>
          </a:prstGeom>
          <a:noFill/>
        </p:spPr>
        <p:txBody>
          <a:bodyPr wrap="none" rtlCol="0">
            <a:spAutoFit/>
          </a:bodyPr>
          <a:lstStyle/>
          <a:p>
            <a:r>
              <a:rPr lang="en-US" sz="3600" dirty="0" smtClean="0"/>
              <a:t>-</a:t>
            </a:r>
            <a:endParaRPr lang="en-US" sz="3600" dirty="0"/>
          </a:p>
        </p:txBody>
      </p:sp>
      <p:sp>
        <p:nvSpPr>
          <p:cNvPr id="14" name="TextBox 13"/>
          <p:cNvSpPr txBox="1"/>
          <p:nvPr/>
        </p:nvSpPr>
        <p:spPr>
          <a:xfrm>
            <a:off x="7488764" y="3585637"/>
            <a:ext cx="326006" cy="646331"/>
          </a:xfrm>
          <a:prstGeom prst="rect">
            <a:avLst/>
          </a:prstGeom>
          <a:noFill/>
        </p:spPr>
        <p:txBody>
          <a:bodyPr wrap="none" rtlCol="0">
            <a:spAutoFit/>
          </a:bodyPr>
          <a:lstStyle/>
          <a:p>
            <a:r>
              <a:rPr lang="en-US" sz="3600" dirty="0" smtClean="0"/>
              <a:t>-</a:t>
            </a:r>
            <a:endParaRPr lang="en-US" sz="3600" dirty="0"/>
          </a:p>
        </p:txBody>
      </p:sp>
      <p:sp>
        <p:nvSpPr>
          <p:cNvPr id="15" name="TextBox 14"/>
          <p:cNvSpPr txBox="1"/>
          <p:nvPr/>
        </p:nvSpPr>
        <p:spPr>
          <a:xfrm>
            <a:off x="7497233" y="3069174"/>
            <a:ext cx="326006" cy="646331"/>
          </a:xfrm>
          <a:prstGeom prst="rect">
            <a:avLst/>
          </a:prstGeom>
          <a:noFill/>
        </p:spPr>
        <p:txBody>
          <a:bodyPr wrap="none" rtlCol="0">
            <a:spAutoFit/>
          </a:bodyPr>
          <a:lstStyle/>
          <a:p>
            <a:r>
              <a:rPr lang="en-US" sz="3600" dirty="0" smtClean="0"/>
              <a:t>-</a:t>
            </a:r>
            <a:endParaRPr lang="en-US" sz="3600" dirty="0"/>
          </a:p>
        </p:txBody>
      </p:sp>
      <p:pic>
        <p:nvPicPr>
          <p:cNvPr id="16" name="Picture 15" descr="desalinset.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14400" y="1358899"/>
            <a:ext cx="3416300" cy="2962809"/>
          </a:xfrm>
          <a:prstGeom prst="rect">
            <a:avLst/>
          </a:prstGeom>
        </p:spPr>
      </p:pic>
      <p:sp>
        <p:nvSpPr>
          <p:cNvPr id="17" name="TextBox 16"/>
          <p:cNvSpPr txBox="1"/>
          <p:nvPr/>
        </p:nvSpPr>
        <p:spPr>
          <a:xfrm>
            <a:off x="1031137" y="6488668"/>
            <a:ext cx="1469235" cy="369332"/>
          </a:xfrm>
          <a:prstGeom prst="rect">
            <a:avLst/>
          </a:prstGeom>
          <a:noFill/>
        </p:spPr>
        <p:txBody>
          <a:bodyPr wrap="none" rtlCol="0">
            <a:spAutoFit/>
          </a:bodyPr>
          <a:lstStyle/>
          <a:p>
            <a:r>
              <a:rPr lang="en-US" dirty="0" smtClean="0"/>
              <a:t>NRDC (2004)</a:t>
            </a:r>
            <a:endParaRPr lang="en-US" dirty="0"/>
          </a:p>
        </p:txBody>
      </p:sp>
    </p:spTree>
    <p:extLst>
      <p:ext uri="{BB962C8B-B14F-4D97-AF65-F5344CB8AC3E}">
        <p14:creationId xmlns:p14="http://schemas.microsoft.com/office/powerpoint/2010/main" val="2741582688"/>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Other Environmental Issues</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463800" y="1625600"/>
            <a:ext cx="4203700" cy="3594100"/>
          </a:xfrm>
          <a:prstGeom prst="rect">
            <a:avLst/>
          </a:prstGeom>
        </p:spPr>
      </p:pic>
      <p:pic>
        <p:nvPicPr>
          <p:cNvPr id="6" name="Picture 5" descr="horizontal_well.gi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62000" y="1625600"/>
            <a:ext cx="6941992" cy="4356100"/>
          </a:xfrm>
          <a:prstGeom prst="rect">
            <a:avLst/>
          </a:prstGeom>
        </p:spPr>
      </p:pic>
      <p:sp>
        <p:nvSpPr>
          <p:cNvPr id="19" name="TextBox 18"/>
          <p:cNvSpPr txBox="1"/>
          <p:nvPr/>
        </p:nvSpPr>
        <p:spPr>
          <a:xfrm>
            <a:off x="1536700" y="1468438"/>
            <a:ext cx="3995542" cy="369332"/>
          </a:xfrm>
          <a:prstGeom prst="rect">
            <a:avLst/>
          </a:prstGeom>
          <a:noFill/>
        </p:spPr>
        <p:txBody>
          <a:bodyPr wrap="none" rtlCol="0">
            <a:spAutoFit/>
          </a:bodyPr>
          <a:lstStyle/>
          <a:p>
            <a:r>
              <a:rPr lang="en-US" dirty="0" smtClean="0"/>
              <a:t>Subsurface Intakes (aka beach wells)</a:t>
            </a:r>
            <a:endParaRPr lang="en-US" dirty="0"/>
          </a:p>
        </p:txBody>
      </p:sp>
    </p:spTree>
    <p:extLst>
      <p:ext uri="{BB962C8B-B14F-4D97-AF65-F5344CB8AC3E}">
        <p14:creationId xmlns:p14="http://schemas.microsoft.com/office/powerpoint/2010/main" val="4197147605"/>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Other Environmental Issues</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463800" y="1625600"/>
            <a:ext cx="4203700" cy="3594100"/>
          </a:xfrm>
          <a:prstGeom prst="rect">
            <a:avLst/>
          </a:prstGeom>
        </p:spPr>
      </p:pic>
      <p:pic>
        <p:nvPicPr>
          <p:cNvPr id="18" name="Picture 17" descr="desaldischarge.tiff"/>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079500" y="1275376"/>
            <a:ext cx="7023099" cy="5404824"/>
          </a:xfrm>
          <a:prstGeom prst="rect">
            <a:avLst/>
          </a:prstGeom>
        </p:spPr>
      </p:pic>
      <p:sp>
        <p:nvSpPr>
          <p:cNvPr id="9" name="TextBox 8"/>
          <p:cNvSpPr txBox="1"/>
          <p:nvPr/>
        </p:nvSpPr>
        <p:spPr>
          <a:xfrm>
            <a:off x="800100" y="5837238"/>
            <a:ext cx="1786404" cy="369332"/>
          </a:xfrm>
          <a:prstGeom prst="rect">
            <a:avLst/>
          </a:prstGeom>
          <a:noFill/>
        </p:spPr>
        <p:txBody>
          <a:bodyPr wrap="none" rtlCol="0">
            <a:spAutoFit/>
          </a:bodyPr>
          <a:lstStyle/>
          <a:p>
            <a:r>
              <a:rPr lang="en-US" dirty="0" smtClean="0"/>
              <a:t>Brine Discharge</a:t>
            </a:r>
            <a:endParaRPr lang="en-US" dirty="0"/>
          </a:p>
        </p:txBody>
      </p:sp>
    </p:spTree>
    <p:extLst>
      <p:ext uri="{BB962C8B-B14F-4D97-AF65-F5344CB8AC3E}">
        <p14:creationId xmlns:p14="http://schemas.microsoft.com/office/powerpoint/2010/main" val="4103337216"/>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Carlsbad Desalination Plant</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362200" y="1625600"/>
            <a:ext cx="4203700" cy="3594100"/>
          </a:xfrm>
          <a:prstGeom prst="rect">
            <a:avLst/>
          </a:prstGeom>
        </p:spPr>
      </p:pic>
      <p:pic>
        <p:nvPicPr>
          <p:cNvPr id="7" name="Picture 6" descr="la-apphoto-imf-us-economy-jpg-20150730.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2598" y="2268538"/>
            <a:ext cx="4342113" cy="2443162"/>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70218" y="1771650"/>
            <a:ext cx="3183700" cy="344805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491611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6" name="Title 1"/>
          <p:cNvSpPr>
            <a:spLocks noGrp="1"/>
          </p:cNvSpPr>
          <p:nvPr>
            <p:ph type="title"/>
          </p:nvPr>
        </p:nvSpPr>
        <p:spPr>
          <a:xfrm>
            <a:off x="787399" y="177794"/>
            <a:ext cx="7907868" cy="1143000"/>
          </a:xfrm>
        </p:spPr>
        <p:txBody>
          <a:bodyPr>
            <a:normAutofit/>
          </a:bodyPr>
          <a:lstStyle/>
          <a:p>
            <a:pPr algn="l"/>
            <a:r>
              <a:rPr lang="en-US" u="sng" dirty="0" smtClean="0"/>
              <a:t>Wisdom of the </a:t>
            </a:r>
            <a:r>
              <a:rPr lang="en-US" dirty="0"/>
              <a:t>W</a:t>
            </a:r>
            <a:r>
              <a:rPr lang="en-US" u="sng" dirty="0" smtClean="0"/>
              <a:t>ater Buffalo</a:t>
            </a:r>
            <a:endParaRPr lang="en-US" u="sng" dirty="0"/>
          </a:p>
        </p:txBody>
      </p:sp>
      <p:sp>
        <p:nvSpPr>
          <p:cNvPr id="5" name="Rectangular Callout 4"/>
          <p:cNvSpPr/>
          <p:nvPr/>
        </p:nvSpPr>
        <p:spPr>
          <a:xfrm>
            <a:off x="901700" y="1689100"/>
            <a:ext cx="3429000" cy="939800"/>
          </a:xfrm>
          <a:prstGeom prst="wedgeRectCallout">
            <a:avLst>
              <a:gd name="adj1" fmla="val 65086"/>
              <a:gd name="adj2" fmla="val 31571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rPr>
              <a:t>Water flows uphill</a:t>
            </a:r>
            <a:r>
              <a:rPr lang="is-IS" sz="2400" dirty="0" smtClean="0">
                <a:solidFill>
                  <a:srgbClr val="000000"/>
                </a:solidFill>
              </a:rPr>
              <a:t>…</a:t>
            </a:r>
          </a:p>
          <a:p>
            <a:pPr algn="ctr"/>
            <a:r>
              <a:rPr lang="is-IS" sz="2400" dirty="0" smtClean="0">
                <a:solidFill>
                  <a:srgbClr val="000000"/>
                </a:solidFill>
              </a:rPr>
              <a:t>towards money</a:t>
            </a:r>
            <a:endParaRPr lang="en-US" sz="2400" dirty="0">
              <a:solidFill>
                <a:srgbClr val="000000"/>
              </a:solidFill>
            </a:endParaRPr>
          </a:p>
        </p:txBody>
      </p:sp>
      <p:sp>
        <p:nvSpPr>
          <p:cNvPr id="3" name="Rectangular Callout 2"/>
          <p:cNvSpPr/>
          <p:nvPr/>
        </p:nvSpPr>
        <p:spPr>
          <a:xfrm>
            <a:off x="6400800" y="1790700"/>
            <a:ext cx="2514600" cy="1117600"/>
          </a:xfrm>
          <a:prstGeom prst="wedgeRectCallout">
            <a:avLst>
              <a:gd name="adj1" fmla="val -64397"/>
              <a:gd name="adj2" fmla="val 2420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rPr>
              <a:t>Except when </a:t>
            </a:r>
          </a:p>
          <a:p>
            <a:pPr algn="ctr"/>
            <a:r>
              <a:rPr lang="en-US" sz="2400" dirty="0" smtClean="0">
                <a:solidFill>
                  <a:srgbClr val="000000"/>
                </a:solidFill>
              </a:rPr>
              <a:t>water rights</a:t>
            </a:r>
          </a:p>
          <a:p>
            <a:pPr algn="ctr"/>
            <a:r>
              <a:rPr lang="en-US" sz="2400" dirty="0" smtClean="0">
                <a:solidFill>
                  <a:srgbClr val="000000"/>
                </a:solidFill>
              </a:rPr>
              <a:t> are involved</a:t>
            </a:r>
            <a:endParaRPr lang="en-US" sz="2400" dirty="0">
              <a:solidFill>
                <a:srgbClr val="000000"/>
              </a:solidFill>
            </a:endParaRPr>
          </a:p>
        </p:txBody>
      </p:sp>
      <p:sp>
        <p:nvSpPr>
          <p:cNvPr id="4" name="Rectangular Callout 3"/>
          <p:cNvSpPr/>
          <p:nvPr/>
        </p:nvSpPr>
        <p:spPr>
          <a:xfrm>
            <a:off x="0" y="3657600"/>
            <a:ext cx="3530600" cy="889000"/>
          </a:xfrm>
          <a:prstGeom prst="wedgeRectCallout">
            <a:avLst>
              <a:gd name="adj1" fmla="val 88520"/>
              <a:gd name="adj2" fmla="val 15107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rgbClr val="000000"/>
                </a:solidFill>
              </a:rPr>
              <a:t>Climate change is going to change everything</a:t>
            </a:r>
            <a:endParaRPr lang="en-US" sz="2400" dirty="0">
              <a:solidFill>
                <a:srgbClr val="000000"/>
              </a:solidFill>
            </a:endParaRPr>
          </a:p>
        </p:txBody>
      </p:sp>
    </p:spTree>
    <p:extLst>
      <p:ext uri="{BB962C8B-B14F-4D97-AF65-F5344CB8AC3E}">
        <p14:creationId xmlns:p14="http://schemas.microsoft.com/office/powerpoint/2010/main" val="2183871441"/>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aterinrequest.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480" y="518676"/>
            <a:ext cx="9144000" cy="5890416"/>
          </a:xfrm>
          <a:prstGeom prst="rect">
            <a:avLst/>
          </a:prstGeom>
        </p:spPr>
      </p:pic>
    </p:spTree>
    <p:extLst>
      <p:ext uri="{BB962C8B-B14F-4D97-AF65-F5344CB8AC3E}">
        <p14:creationId xmlns:p14="http://schemas.microsoft.com/office/powerpoint/2010/main" val="3261847947"/>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6578" y="1028343"/>
            <a:ext cx="7734640" cy="4401205"/>
          </a:xfrm>
          <a:prstGeom prst="rect">
            <a:avLst/>
          </a:prstGeom>
        </p:spPr>
        <p:txBody>
          <a:bodyPr wrap="square">
            <a:spAutoFit/>
          </a:bodyPr>
          <a:lstStyle/>
          <a:p>
            <a:r>
              <a:rPr lang="en-US" sz="2000" u="sng" dirty="0"/>
              <a:t>Key Points</a:t>
            </a:r>
            <a:endParaRPr lang="en-US" sz="2000" dirty="0"/>
          </a:p>
          <a:p>
            <a:pPr marL="285750" lvl="0" indent="-285750">
              <a:buFont typeface="Arial"/>
              <a:buChar char="•"/>
            </a:pPr>
            <a:r>
              <a:rPr lang="en-US" sz="2000" dirty="0"/>
              <a:t>We have the ability to capture water in wet years and store it in aquifers.</a:t>
            </a:r>
          </a:p>
          <a:p>
            <a:pPr marL="285750" lvl="0" indent="-285750">
              <a:buFont typeface="Arial"/>
              <a:buChar char="•"/>
            </a:pPr>
            <a:r>
              <a:rPr lang="en-US" sz="2000" dirty="0"/>
              <a:t>This is more challenging in urban settings than in rural areas.</a:t>
            </a:r>
          </a:p>
          <a:p>
            <a:pPr marL="285750" lvl="0" indent="-285750">
              <a:buFont typeface="Arial"/>
              <a:buChar char="•"/>
            </a:pPr>
            <a:r>
              <a:rPr lang="en-US" sz="2000" dirty="0"/>
              <a:t>It is possible to improve water efficiency in agriculture, but this will not necessarily free up water for other uses.</a:t>
            </a:r>
          </a:p>
          <a:p>
            <a:pPr marL="285750" lvl="0" indent="-285750">
              <a:buFont typeface="Arial"/>
              <a:buChar char="•"/>
            </a:pPr>
            <a:r>
              <a:rPr lang="en-US" sz="2000" dirty="0"/>
              <a:t>It is possible to reduce water use in cities, but too much conservation can have adverse consequences.</a:t>
            </a:r>
          </a:p>
          <a:p>
            <a:r>
              <a:rPr lang="en-US" sz="2000" dirty="0"/>
              <a:t> </a:t>
            </a:r>
          </a:p>
          <a:p>
            <a:r>
              <a:rPr lang="en-US" sz="2000" u="sng" dirty="0"/>
              <a:t>Terms</a:t>
            </a:r>
            <a:endParaRPr lang="en-US" sz="2000" dirty="0"/>
          </a:p>
          <a:p>
            <a:pPr marL="285750" lvl="0" indent="-285750">
              <a:buFont typeface="Arial"/>
              <a:buChar char="•"/>
            </a:pPr>
            <a:r>
              <a:rPr lang="en-US" sz="2000" dirty="0"/>
              <a:t>Return flows</a:t>
            </a:r>
          </a:p>
          <a:p>
            <a:pPr marL="285750" lvl="0" indent="-285750">
              <a:buFont typeface="Arial"/>
              <a:buChar char="•"/>
            </a:pPr>
            <a:r>
              <a:rPr lang="en-US" sz="2000" dirty="0"/>
              <a:t>Conjunctive Use</a:t>
            </a:r>
          </a:p>
          <a:p>
            <a:pPr marL="285750" lvl="0" indent="-285750">
              <a:buFont typeface="Arial"/>
              <a:buChar char="•"/>
            </a:pPr>
            <a:r>
              <a:rPr lang="en-US" sz="2000" dirty="0"/>
              <a:t>Consumptive/Non-Consumptive Use</a:t>
            </a:r>
          </a:p>
          <a:p>
            <a:pPr marL="285750" lvl="0" indent="-285750">
              <a:buFont typeface="Arial"/>
              <a:buChar char="•"/>
            </a:pPr>
            <a:r>
              <a:rPr lang="en-US" sz="2000" dirty="0"/>
              <a:t>Urban Heat Island Effect</a:t>
            </a:r>
          </a:p>
        </p:txBody>
      </p:sp>
    </p:spTree>
    <p:extLst>
      <p:ext uri="{BB962C8B-B14F-4D97-AF65-F5344CB8AC3E}">
        <p14:creationId xmlns:p14="http://schemas.microsoft.com/office/powerpoint/2010/main" val="2001931592"/>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u="sng" dirty="0" smtClean="0"/>
              <a:t>Our Big Idea: Adaptation</a:t>
            </a:r>
            <a:endParaRPr lang="en-US" u="sng" dirty="0"/>
          </a:p>
        </p:txBody>
      </p:sp>
      <p:pic>
        <p:nvPicPr>
          <p:cNvPr id="3" name="Picture 2" descr="WaterBuffalo.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50" y="1507061"/>
            <a:ext cx="9256889" cy="5207000"/>
          </a:xfrm>
          <a:prstGeom prst="rect">
            <a:avLst/>
          </a:prstGeom>
        </p:spPr>
      </p:pic>
      <p:sp>
        <p:nvSpPr>
          <p:cNvPr id="4" name="Rectangular Callout 3"/>
          <p:cNvSpPr/>
          <p:nvPr/>
        </p:nvSpPr>
        <p:spPr>
          <a:xfrm>
            <a:off x="596900" y="1689100"/>
            <a:ext cx="3987800" cy="939800"/>
          </a:xfrm>
          <a:prstGeom prst="wedgeRectCallout">
            <a:avLst>
              <a:gd name="adj1" fmla="val 65086"/>
              <a:gd name="adj2" fmla="val 31571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solidFill>
              </a:rPr>
              <a:t>I feel better.  But now I’m worried about the farmers.</a:t>
            </a:r>
            <a:endParaRPr lang="en-US" sz="2400" dirty="0">
              <a:solidFill>
                <a:schemeClr val="tx1"/>
              </a:solidFill>
            </a:endParaRPr>
          </a:p>
        </p:txBody>
      </p:sp>
    </p:spTree>
    <p:extLst>
      <p:ext uri="{BB962C8B-B14F-4D97-AF65-F5344CB8AC3E}">
        <p14:creationId xmlns:p14="http://schemas.microsoft.com/office/powerpoint/2010/main" val="2219278089"/>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Desalination for Agriculture</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463800" y="1625600"/>
            <a:ext cx="4203700" cy="3594100"/>
          </a:xfrm>
          <a:prstGeom prst="rect">
            <a:avLst/>
          </a:prstGeom>
        </p:spPr>
      </p:pic>
      <p:pic>
        <p:nvPicPr>
          <p:cNvPr id="6" name="Picture 5" descr="wolofwitz.tiff"/>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7499" y="1417638"/>
            <a:ext cx="8394700" cy="4348132"/>
          </a:xfrm>
          <a:prstGeom prst="rect">
            <a:avLst/>
          </a:prstGeom>
        </p:spPr>
      </p:pic>
    </p:spTree>
    <p:extLst>
      <p:ext uri="{BB962C8B-B14F-4D97-AF65-F5344CB8AC3E}">
        <p14:creationId xmlns:p14="http://schemas.microsoft.com/office/powerpoint/2010/main" val="2410999643"/>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Agricultural Drainage Water</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463800" y="1625600"/>
            <a:ext cx="4203700" cy="3594100"/>
          </a:xfrm>
          <a:prstGeom prst="rect">
            <a:avLst/>
          </a:prstGeom>
        </p:spPr>
      </p:pic>
      <p:pic>
        <p:nvPicPr>
          <p:cNvPr id="7" name="Picture 6" descr="returnflowimg5503p46.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230489" y="1625600"/>
            <a:ext cx="7557161" cy="4339970"/>
          </a:xfrm>
          <a:prstGeom prst="rect">
            <a:avLst/>
          </a:prstGeom>
        </p:spPr>
      </p:pic>
    </p:spTree>
    <p:extLst>
      <p:ext uri="{BB962C8B-B14F-4D97-AF65-F5344CB8AC3E}">
        <p14:creationId xmlns:p14="http://schemas.microsoft.com/office/powerpoint/2010/main" val="3564697816"/>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Agricultural Drainage Water</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a:stretch>
            <a:fillRect/>
          </a:stretch>
        </p:blipFill>
        <p:spPr>
          <a:xfrm>
            <a:off x="2463800" y="1625600"/>
            <a:ext cx="4203700" cy="3594100"/>
          </a:xfrm>
          <a:prstGeom prst="rect">
            <a:avLst/>
          </a:prstGeom>
        </p:spPr>
      </p:pic>
      <p:pic>
        <p:nvPicPr>
          <p:cNvPr id="4" name="Picture 3"/>
          <p:cNvPicPr>
            <a:picLocks noChangeAspect="1"/>
          </p:cNvPicPr>
          <p:nvPr/>
        </p:nvPicPr>
        <p:blipFill>
          <a:blip r:embed="rId4"/>
          <a:stretch>
            <a:fillRect/>
          </a:stretch>
        </p:blipFill>
        <p:spPr>
          <a:xfrm>
            <a:off x="2463800" y="1625600"/>
            <a:ext cx="4203700" cy="3594100"/>
          </a:xfrm>
          <a:prstGeom prst="rect">
            <a:avLst/>
          </a:prstGeom>
        </p:spPr>
      </p:pic>
      <p:pic>
        <p:nvPicPr>
          <p:cNvPr id="5" name="Picture 4"/>
          <p:cNvPicPr>
            <a:picLocks noChangeAspect="1"/>
          </p:cNvPicPr>
          <p:nvPr/>
        </p:nvPicPr>
        <p:blipFill>
          <a:blip r:embed="rId4"/>
          <a:stretch>
            <a:fillRect/>
          </a:stretch>
        </p:blipFill>
        <p:spPr>
          <a:xfrm>
            <a:off x="2463800" y="1625600"/>
            <a:ext cx="4203700" cy="3594100"/>
          </a:xfrm>
          <a:prstGeom prst="rect">
            <a:avLst/>
          </a:prstGeom>
        </p:spPr>
      </p:pic>
      <p:pic>
        <p:nvPicPr>
          <p:cNvPr id="7" name="Picture 6" descr="returnflowimg5503p46.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0490" y="1625600"/>
            <a:ext cx="3402038" cy="1953742"/>
          </a:xfrm>
          <a:prstGeom prst="rect">
            <a:avLst/>
          </a:prstGeom>
        </p:spPr>
      </p:pic>
      <p:pic>
        <p:nvPicPr>
          <p:cNvPr id="9" name="Picture 8" descr="the_facts_about_san_joaquin_valley_drainage_01-600.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73204" y="1448041"/>
            <a:ext cx="4930273" cy="3771659"/>
          </a:xfrm>
          <a:prstGeom prst="rect">
            <a:avLst/>
          </a:prstGeom>
        </p:spPr>
      </p:pic>
      <p:pic>
        <p:nvPicPr>
          <p:cNvPr id="10" name="Picture 9" descr="skorupabirdsm.jp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0" y="3727450"/>
            <a:ext cx="3670300" cy="2984500"/>
          </a:xfrm>
          <a:prstGeom prst="rect">
            <a:avLst/>
          </a:prstGeom>
        </p:spPr>
      </p:pic>
    </p:spTree>
    <p:extLst>
      <p:ext uri="{BB962C8B-B14F-4D97-AF65-F5344CB8AC3E}">
        <p14:creationId xmlns:p14="http://schemas.microsoft.com/office/powerpoint/2010/main" val="1552884498"/>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dirty="0" smtClean="0"/>
              <a:t>Brackish Water Desalination</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descr="WaterFX-parabolic-mirrors-1024x680.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199" y="1638300"/>
            <a:ext cx="4041291" cy="2683670"/>
          </a:xfrm>
          <a:prstGeom prst="rect">
            <a:avLst/>
          </a:prstGeom>
        </p:spPr>
      </p:pic>
      <p:pic>
        <p:nvPicPr>
          <p:cNvPr id="4" name="Picture 3" descr="waterFX.tiff"/>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424074" y="1417638"/>
            <a:ext cx="4719925" cy="4262438"/>
          </a:xfrm>
          <a:prstGeom prst="rect">
            <a:avLst/>
          </a:prstGeom>
        </p:spPr>
      </p:pic>
      <p:pic>
        <p:nvPicPr>
          <p:cNvPr id="5" name="Picture 4" descr="logo.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5000" y="4829474"/>
            <a:ext cx="3543300" cy="721584"/>
          </a:xfrm>
          <a:prstGeom prst="rect">
            <a:avLst/>
          </a:prstGeom>
        </p:spPr>
      </p:pic>
    </p:spTree>
    <p:extLst>
      <p:ext uri="{BB962C8B-B14F-4D97-AF65-F5344CB8AC3E}">
        <p14:creationId xmlns:p14="http://schemas.microsoft.com/office/powerpoint/2010/main" val="2600586226"/>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Federal R&amp;D Plans for </a:t>
            </a:r>
            <a:r>
              <a:rPr lang="en-US" u="sng" dirty="0" err="1" smtClean="0"/>
              <a:t>Desal</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18" name="Picture 17" descr="desalpipeparity.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7262" y="3292024"/>
            <a:ext cx="8356738" cy="3565975"/>
          </a:xfrm>
          <a:prstGeom prst="rect">
            <a:avLst/>
          </a:prstGeom>
        </p:spPr>
      </p:pic>
      <p:pic>
        <p:nvPicPr>
          <p:cNvPr id="19" name="Picture 18" descr="whitehouse.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1500" y="1193850"/>
            <a:ext cx="6066438" cy="1949927"/>
          </a:xfrm>
          <a:prstGeom prst="rect">
            <a:avLst/>
          </a:prstGeom>
        </p:spPr>
      </p:pic>
      <p:pic>
        <p:nvPicPr>
          <p:cNvPr id="20" name="Picture 19" descr="IMG_2389.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64857" y="1355908"/>
            <a:ext cx="2120409" cy="2827211"/>
          </a:xfrm>
          <a:prstGeom prst="rect">
            <a:avLst/>
          </a:prstGeom>
        </p:spPr>
      </p:pic>
    </p:spTree>
    <p:extLst>
      <p:ext uri="{BB962C8B-B14F-4D97-AF65-F5344CB8AC3E}">
        <p14:creationId xmlns:p14="http://schemas.microsoft.com/office/powerpoint/2010/main" val="3532642683"/>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kernwaterbank.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234" y="1190882"/>
            <a:ext cx="8856134" cy="4630522"/>
          </a:xfrm>
          <a:prstGeom prst="rect">
            <a:avLst/>
          </a:prstGeom>
        </p:spPr>
      </p:pic>
      <p:sp>
        <p:nvSpPr>
          <p:cNvPr id="2" name="Title 1"/>
          <p:cNvSpPr>
            <a:spLocks noGrp="1"/>
          </p:cNvSpPr>
          <p:nvPr>
            <p:ph type="title"/>
          </p:nvPr>
        </p:nvSpPr>
        <p:spPr>
          <a:xfrm>
            <a:off x="114299" y="274638"/>
            <a:ext cx="8923867" cy="1143000"/>
          </a:xfrm>
        </p:spPr>
        <p:txBody>
          <a:bodyPr>
            <a:normAutofit fontScale="90000"/>
          </a:bodyPr>
          <a:lstStyle/>
          <a:p>
            <a:pPr algn="l"/>
            <a:r>
              <a:rPr lang="en-US" dirty="0" smtClean="0"/>
              <a:t>Managed Aquifer Recharge &amp; Recovery</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spTree>
    <p:extLst>
      <p:ext uri="{BB962C8B-B14F-4D97-AF65-F5344CB8AC3E}">
        <p14:creationId xmlns:p14="http://schemas.microsoft.com/office/powerpoint/2010/main" val="2495205657"/>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 y="274638"/>
            <a:ext cx="8923867" cy="1143000"/>
          </a:xfrm>
        </p:spPr>
        <p:txBody>
          <a:bodyPr>
            <a:normAutofit fontScale="90000"/>
          </a:bodyPr>
          <a:lstStyle/>
          <a:p>
            <a:pPr algn="l"/>
            <a:r>
              <a:rPr lang="en-US" dirty="0" smtClean="0"/>
              <a:t>Managed Aquifer Recharge &amp; Recovery</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4" name="Picture 3" descr="KernWaterBankproject_facilities_map.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299" y="1183630"/>
            <a:ext cx="6946901" cy="5364808"/>
          </a:xfrm>
          <a:prstGeom prst="rect">
            <a:avLst/>
          </a:prstGeom>
        </p:spPr>
      </p:pic>
      <p:pic>
        <p:nvPicPr>
          <p:cNvPr id="5" name="Picture 4" descr="Kern+WaterBank+Aerial.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334000" y="4318000"/>
            <a:ext cx="3810000" cy="2540000"/>
          </a:xfrm>
          <a:prstGeom prst="rect">
            <a:avLst/>
          </a:prstGeom>
        </p:spPr>
      </p:pic>
    </p:spTree>
    <p:extLst>
      <p:ext uri="{BB962C8B-B14F-4D97-AF65-F5344CB8AC3E}">
        <p14:creationId xmlns:p14="http://schemas.microsoft.com/office/powerpoint/2010/main" val="263495097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anakimage.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1120397"/>
            <a:ext cx="6787699" cy="2486403"/>
          </a:xfrm>
          <a:prstGeom prst="rect">
            <a:avLst/>
          </a:prstGeom>
        </p:spPr>
      </p:pic>
      <p:sp>
        <p:nvSpPr>
          <p:cNvPr id="6" name="TextBox 5"/>
          <p:cNvSpPr txBox="1"/>
          <p:nvPr/>
        </p:nvSpPr>
        <p:spPr>
          <a:xfrm>
            <a:off x="546100" y="3250168"/>
            <a:ext cx="3218737" cy="369332"/>
          </a:xfrm>
          <a:prstGeom prst="rect">
            <a:avLst/>
          </a:prstGeom>
          <a:noFill/>
        </p:spPr>
        <p:txBody>
          <a:bodyPr wrap="none" rtlCol="0">
            <a:spAutoFit/>
          </a:bodyPr>
          <a:lstStyle/>
          <a:p>
            <a:r>
              <a:rPr lang="en-US" dirty="0"/>
              <a:t>http://</a:t>
            </a:r>
            <a:r>
              <a:rPr lang="en-US" dirty="0" err="1"/>
              <a:t>www.ppic.org</a:t>
            </a:r>
            <a:r>
              <a:rPr lang="en-US" dirty="0"/>
              <a:t>/water/</a:t>
            </a:r>
          </a:p>
        </p:txBody>
      </p:sp>
      <p:sp>
        <p:nvSpPr>
          <p:cNvPr id="4" name="Rectangle 3"/>
          <p:cNvSpPr/>
          <p:nvPr/>
        </p:nvSpPr>
        <p:spPr>
          <a:xfrm>
            <a:off x="1714892" y="136335"/>
            <a:ext cx="5962660" cy="121266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686800" cy="1143000"/>
          </a:xfrm>
        </p:spPr>
        <p:txBody>
          <a:bodyPr>
            <a:normAutofit/>
          </a:bodyPr>
          <a:lstStyle/>
          <a:p>
            <a:pPr algn="l"/>
            <a:r>
              <a:rPr lang="en-US" dirty="0" smtClean="0"/>
              <a:t>Readings</a:t>
            </a:r>
            <a:endParaRPr lang="en-US" u="sng" dirty="0"/>
          </a:p>
        </p:txBody>
      </p:sp>
      <p:pic>
        <p:nvPicPr>
          <p:cNvPr id="7" name="Picture 6"/>
          <p:cNvPicPr>
            <a:picLocks noChangeAspect="1"/>
          </p:cNvPicPr>
          <p:nvPr/>
        </p:nvPicPr>
        <p:blipFill>
          <a:blip r:embed="rId4"/>
          <a:stretch>
            <a:fillRect/>
          </a:stretch>
        </p:blipFill>
        <p:spPr>
          <a:xfrm>
            <a:off x="16748774" y="3848755"/>
            <a:ext cx="6652142" cy="9210658"/>
          </a:xfrm>
          <a:prstGeom prst="rect">
            <a:avLst/>
          </a:prstGeom>
        </p:spPr>
      </p:pic>
      <p:pic>
        <p:nvPicPr>
          <p:cNvPr id="8" name="Picture 7"/>
          <p:cNvPicPr>
            <a:picLocks noChangeAspect="1"/>
          </p:cNvPicPr>
          <p:nvPr/>
        </p:nvPicPr>
        <p:blipFill>
          <a:blip r:embed="rId4"/>
          <a:stretch>
            <a:fillRect/>
          </a:stretch>
        </p:blipFill>
        <p:spPr>
          <a:xfrm>
            <a:off x="16901174" y="4001155"/>
            <a:ext cx="6652142" cy="9210658"/>
          </a:xfrm>
          <a:prstGeom prst="rect">
            <a:avLst/>
          </a:prstGeom>
        </p:spPr>
      </p:pic>
      <p:pic>
        <p:nvPicPr>
          <p:cNvPr id="9" name="Picture 8"/>
          <p:cNvPicPr>
            <a:picLocks noChangeAspect="1"/>
          </p:cNvPicPr>
          <p:nvPr/>
        </p:nvPicPr>
        <p:blipFill>
          <a:blip r:embed="rId4"/>
          <a:stretch>
            <a:fillRect/>
          </a:stretch>
        </p:blipFill>
        <p:spPr>
          <a:xfrm>
            <a:off x="17053574" y="4153555"/>
            <a:ext cx="6652142" cy="9210658"/>
          </a:xfrm>
          <a:prstGeom prst="rect">
            <a:avLst/>
          </a:prstGeom>
        </p:spPr>
      </p:pic>
    </p:spTree>
    <p:extLst>
      <p:ext uri="{BB962C8B-B14F-4D97-AF65-F5344CB8AC3E}">
        <p14:creationId xmlns:p14="http://schemas.microsoft.com/office/powerpoint/2010/main" val="2256310085"/>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 y="274638"/>
            <a:ext cx="8923867" cy="1143000"/>
          </a:xfrm>
        </p:spPr>
        <p:txBody>
          <a:bodyPr>
            <a:normAutofit fontScale="90000"/>
          </a:bodyPr>
          <a:lstStyle/>
          <a:p>
            <a:pPr algn="l"/>
            <a:r>
              <a:rPr lang="en-US" dirty="0" smtClean="0"/>
              <a:t>Managed Aquifer Recharge &amp; Recovery</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4" name="Picture 3" descr="kernbanking.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340495"/>
            <a:ext cx="9144000" cy="4474203"/>
          </a:xfrm>
          <a:prstGeom prst="rect">
            <a:avLst/>
          </a:prstGeom>
        </p:spPr>
      </p:pic>
      <p:sp>
        <p:nvSpPr>
          <p:cNvPr id="5" name="TextBox 4"/>
          <p:cNvSpPr txBox="1"/>
          <p:nvPr/>
        </p:nvSpPr>
        <p:spPr>
          <a:xfrm>
            <a:off x="3467100" y="6134100"/>
            <a:ext cx="1367682" cy="369332"/>
          </a:xfrm>
          <a:prstGeom prst="rect">
            <a:avLst/>
          </a:prstGeom>
          <a:noFill/>
        </p:spPr>
        <p:txBody>
          <a:bodyPr wrap="none" rtlCol="0">
            <a:spAutoFit/>
          </a:bodyPr>
          <a:lstStyle/>
          <a:p>
            <a:r>
              <a:rPr lang="en-US" dirty="0" smtClean="0"/>
              <a:t>PPIC (2012)</a:t>
            </a:r>
            <a:endParaRPr lang="en-US" dirty="0"/>
          </a:p>
        </p:txBody>
      </p:sp>
    </p:spTree>
    <p:extLst>
      <p:ext uri="{BB962C8B-B14F-4D97-AF65-F5344CB8AC3E}">
        <p14:creationId xmlns:p14="http://schemas.microsoft.com/office/powerpoint/2010/main" val="1039775528"/>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 y="274638"/>
            <a:ext cx="8923867" cy="1143000"/>
          </a:xfrm>
        </p:spPr>
        <p:txBody>
          <a:bodyPr>
            <a:normAutofit fontScale="90000"/>
          </a:bodyPr>
          <a:lstStyle/>
          <a:p>
            <a:pPr algn="l"/>
            <a:r>
              <a:rPr lang="en-US" dirty="0" smtClean="0"/>
              <a:t>Managed Aquifer Recharge &amp; Recovery</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5600" y="1540945"/>
            <a:ext cx="3914658" cy="2180316"/>
          </a:xfrm>
          <a:prstGeom prst="rect">
            <a:avLst/>
          </a:prstGeom>
        </p:spPr>
      </p:pic>
      <p:pic>
        <p:nvPicPr>
          <p:cNvPr id="7" name="Picture 6" descr="hansenDamSpreading.tiff"/>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79930" y="1540945"/>
            <a:ext cx="4654537" cy="5016500"/>
          </a:xfrm>
          <a:prstGeom prst="rect">
            <a:avLst/>
          </a:prstGeom>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4299" y="4637747"/>
            <a:ext cx="6692900" cy="1906998"/>
          </a:xfrm>
          <a:prstGeom prst="rect">
            <a:avLst/>
          </a:prstGeom>
        </p:spPr>
      </p:pic>
      <p:sp>
        <p:nvSpPr>
          <p:cNvPr id="8" name="TextBox 7"/>
          <p:cNvSpPr txBox="1"/>
          <p:nvPr/>
        </p:nvSpPr>
        <p:spPr>
          <a:xfrm>
            <a:off x="1574800" y="1171613"/>
            <a:ext cx="1452554" cy="369332"/>
          </a:xfrm>
          <a:prstGeom prst="rect">
            <a:avLst/>
          </a:prstGeom>
          <a:noFill/>
        </p:spPr>
        <p:txBody>
          <a:bodyPr wrap="none" rtlCol="0">
            <a:spAutoFit/>
          </a:bodyPr>
          <a:lstStyle/>
          <a:p>
            <a:r>
              <a:rPr lang="en-US" dirty="0" smtClean="0"/>
              <a:t>Hansen Dam</a:t>
            </a:r>
            <a:endParaRPr lang="en-US" dirty="0"/>
          </a:p>
        </p:txBody>
      </p:sp>
      <p:sp>
        <p:nvSpPr>
          <p:cNvPr id="10" name="TextBox 9"/>
          <p:cNvSpPr txBox="1"/>
          <p:nvPr/>
        </p:nvSpPr>
        <p:spPr>
          <a:xfrm>
            <a:off x="686598" y="4268415"/>
            <a:ext cx="2924561" cy="369332"/>
          </a:xfrm>
          <a:prstGeom prst="rect">
            <a:avLst/>
          </a:prstGeom>
          <a:noFill/>
        </p:spPr>
        <p:txBody>
          <a:bodyPr wrap="none" rtlCol="0">
            <a:spAutoFit/>
          </a:bodyPr>
          <a:lstStyle/>
          <a:p>
            <a:r>
              <a:rPr lang="en-US" dirty="0" smtClean="0"/>
              <a:t>Hansen Spreading Grounds</a:t>
            </a:r>
            <a:endParaRPr lang="en-US" dirty="0"/>
          </a:p>
        </p:txBody>
      </p:sp>
      <p:sp>
        <p:nvSpPr>
          <p:cNvPr id="11" name="Donut 10"/>
          <p:cNvSpPr/>
          <p:nvPr/>
        </p:nvSpPr>
        <p:spPr>
          <a:xfrm rot="2067575">
            <a:off x="6114867" y="2603644"/>
            <a:ext cx="1689100" cy="2071062"/>
          </a:xfrm>
          <a:prstGeom prst="donut">
            <a:avLst>
              <a:gd name="adj" fmla="val 544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023278712"/>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9" y="274638"/>
            <a:ext cx="8923867" cy="1143000"/>
          </a:xfrm>
        </p:spPr>
        <p:txBody>
          <a:bodyPr>
            <a:normAutofit fontScale="90000"/>
          </a:bodyPr>
          <a:lstStyle/>
          <a:p>
            <a:pPr algn="l"/>
            <a:r>
              <a:rPr lang="en-US" dirty="0" smtClean="0"/>
              <a:t>Legacy Groundwater Contamination</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12" name="Picture 11" descr="SanFernandoValley.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80861" y="1417638"/>
            <a:ext cx="8061440" cy="5186381"/>
          </a:xfrm>
          <a:prstGeom prst="rect">
            <a:avLst/>
          </a:prstGeom>
        </p:spPr>
      </p:pic>
      <p:pic>
        <p:nvPicPr>
          <p:cNvPr id="4" name="Picture 3" descr="150px-Trikloreten.svg.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603500" y="5238769"/>
            <a:ext cx="1750321" cy="1365250"/>
          </a:xfrm>
          <a:prstGeom prst="rect">
            <a:avLst/>
          </a:prstGeom>
        </p:spPr>
      </p:pic>
      <p:sp>
        <p:nvSpPr>
          <p:cNvPr id="3" name="TextBox 2"/>
          <p:cNvSpPr txBox="1"/>
          <p:nvPr/>
        </p:nvSpPr>
        <p:spPr>
          <a:xfrm>
            <a:off x="4353821" y="5677006"/>
            <a:ext cx="712304" cy="461665"/>
          </a:xfrm>
          <a:prstGeom prst="rect">
            <a:avLst/>
          </a:prstGeom>
          <a:noFill/>
        </p:spPr>
        <p:txBody>
          <a:bodyPr wrap="none" rtlCol="0">
            <a:spAutoFit/>
          </a:bodyPr>
          <a:lstStyle/>
          <a:p>
            <a:r>
              <a:rPr lang="en-US" sz="2400" dirty="0" smtClean="0"/>
              <a:t>TCE</a:t>
            </a:r>
            <a:endParaRPr lang="en-US" sz="2400" dirty="0"/>
          </a:p>
        </p:txBody>
      </p:sp>
    </p:spTree>
    <p:extLst>
      <p:ext uri="{BB962C8B-B14F-4D97-AF65-F5344CB8AC3E}">
        <p14:creationId xmlns:p14="http://schemas.microsoft.com/office/powerpoint/2010/main" val="874134446"/>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err="1" smtClean="0"/>
              <a:t>Stormwater</a:t>
            </a:r>
            <a:r>
              <a:rPr lang="en-US" u="sng" dirty="0" smtClean="0"/>
              <a:t> Harvesting</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sp>
        <p:nvSpPr>
          <p:cNvPr id="7" name="Text Box 10"/>
          <p:cNvSpPr txBox="1">
            <a:spLocks noChangeArrowheads="1"/>
          </p:cNvSpPr>
          <p:nvPr/>
        </p:nvSpPr>
        <p:spPr bwMode="auto">
          <a:xfrm>
            <a:off x="1297845" y="5336133"/>
            <a:ext cx="2859301" cy="70788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Lst>
        </p:spPr>
        <p:txBody>
          <a:bodyPr wrap="none">
            <a:spAutoFit/>
          </a:bodyPr>
          <a:lstStyle/>
          <a:p>
            <a:pPr algn="ctr"/>
            <a:r>
              <a:rPr lang="en-US" sz="2000" b="1" dirty="0" smtClean="0">
                <a:latin typeface="Arial" charset="0"/>
              </a:rPr>
              <a:t>Elmer Avenue Retrofit</a:t>
            </a:r>
          </a:p>
          <a:p>
            <a:pPr algn="ctr"/>
            <a:r>
              <a:rPr lang="en-US" sz="2000" b="1" dirty="0" smtClean="0">
                <a:latin typeface="Arial" charset="0"/>
              </a:rPr>
              <a:t>(LADWP)</a:t>
            </a:r>
            <a:endParaRPr lang="en-US" sz="2000" b="1" dirty="0">
              <a:latin typeface="Arial" charset="0"/>
            </a:endParaRPr>
          </a:p>
        </p:txBody>
      </p:sp>
      <p:pic>
        <p:nvPicPr>
          <p:cNvPr id="8" name="Picture 34" descr="47_Elmer Before 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50963" y="1791951"/>
            <a:ext cx="2332037" cy="1484650"/>
          </a:xfrm>
          <a:prstGeom prst="rect">
            <a:avLst/>
          </a:prstGeom>
          <a:noFill/>
          <a:ln w="9525">
            <a:noFill/>
            <a:miter lim="800000"/>
            <a:headEnd/>
            <a:tailEnd/>
          </a:ln>
          <a:effectLst>
            <a:outerShdw dist="38100" dir="2700000" algn="tl" rotWithShape="0">
              <a:srgbClr val="000000">
                <a:alpha val="39998"/>
              </a:srgbClr>
            </a:outerShdw>
          </a:effectLst>
        </p:spPr>
      </p:pic>
      <p:pic>
        <p:nvPicPr>
          <p:cNvPr id="9" name="Picture 33" descr="47_Elmer After 3.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76363" y="3520043"/>
            <a:ext cx="2382837" cy="1516991"/>
          </a:xfrm>
          <a:prstGeom prst="rect">
            <a:avLst/>
          </a:prstGeom>
          <a:noFill/>
          <a:ln w="9525">
            <a:noFill/>
            <a:miter lim="800000"/>
            <a:headEnd/>
            <a:tailEnd/>
          </a:ln>
          <a:effectLst>
            <a:outerShdw dist="38100" dir="2700000" algn="tl" rotWithShape="0">
              <a:srgbClr val="000000">
                <a:alpha val="39998"/>
              </a:srgbClr>
            </a:outerShdw>
          </a:effectLst>
        </p:spPr>
      </p:pic>
      <p:sp>
        <p:nvSpPr>
          <p:cNvPr id="10" name="Text Box 5"/>
          <p:cNvSpPr txBox="1">
            <a:spLocks noChangeArrowheads="1"/>
          </p:cNvSpPr>
          <p:nvPr/>
        </p:nvSpPr>
        <p:spPr bwMode="auto">
          <a:xfrm>
            <a:off x="1439863" y="1714500"/>
            <a:ext cx="915987" cy="368300"/>
          </a:xfrm>
          <a:prstGeom prst="rect">
            <a:avLst/>
          </a:prstGeom>
          <a:noFill/>
          <a:ln w="9525">
            <a:noFill/>
            <a:miter lim="800000"/>
            <a:headEnd/>
            <a:tailEnd/>
          </a:ln>
        </p:spPr>
        <p:txBody>
          <a:bodyPr wrap="none">
            <a:spAutoFit/>
          </a:bodyPr>
          <a:lstStyle/>
          <a:p>
            <a:pPr algn="ctr" eaLnBrk="0" hangingPunct="0">
              <a:spcBef>
                <a:spcPct val="25000"/>
              </a:spcBef>
              <a:defRPr/>
            </a:pPr>
            <a:r>
              <a:rPr lang="en-US" b="1" dirty="0">
                <a:solidFill>
                  <a:srgbClr val="FFFF00"/>
                </a:solidFill>
                <a:effectLst>
                  <a:outerShdw blurRad="38100" dist="38100" dir="2700000" algn="tl">
                    <a:srgbClr val="000000">
                      <a:alpha val="43137"/>
                    </a:srgbClr>
                  </a:outerShdw>
                </a:effectLst>
                <a:cs typeface="Arial" charset="0"/>
              </a:rPr>
              <a:t>Before</a:t>
            </a:r>
          </a:p>
        </p:txBody>
      </p:sp>
      <p:sp>
        <p:nvSpPr>
          <p:cNvPr id="11" name="Text Box 5"/>
          <p:cNvSpPr txBox="1">
            <a:spLocks noChangeArrowheads="1"/>
          </p:cNvSpPr>
          <p:nvPr/>
        </p:nvSpPr>
        <p:spPr bwMode="auto">
          <a:xfrm>
            <a:off x="1338263" y="3473450"/>
            <a:ext cx="722312" cy="369888"/>
          </a:xfrm>
          <a:prstGeom prst="rect">
            <a:avLst/>
          </a:prstGeom>
          <a:noFill/>
          <a:ln w="9525">
            <a:noFill/>
            <a:miter lim="800000"/>
            <a:headEnd/>
            <a:tailEnd/>
          </a:ln>
        </p:spPr>
        <p:txBody>
          <a:bodyPr wrap="none">
            <a:spAutoFit/>
          </a:bodyPr>
          <a:lstStyle/>
          <a:p>
            <a:pPr algn="ctr" eaLnBrk="0" hangingPunct="0">
              <a:spcBef>
                <a:spcPct val="25000"/>
              </a:spcBef>
              <a:defRPr/>
            </a:pPr>
            <a:r>
              <a:rPr lang="en-US" b="1" dirty="0">
                <a:solidFill>
                  <a:srgbClr val="FFFF00"/>
                </a:solidFill>
                <a:effectLst>
                  <a:outerShdw blurRad="38100" dist="38100" dir="2700000" algn="tl">
                    <a:srgbClr val="000000">
                      <a:alpha val="43137"/>
                    </a:srgbClr>
                  </a:outerShdw>
                </a:effectLst>
                <a:cs typeface="Arial" charset="0"/>
              </a:rPr>
              <a:t>After</a:t>
            </a:r>
          </a:p>
        </p:txBody>
      </p:sp>
      <p:pic>
        <p:nvPicPr>
          <p:cNvPr id="12" name="Picture 10" descr="http://www.emmitsburg.net/gardens/articles/adams/2008/photo/rain%20garden.jpg"/>
          <p:cNvPicPr>
            <a:picLocks noChangeAspect="1" noChangeArrowheads="1"/>
          </p:cNvPicPr>
          <p:nvPr/>
        </p:nvPicPr>
        <p:blipFill>
          <a:blip r:embed="rId5" r:link="rId6" cstate="email">
            <a:extLst>
              <a:ext uri="{28A0092B-C50C-407E-A947-70E740481C1C}">
                <a14:useLocalDpi xmlns:a14="http://schemas.microsoft.com/office/drawing/2010/main"/>
              </a:ext>
            </a:extLst>
          </a:blip>
          <a:srcRect/>
          <a:stretch>
            <a:fillRect/>
          </a:stretch>
        </p:blipFill>
        <p:spPr bwMode="auto">
          <a:xfrm>
            <a:off x="4940301" y="1625599"/>
            <a:ext cx="3157538" cy="2176965"/>
          </a:xfrm>
          <a:prstGeom prst="rect">
            <a:avLst/>
          </a:prstGeom>
          <a:noFill/>
          <a:ln w="9525" cap="flat" cmpd="sng">
            <a:solidFill>
              <a:schemeClr val="tx1"/>
            </a:solidFill>
            <a:miter lim="800000"/>
            <a:headEnd/>
            <a:tailEnd/>
          </a:ln>
          <a:effectLst>
            <a:outerShdw blurRad="50800" dist="38100" dir="2700000" algn="tl" rotWithShape="0">
              <a:prstClr val="black">
                <a:alpha val="40000"/>
              </a:prstClr>
            </a:outerShdw>
          </a:effectLst>
        </p:spPr>
      </p:pic>
      <p:pic>
        <p:nvPicPr>
          <p:cNvPr id="14" name="Picture 13" descr="Infiltration.tiff"/>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940301" y="4038600"/>
            <a:ext cx="3211138" cy="2400299"/>
          </a:xfrm>
          <a:prstGeom prst="rect">
            <a:avLst/>
          </a:prstGeom>
        </p:spPr>
      </p:pic>
      <p:sp>
        <p:nvSpPr>
          <p:cNvPr id="15" name="Text Box 11"/>
          <p:cNvSpPr txBox="1">
            <a:spLocks noChangeArrowheads="1"/>
          </p:cNvSpPr>
          <p:nvPr/>
        </p:nvSpPr>
        <p:spPr bwMode="auto">
          <a:xfrm>
            <a:off x="4191000" y="3327400"/>
            <a:ext cx="3225800" cy="400110"/>
          </a:xfrm>
          <a:prstGeom prst="rect">
            <a:avLst/>
          </a:prstGeom>
          <a:noFill/>
          <a:ln w="9525">
            <a:noFill/>
            <a:miter lim="800000"/>
            <a:headEnd/>
            <a:tailEnd/>
          </a:ln>
        </p:spPr>
        <p:txBody>
          <a:bodyPr>
            <a:spAutoFit/>
          </a:bodyPr>
          <a:lstStyle/>
          <a:p>
            <a:pPr algn="ctr">
              <a:spcBef>
                <a:spcPct val="50000"/>
              </a:spcBef>
            </a:pPr>
            <a:r>
              <a:rPr lang="en-US" sz="2000" b="1" dirty="0">
                <a:solidFill>
                  <a:schemeClr val="bg1"/>
                </a:solidFill>
              </a:rPr>
              <a:t>Rain Gardens</a:t>
            </a:r>
          </a:p>
        </p:txBody>
      </p:sp>
      <p:sp>
        <p:nvSpPr>
          <p:cNvPr id="16" name="Text Box 11"/>
          <p:cNvSpPr txBox="1">
            <a:spLocks noChangeArrowheads="1"/>
          </p:cNvSpPr>
          <p:nvPr/>
        </p:nvSpPr>
        <p:spPr bwMode="auto">
          <a:xfrm>
            <a:off x="5626100" y="6032500"/>
            <a:ext cx="3225800" cy="400110"/>
          </a:xfrm>
          <a:prstGeom prst="rect">
            <a:avLst/>
          </a:prstGeom>
          <a:noFill/>
          <a:ln w="9525">
            <a:noFill/>
            <a:miter lim="800000"/>
            <a:headEnd/>
            <a:tailEnd/>
          </a:ln>
        </p:spPr>
        <p:txBody>
          <a:bodyPr>
            <a:spAutoFit/>
          </a:bodyPr>
          <a:lstStyle/>
          <a:p>
            <a:pPr algn="ctr">
              <a:spcBef>
                <a:spcPct val="50000"/>
              </a:spcBef>
            </a:pPr>
            <a:r>
              <a:rPr lang="en-US" sz="2000" b="1" dirty="0" smtClean="0">
                <a:solidFill>
                  <a:schemeClr val="bg1"/>
                </a:solidFill>
              </a:rPr>
              <a:t>Parking Lots</a:t>
            </a:r>
            <a:endParaRPr lang="en-US" sz="2000" b="1" dirty="0">
              <a:solidFill>
                <a:schemeClr val="bg1"/>
              </a:solidFill>
            </a:endParaRPr>
          </a:p>
        </p:txBody>
      </p:sp>
    </p:spTree>
    <p:extLst>
      <p:ext uri="{BB962C8B-B14F-4D97-AF65-F5344CB8AC3E}">
        <p14:creationId xmlns:p14="http://schemas.microsoft.com/office/powerpoint/2010/main" val="117918294"/>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smtClean="0"/>
              <a:t>Regional Recharge Facilities</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sp>
        <p:nvSpPr>
          <p:cNvPr id="16" name="Text Box 11"/>
          <p:cNvSpPr txBox="1">
            <a:spLocks noChangeArrowheads="1"/>
          </p:cNvSpPr>
          <p:nvPr/>
        </p:nvSpPr>
        <p:spPr bwMode="auto">
          <a:xfrm>
            <a:off x="5626100" y="6032500"/>
            <a:ext cx="3225800" cy="400110"/>
          </a:xfrm>
          <a:prstGeom prst="rect">
            <a:avLst/>
          </a:prstGeom>
          <a:noFill/>
          <a:ln w="9525">
            <a:noFill/>
            <a:miter lim="800000"/>
            <a:headEnd/>
            <a:tailEnd/>
          </a:ln>
        </p:spPr>
        <p:txBody>
          <a:bodyPr>
            <a:spAutoFit/>
          </a:bodyPr>
          <a:lstStyle/>
          <a:p>
            <a:pPr algn="ctr">
              <a:spcBef>
                <a:spcPct val="50000"/>
              </a:spcBef>
            </a:pPr>
            <a:r>
              <a:rPr lang="en-US" sz="2000" b="1" dirty="0" smtClean="0">
                <a:solidFill>
                  <a:schemeClr val="bg1"/>
                </a:solidFill>
              </a:rPr>
              <a:t>Parking Lots</a:t>
            </a:r>
            <a:endParaRPr lang="en-US" sz="2000" b="1" dirty="0">
              <a:solidFill>
                <a:schemeClr val="bg1"/>
              </a:solidFill>
            </a:endParaRPr>
          </a:p>
        </p:txBody>
      </p:sp>
      <p:sp>
        <p:nvSpPr>
          <p:cNvPr id="18" name="Rectangle 17"/>
          <p:cNvSpPr/>
          <p:nvPr/>
        </p:nvSpPr>
        <p:spPr>
          <a:xfrm>
            <a:off x="406400" y="1274235"/>
            <a:ext cx="8365067" cy="5401734"/>
          </a:xfrm>
          <a:prstGeom prst="rect">
            <a:avLst/>
          </a:prstGeom>
          <a:solidFill>
            <a:schemeClr val="tx1">
              <a:lumMod val="65000"/>
              <a:lumOff val="3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pic>
        <p:nvPicPr>
          <p:cNvPr id="19" name="Picture 4" descr="Ground_Water_Cross_Section_v05.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5733" y="1361549"/>
            <a:ext cx="7891463" cy="5018087"/>
          </a:xfrm>
          <a:prstGeom prst="rect">
            <a:avLst/>
          </a:prstGeom>
          <a:noFill/>
          <a:ln w="9525">
            <a:solidFill>
              <a:srgbClr val="3366FF"/>
            </a:solidFill>
            <a:miter lim="800000"/>
            <a:headEnd/>
            <a:tailEnd/>
          </a:ln>
        </p:spPr>
      </p:pic>
      <p:sp>
        <p:nvSpPr>
          <p:cNvPr id="20" name="TextBox 19"/>
          <p:cNvSpPr txBox="1"/>
          <p:nvPr/>
        </p:nvSpPr>
        <p:spPr>
          <a:xfrm>
            <a:off x="575740" y="1409701"/>
            <a:ext cx="1646705" cy="400110"/>
          </a:xfrm>
          <a:prstGeom prst="rect">
            <a:avLst/>
          </a:prstGeom>
          <a:noFill/>
        </p:spPr>
        <p:txBody>
          <a:bodyPr wrap="none" rtlCol="0">
            <a:spAutoFit/>
          </a:bodyPr>
          <a:lstStyle/>
          <a:p>
            <a:r>
              <a:rPr lang="en-US" sz="2000" b="1" dirty="0" smtClean="0">
                <a:solidFill>
                  <a:schemeClr val="bg1"/>
                </a:solidFill>
              </a:rPr>
              <a:t>Atwater 2013</a:t>
            </a:r>
            <a:endParaRPr lang="en-US" sz="2000" b="1" dirty="0">
              <a:solidFill>
                <a:schemeClr val="bg1"/>
              </a:solidFill>
            </a:endParaRPr>
          </a:p>
        </p:txBody>
      </p:sp>
    </p:spTree>
    <p:extLst>
      <p:ext uri="{BB962C8B-B14F-4D97-AF65-F5344CB8AC3E}">
        <p14:creationId xmlns:p14="http://schemas.microsoft.com/office/powerpoint/2010/main" val="3312667352"/>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638"/>
            <a:ext cx="8923867" cy="1143000"/>
          </a:xfrm>
        </p:spPr>
        <p:txBody>
          <a:bodyPr>
            <a:normAutofit/>
          </a:bodyPr>
          <a:lstStyle/>
          <a:p>
            <a:pPr algn="l"/>
            <a:r>
              <a:rPr lang="en-US" u="sng" dirty="0" err="1" smtClean="0"/>
              <a:t>Stormwater</a:t>
            </a:r>
            <a:r>
              <a:rPr lang="en-US" u="sng" dirty="0" smtClean="0"/>
              <a:t> Harvesting</a:t>
            </a:r>
            <a:endParaRPr lang="en-US" u="sng" dirty="0"/>
          </a:p>
        </p:txBody>
      </p:sp>
      <p:sp>
        <p:nvSpPr>
          <p:cNvPr id="13" name="Rectangle 33"/>
          <p:cNvSpPr>
            <a:spLocks noChangeArrowheads="1"/>
          </p:cNvSpPr>
          <p:nvPr/>
        </p:nvSpPr>
        <p:spPr bwMode="auto">
          <a:xfrm>
            <a:off x="1412875" y="850912"/>
            <a:ext cx="8899525" cy="1147233"/>
          </a:xfrm>
          <a:prstGeom prst="rect">
            <a:avLst/>
          </a:prstGeom>
          <a:noFill/>
          <a:ln w="12700">
            <a:noFill/>
            <a:miter lim="800000"/>
            <a:headEnd/>
            <a:tailEnd/>
          </a:ln>
          <a:effectLst/>
        </p:spPr>
        <p:txBody>
          <a:bodyPr lIns="90487" tIns="44450" rIns="90487" bIns="44450" anchor="ctr">
            <a:prstTxWarp prst="textNoShape">
              <a:avLst/>
            </a:prstTxWarp>
          </a:bodyPr>
          <a:lstStyle/>
          <a:p>
            <a:r>
              <a:rPr lang="en-US" sz="2800" b="1" dirty="0" smtClean="0">
                <a:latin typeface="Helvetica" pitchFamily="-65" charset="0"/>
              </a:rPr>
              <a:t>			</a:t>
            </a:r>
            <a:endParaRPr lang="en-US" sz="2400" b="1" dirty="0">
              <a:latin typeface="Helvetica" pitchFamily="-65" charset="0"/>
            </a:endParaRPr>
          </a:p>
          <a:p>
            <a:endParaRPr lang="en-US" sz="2400" b="1" dirty="0">
              <a:latin typeface="Helvetica" pitchFamily="-65" charset="0"/>
            </a:endParaRPr>
          </a:p>
          <a:p>
            <a:endParaRPr lang="en-US" sz="2400" dirty="0">
              <a:latin typeface="Helvetica" pitchFamily="-65" charset="0"/>
            </a:endParaRPr>
          </a:p>
        </p:txBody>
      </p:sp>
      <p:pic>
        <p:nvPicPr>
          <p:cNvPr id="17" name="Picture 16" descr="roryshaw.tiff"/>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68392" y="1727197"/>
            <a:ext cx="7219589" cy="4216399"/>
          </a:xfrm>
          <a:prstGeom prst="rect">
            <a:avLst/>
          </a:prstGeom>
        </p:spPr>
      </p:pic>
      <p:sp>
        <p:nvSpPr>
          <p:cNvPr id="18" name="Text Box 10"/>
          <p:cNvSpPr txBox="1">
            <a:spLocks noChangeArrowheads="1"/>
          </p:cNvSpPr>
          <p:nvPr/>
        </p:nvSpPr>
        <p:spPr bwMode="auto">
          <a:xfrm>
            <a:off x="1117587" y="4857881"/>
            <a:ext cx="219765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r>
              <a:rPr lang="en-US" sz="1600" b="1" dirty="0" smtClean="0">
                <a:latin typeface="Arial" charset="0"/>
              </a:rPr>
              <a:t>Rory M. Shaw</a:t>
            </a:r>
          </a:p>
          <a:p>
            <a:pPr algn="ctr"/>
            <a:r>
              <a:rPr lang="en-US" sz="1600" b="1" dirty="0" smtClean="0">
                <a:latin typeface="Arial" charset="0"/>
              </a:rPr>
              <a:t> Wetland Park</a:t>
            </a:r>
          </a:p>
          <a:p>
            <a:pPr algn="ctr"/>
            <a:r>
              <a:rPr lang="en-US" sz="1600" b="1" dirty="0" smtClean="0">
                <a:latin typeface="Arial" charset="0"/>
              </a:rPr>
              <a:t>(Burbank, CA)</a:t>
            </a:r>
            <a:endParaRPr lang="en-US" sz="1600" b="1" dirty="0">
              <a:latin typeface="Arial" charset="0"/>
            </a:endParaRPr>
          </a:p>
        </p:txBody>
      </p:sp>
    </p:spTree>
    <p:extLst>
      <p:ext uri="{BB962C8B-B14F-4D97-AF65-F5344CB8AC3E}">
        <p14:creationId xmlns:p14="http://schemas.microsoft.com/office/powerpoint/2010/main" val="1828217907"/>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 Question of Scale</a:t>
            </a:r>
            <a:endParaRPr lang="en-US" dirty="0"/>
          </a:p>
        </p:txBody>
      </p:sp>
      <p:pic>
        <p:nvPicPr>
          <p:cNvPr id="5" name="Picture 4"/>
          <p:cNvPicPr>
            <a:picLocks noChangeAspect="1"/>
          </p:cNvPicPr>
          <p:nvPr/>
        </p:nvPicPr>
        <p:blipFill>
          <a:blip r:embed="rId3"/>
          <a:stretch>
            <a:fillRect/>
          </a:stretch>
        </p:blipFill>
        <p:spPr>
          <a:xfrm>
            <a:off x="0" y="1295400"/>
            <a:ext cx="9131300" cy="5562600"/>
          </a:xfrm>
          <a:prstGeom prst="rect">
            <a:avLst/>
          </a:prstGeom>
        </p:spPr>
      </p:pic>
    </p:spTree>
    <p:extLst>
      <p:ext uri="{BB962C8B-B14F-4D97-AF65-F5344CB8AC3E}">
        <p14:creationId xmlns:p14="http://schemas.microsoft.com/office/powerpoint/2010/main" val="1446957137"/>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Efficiency in Agriculture</a:t>
            </a:r>
            <a:endParaRPr lang="en-US" dirty="0"/>
          </a:p>
        </p:txBody>
      </p:sp>
      <p:pic>
        <p:nvPicPr>
          <p:cNvPr id="2" name="Picture 1" descr="pacificinstituteagsavings.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4200" y="1417638"/>
            <a:ext cx="7480300" cy="4610100"/>
          </a:xfrm>
          <a:prstGeom prst="rect">
            <a:avLst/>
          </a:prstGeom>
        </p:spPr>
      </p:pic>
      <p:sp>
        <p:nvSpPr>
          <p:cNvPr id="4" name="TextBox 3"/>
          <p:cNvSpPr txBox="1"/>
          <p:nvPr/>
        </p:nvSpPr>
        <p:spPr>
          <a:xfrm>
            <a:off x="1155700" y="6286500"/>
            <a:ext cx="2538413" cy="369332"/>
          </a:xfrm>
          <a:prstGeom prst="rect">
            <a:avLst/>
          </a:prstGeom>
          <a:noFill/>
        </p:spPr>
        <p:txBody>
          <a:bodyPr wrap="none" rtlCol="0">
            <a:spAutoFit/>
          </a:bodyPr>
          <a:lstStyle/>
          <a:p>
            <a:r>
              <a:rPr lang="en-US" dirty="0" smtClean="0"/>
              <a:t>Pacific Institute (2010)</a:t>
            </a:r>
            <a:endParaRPr lang="en-US" dirty="0"/>
          </a:p>
        </p:txBody>
      </p:sp>
    </p:spTree>
    <p:extLst>
      <p:ext uri="{BB962C8B-B14F-4D97-AF65-F5344CB8AC3E}">
        <p14:creationId xmlns:p14="http://schemas.microsoft.com/office/powerpoint/2010/main" val="539388941"/>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Smart Irrigation Scheduling</a:t>
            </a:r>
            <a:endParaRPr lang="en-US" dirty="0"/>
          </a:p>
        </p:txBody>
      </p:sp>
      <p:pic>
        <p:nvPicPr>
          <p:cNvPr id="5" name="Picture 4" descr="smartirrigation.tif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35000" y="1612899"/>
            <a:ext cx="7522200" cy="4158235"/>
          </a:xfrm>
          <a:prstGeom prst="rect">
            <a:avLst/>
          </a:prstGeom>
        </p:spPr>
      </p:pic>
      <p:sp>
        <p:nvSpPr>
          <p:cNvPr id="6" name="Rectangle 5"/>
          <p:cNvSpPr/>
          <p:nvPr/>
        </p:nvSpPr>
        <p:spPr>
          <a:xfrm>
            <a:off x="635000" y="5988735"/>
            <a:ext cx="5791200" cy="369332"/>
          </a:xfrm>
          <a:prstGeom prst="rect">
            <a:avLst/>
          </a:prstGeom>
        </p:spPr>
        <p:txBody>
          <a:bodyPr wrap="square">
            <a:spAutoFit/>
          </a:bodyPr>
          <a:lstStyle/>
          <a:p>
            <a:r>
              <a:rPr lang="en-US" dirty="0"/>
              <a:t>https://</a:t>
            </a:r>
            <a:r>
              <a:rPr lang="en-US" dirty="0" err="1"/>
              <a:t>www.youtube.com</a:t>
            </a:r>
            <a:r>
              <a:rPr lang="en-US" dirty="0"/>
              <a:t>/</a:t>
            </a:r>
            <a:r>
              <a:rPr lang="en-US" dirty="0" err="1"/>
              <a:t>watch?v</a:t>
            </a:r>
            <a:r>
              <a:rPr lang="en-US" dirty="0"/>
              <a:t>=EnmhNUg0xhw</a:t>
            </a:r>
          </a:p>
        </p:txBody>
      </p:sp>
    </p:spTree>
    <p:extLst>
      <p:ext uri="{BB962C8B-B14F-4D97-AF65-F5344CB8AC3E}">
        <p14:creationId xmlns:p14="http://schemas.microsoft.com/office/powerpoint/2010/main" val="4223370098"/>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returnflow.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961" y="1182179"/>
            <a:ext cx="3767110" cy="3224646"/>
          </a:xfrm>
          <a:prstGeom prst="rect">
            <a:avLst/>
          </a:prstGeom>
        </p:spPr>
      </p:pic>
      <p:sp>
        <p:nvSpPr>
          <p:cNvPr id="10" name="Rectangle 9"/>
          <p:cNvSpPr/>
          <p:nvPr/>
        </p:nvSpPr>
        <p:spPr>
          <a:xfrm>
            <a:off x="76961" y="4025014"/>
            <a:ext cx="3944283" cy="5357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p:txBody>
          <a:bodyPr>
            <a:normAutofit/>
          </a:bodyPr>
          <a:lstStyle/>
          <a:p>
            <a:r>
              <a:rPr lang="en-US" dirty="0" smtClean="0"/>
              <a:t>Irrigation Technologies</a:t>
            </a:r>
            <a:endParaRPr lang="en-US" dirty="0"/>
          </a:p>
        </p:txBody>
      </p:sp>
      <p:pic>
        <p:nvPicPr>
          <p:cNvPr id="9" name="Picture 8" descr="almond-orchard-with-drip-irrigation-vertical.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44606" y="1417637"/>
            <a:ext cx="2501223" cy="3501712"/>
          </a:xfrm>
          <a:prstGeom prst="rect">
            <a:avLst/>
          </a:prstGeom>
        </p:spPr>
      </p:pic>
      <p:pic>
        <p:nvPicPr>
          <p:cNvPr id="12" name="Picture 11" descr="sprinklers-in-field.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85425" y="4024789"/>
            <a:ext cx="4182221" cy="2788147"/>
          </a:xfrm>
          <a:prstGeom prst="rect">
            <a:avLst/>
          </a:prstGeom>
        </p:spPr>
      </p:pic>
      <p:sp>
        <p:nvSpPr>
          <p:cNvPr id="13" name="TextBox 12"/>
          <p:cNvSpPr txBox="1"/>
          <p:nvPr/>
        </p:nvSpPr>
        <p:spPr>
          <a:xfrm>
            <a:off x="883714" y="1481863"/>
            <a:ext cx="2403422" cy="461665"/>
          </a:xfrm>
          <a:prstGeom prst="rect">
            <a:avLst/>
          </a:prstGeom>
          <a:noFill/>
        </p:spPr>
        <p:txBody>
          <a:bodyPr wrap="none" rtlCol="0">
            <a:spAutoFit/>
          </a:bodyPr>
          <a:lstStyle/>
          <a:p>
            <a:r>
              <a:rPr lang="en-US" sz="2400" b="1" dirty="0" smtClean="0"/>
              <a:t>Flood Irrigation</a:t>
            </a:r>
            <a:endParaRPr lang="en-US" sz="2400" b="1" dirty="0"/>
          </a:p>
        </p:txBody>
      </p:sp>
      <p:sp>
        <p:nvSpPr>
          <p:cNvPr id="14" name="TextBox 13"/>
          <p:cNvSpPr txBox="1"/>
          <p:nvPr/>
        </p:nvSpPr>
        <p:spPr>
          <a:xfrm>
            <a:off x="4504598" y="4175992"/>
            <a:ext cx="1626617" cy="461665"/>
          </a:xfrm>
          <a:prstGeom prst="rect">
            <a:avLst/>
          </a:prstGeom>
          <a:noFill/>
        </p:spPr>
        <p:txBody>
          <a:bodyPr wrap="none" rtlCol="0">
            <a:spAutoFit/>
          </a:bodyPr>
          <a:lstStyle/>
          <a:p>
            <a:r>
              <a:rPr lang="en-US" sz="2400" b="1" dirty="0" smtClean="0">
                <a:solidFill>
                  <a:schemeClr val="bg1"/>
                </a:solidFill>
              </a:rPr>
              <a:t>Sprinklers</a:t>
            </a:r>
            <a:endParaRPr lang="en-US" sz="2400" b="1" dirty="0">
              <a:solidFill>
                <a:schemeClr val="bg1"/>
              </a:solidFill>
            </a:endParaRPr>
          </a:p>
        </p:txBody>
      </p:sp>
      <p:sp>
        <p:nvSpPr>
          <p:cNvPr id="15" name="TextBox 14"/>
          <p:cNvSpPr txBox="1"/>
          <p:nvPr/>
        </p:nvSpPr>
        <p:spPr>
          <a:xfrm>
            <a:off x="6850403" y="1481863"/>
            <a:ext cx="1754807" cy="461665"/>
          </a:xfrm>
          <a:prstGeom prst="rect">
            <a:avLst/>
          </a:prstGeom>
          <a:noFill/>
        </p:spPr>
        <p:txBody>
          <a:bodyPr wrap="none" rtlCol="0">
            <a:spAutoFit/>
          </a:bodyPr>
          <a:lstStyle/>
          <a:p>
            <a:r>
              <a:rPr lang="en-US" sz="2400" b="1" dirty="0" smtClean="0">
                <a:solidFill>
                  <a:schemeClr val="bg1"/>
                </a:solidFill>
              </a:rPr>
              <a:t>Micro  Drip</a:t>
            </a:r>
            <a:endParaRPr lang="en-US" sz="2400" b="1" dirty="0">
              <a:solidFill>
                <a:schemeClr val="bg1"/>
              </a:solidFill>
            </a:endParaRPr>
          </a:p>
        </p:txBody>
      </p:sp>
    </p:spTree>
    <p:extLst>
      <p:ext uri="{BB962C8B-B14F-4D97-AF65-F5344CB8AC3E}">
        <p14:creationId xmlns:p14="http://schemas.microsoft.com/office/powerpoint/2010/main" val="74207937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29057</TotalTime>
  <Words>8095</Words>
  <Application>Microsoft Macintosh PowerPoint</Application>
  <PresentationFormat>On-screen Show (4:3)</PresentationFormat>
  <Paragraphs>608</Paragraphs>
  <Slides>124</Slides>
  <Notes>124</Notes>
  <HiddenSlides>0</HiddenSlides>
  <MMClips>0</MMClips>
  <ScaleCrop>false</ScaleCrop>
  <HeadingPairs>
    <vt:vector size="4" baseType="variant">
      <vt:variant>
        <vt:lpstr>Theme</vt:lpstr>
      </vt:variant>
      <vt:variant>
        <vt:i4>1</vt:i4>
      </vt:variant>
      <vt:variant>
        <vt:lpstr>Slide Titles</vt:lpstr>
      </vt:variant>
      <vt:variant>
        <vt:i4>124</vt:i4>
      </vt:variant>
    </vt:vector>
  </HeadingPairs>
  <TitlesOfParts>
    <vt:vector size="125" baseType="lpstr">
      <vt:lpstr>Office Theme</vt:lpstr>
      <vt:lpstr>LECTURES 18-23  California’s Water</vt:lpstr>
      <vt:lpstr>Learning Goals</vt:lpstr>
      <vt:lpstr>Learning Goals</vt:lpstr>
      <vt:lpstr>Learning Goals</vt:lpstr>
      <vt:lpstr>Wisdom of the Water Buffalo</vt:lpstr>
      <vt:lpstr>Wisdom of the Water Buffalo</vt:lpstr>
      <vt:lpstr>Wisdom of the Water Buffalo</vt:lpstr>
      <vt:lpstr>Wisdom of the Water Buffalo</vt:lpstr>
      <vt:lpstr>Readings</vt:lpstr>
      <vt:lpstr>Readings</vt:lpstr>
      <vt:lpstr>Spanish/Mexican Water/Land Rights</vt:lpstr>
      <vt:lpstr>Spanish Land Rights</vt:lpstr>
      <vt:lpstr>The Gold Rush &amp; Water Rights</vt:lpstr>
      <vt:lpstr>Prior Appropriation vs Riparian Rights</vt:lpstr>
      <vt:lpstr>Hydraulic Mining and Floods</vt:lpstr>
      <vt:lpstr>Early Agriculture Affects Water</vt:lpstr>
      <vt:lpstr>Groundwater Basics</vt:lpstr>
      <vt:lpstr>Groundwater Basics</vt:lpstr>
      <vt:lpstr>Groundwater Overdraft</vt:lpstr>
      <vt:lpstr>Groundwater Overdraft</vt:lpstr>
      <vt:lpstr>Irrigation Districts</vt:lpstr>
      <vt:lpstr>LA and Owens Valley</vt:lpstr>
      <vt:lpstr>SF &amp; Hetch Hetchy</vt:lpstr>
      <vt:lpstr>Snow: The Other Reservoir</vt:lpstr>
      <vt:lpstr>Reservoirs: Flood vs Storage</vt:lpstr>
      <vt:lpstr>Water for the Mega-State</vt:lpstr>
      <vt:lpstr>Colorado River/Lake Mead</vt:lpstr>
      <vt:lpstr>Water for the Mega-State</vt:lpstr>
      <vt:lpstr>Federal Water Project (AKA Central Valley Project)</vt:lpstr>
      <vt:lpstr>State Water Project</vt:lpstr>
      <vt:lpstr>Water-Energy Nexus and SWP</vt:lpstr>
      <vt:lpstr>Environmental Awareness</vt:lpstr>
      <vt:lpstr>Mono Lake</vt:lpstr>
      <vt:lpstr>Mono Lake Committee</vt:lpstr>
      <vt:lpstr>Peripheral Canal</vt:lpstr>
      <vt:lpstr>CA Water Today: Where</vt:lpstr>
      <vt:lpstr>Water Measurement Units</vt:lpstr>
      <vt:lpstr>CA Water Today: Sources</vt:lpstr>
      <vt:lpstr>CA Water Today: Sources</vt:lpstr>
      <vt:lpstr>CA Water Today: How</vt:lpstr>
      <vt:lpstr>CA Water Today: How</vt:lpstr>
      <vt:lpstr>CA Water &amp; Climate Change</vt:lpstr>
      <vt:lpstr>PowerPoint Presentation</vt:lpstr>
      <vt:lpstr>Drought Prediction</vt:lpstr>
      <vt:lpstr>Drought Attribution</vt:lpstr>
      <vt:lpstr>Megadroughts &amp; Climate Change</vt:lpstr>
      <vt:lpstr>Disappearing Snowpack</vt:lpstr>
      <vt:lpstr>The Delta Risk</vt:lpstr>
      <vt:lpstr>The Delta Risk</vt:lpstr>
      <vt:lpstr>The Delta Risk</vt:lpstr>
      <vt:lpstr>The WaterFix</vt:lpstr>
      <vt:lpstr>The WaterFix</vt:lpstr>
      <vt:lpstr>Our Big Idea: Adaptation</vt:lpstr>
      <vt:lpstr>Water System Adaptation</vt:lpstr>
      <vt:lpstr>CA Water Today: How</vt:lpstr>
      <vt:lpstr>Water Reuse: Sewage Recycling</vt:lpstr>
      <vt:lpstr>Sewage Treatment</vt:lpstr>
      <vt:lpstr>Water Reuse: Historic Trends</vt:lpstr>
      <vt:lpstr>Seawater Intrusion</vt:lpstr>
      <vt:lpstr>Agricultural Reuse: Monterey Miracle</vt:lpstr>
      <vt:lpstr>Urban Water Reuse (non-potable)</vt:lpstr>
      <vt:lpstr>The Purple Pipe Problem</vt:lpstr>
      <vt:lpstr>Potable Reuse: Aquifer Recharge </vt:lpstr>
      <vt:lpstr>Potable Reuse: Advanced Treatment</vt:lpstr>
      <vt:lpstr>Reverse Osmosis</vt:lpstr>
      <vt:lpstr>UV/Hydrogen Peroxide</vt:lpstr>
      <vt:lpstr>Orange County’s Reuse System</vt:lpstr>
      <vt:lpstr>LA Proposed Potable Reuse System </vt:lpstr>
      <vt:lpstr>Direct Potable Reuse</vt:lpstr>
      <vt:lpstr>De Facto Water Reuse</vt:lpstr>
      <vt:lpstr>The Yuck Factor</vt:lpstr>
      <vt:lpstr>Seawater Desalination</vt:lpstr>
      <vt:lpstr>Efficiency Improvements</vt:lpstr>
      <vt:lpstr>Efficiency Improvements (II)</vt:lpstr>
      <vt:lpstr>Passing the Break Even Point</vt:lpstr>
      <vt:lpstr>Passing the Break Even Point</vt:lpstr>
      <vt:lpstr>Other Environmental Issues</vt:lpstr>
      <vt:lpstr>Other Environmental Issues</vt:lpstr>
      <vt:lpstr>Carlsbad Desalination Plant</vt:lpstr>
      <vt:lpstr>PowerPoint Presentation</vt:lpstr>
      <vt:lpstr>PowerPoint Presentation</vt:lpstr>
      <vt:lpstr>Our Big Idea: Adaptation</vt:lpstr>
      <vt:lpstr>Desalination for Agriculture</vt:lpstr>
      <vt:lpstr>Agricultural Drainage Water</vt:lpstr>
      <vt:lpstr>Agricultural Drainage Water</vt:lpstr>
      <vt:lpstr>Brackish Water Desalination</vt:lpstr>
      <vt:lpstr>Federal R&amp;D Plans for Desal</vt:lpstr>
      <vt:lpstr>Managed Aquifer Recharge &amp; Recovery</vt:lpstr>
      <vt:lpstr>Managed Aquifer Recharge &amp; Recovery</vt:lpstr>
      <vt:lpstr>Managed Aquifer Recharge &amp; Recovery</vt:lpstr>
      <vt:lpstr>Managed Aquifer Recharge &amp; Recovery</vt:lpstr>
      <vt:lpstr>Legacy Groundwater Contamination</vt:lpstr>
      <vt:lpstr>Stormwater Harvesting</vt:lpstr>
      <vt:lpstr>Regional Recharge Facilities</vt:lpstr>
      <vt:lpstr>Stormwater Harvesting</vt:lpstr>
      <vt:lpstr>A Question of Scale</vt:lpstr>
      <vt:lpstr>Efficiency in Agriculture</vt:lpstr>
      <vt:lpstr>Smart Irrigation Scheduling</vt:lpstr>
      <vt:lpstr>Irrigation Technologies</vt:lpstr>
      <vt:lpstr>Efficient Irrigation Technologies</vt:lpstr>
      <vt:lpstr>Crop Shifting</vt:lpstr>
      <vt:lpstr>Consumptive/Non-Consumptive Use</vt:lpstr>
      <vt:lpstr>Personal Choices</vt:lpstr>
      <vt:lpstr>Urban Water Use</vt:lpstr>
      <vt:lpstr>Outdoor Water Use</vt:lpstr>
      <vt:lpstr>Outdoor Water Use</vt:lpstr>
      <vt:lpstr>Urban Heat Island Effect</vt:lpstr>
      <vt:lpstr>Greening the City</vt:lpstr>
      <vt:lpstr>Indoor Water Conservation</vt:lpstr>
      <vt:lpstr>Conservation Has Its Limits</vt:lpstr>
      <vt:lpstr>Graywater for Irrigation</vt:lpstr>
      <vt:lpstr>PowerPoint Presentation</vt:lpstr>
      <vt:lpstr>SFPUC’s Living Machine</vt:lpstr>
      <vt:lpstr>Living Machine Energy &amp; GHGs</vt:lpstr>
      <vt:lpstr>Rainwater Harvesting</vt:lpstr>
      <vt:lpstr>Rainwater Harvesting</vt:lpstr>
      <vt:lpstr>Water Conservation by Guilt</vt:lpstr>
      <vt:lpstr>Water Conservation by Pricing</vt:lpstr>
      <vt:lpstr>Water Conservation During Droughts</vt:lpstr>
      <vt:lpstr>Regulating Groundwater</vt:lpstr>
      <vt:lpstr>Water Markets and Trading</vt:lpstr>
      <vt:lpstr>Water Rights, Laws &amp; Politics</vt:lpstr>
      <vt:lpstr>Economics and Barriers</vt:lpstr>
      <vt:lpstr>Discussion: A Path Forward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Welcome to California</dc:title>
  <dc:creator>Ben</dc:creator>
  <cp:lastModifiedBy>Ben</cp:lastModifiedBy>
  <cp:revision>354</cp:revision>
  <dcterms:created xsi:type="dcterms:W3CDTF">2016-01-04T23:22:35Z</dcterms:created>
  <dcterms:modified xsi:type="dcterms:W3CDTF">2016-11-04T19:36:49Z</dcterms:modified>
</cp:coreProperties>
</file>