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2"/>
  </p:notesMasterIdLst>
  <p:sldIdLst>
    <p:sldId id="257" r:id="rId2"/>
    <p:sldId id="259" r:id="rId3"/>
    <p:sldId id="261" r:id="rId4"/>
    <p:sldId id="264" r:id="rId5"/>
    <p:sldId id="265" r:id="rId6"/>
    <p:sldId id="324" r:id="rId7"/>
    <p:sldId id="329" r:id="rId8"/>
    <p:sldId id="279" r:id="rId9"/>
    <p:sldId id="280" r:id="rId10"/>
    <p:sldId id="321" r:id="rId11"/>
    <p:sldId id="326" r:id="rId12"/>
    <p:sldId id="319" r:id="rId13"/>
    <p:sldId id="331" r:id="rId14"/>
    <p:sldId id="284" r:id="rId15"/>
    <p:sldId id="285" r:id="rId16"/>
    <p:sldId id="286" r:id="rId17"/>
    <p:sldId id="287" r:id="rId18"/>
    <p:sldId id="288" r:id="rId19"/>
    <p:sldId id="322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323" r:id="rId29"/>
    <p:sldId id="299" r:id="rId30"/>
    <p:sldId id="300" r:id="rId31"/>
    <p:sldId id="302" r:id="rId32"/>
    <p:sldId id="303" r:id="rId33"/>
    <p:sldId id="304" r:id="rId34"/>
    <p:sldId id="325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30" r:id="rId50"/>
    <p:sldId id="328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99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7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notesMaster" Target="notesMasters/notesMaster1.xml"/><Relationship Id="rId53" Type="http://schemas.openxmlformats.org/officeDocument/2006/relationships/printerSettings" Target="printerSettings/printerSettings1.bin"/><Relationship Id="rId54" Type="http://schemas.openxmlformats.org/officeDocument/2006/relationships/presProps" Target="presProps.xml"/><Relationship Id="rId55" Type="http://schemas.openxmlformats.org/officeDocument/2006/relationships/viewProps" Target="viewProps.xml"/><Relationship Id="rId56" Type="http://schemas.openxmlformats.org/officeDocument/2006/relationships/theme" Target="theme/theme1.xml"/><Relationship Id="rId57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Chart%20in%20Microsoft%20Office%20Word" TargetMode="External"/><Relationship Id="rId3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Chart%20in%20Microsoft%20Office%20Word" TargetMode="External"/><Relationship Id="rId3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U.S. Residential Sector Energy Consumption by End Use </a:t>
            </a:r>
            <a:r>
              <a:rPr lang="en-US" dirty="0" smtClean="0"/>
              <a:t>2011 (</a:t>
            </a:r>
            <a:r>
              <a:rPr lang="en-US" dirty="0"/>
              <a:t>in quadrillion Btu) 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83066400249939"/>
          <c:y val="0.169112050767558"/>
          <c:w val="0.668376200483921"/>
          <c:h val="0.77835831807008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'[Chart in Microsoft Office Word]Sheet1'!$B$1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'[Chart in Microsoft Office Word]Sheet1'!$A$2:$A$11</c:f>
              <c:strCache>
                <c:ptCount val="10"/>
                <c:pt idx="0">
                  <c:v>refrigeration</c:v>
                </c:pt>
                <c:pt idx="1">
                  <c:v>space cooling</c:v>
                </c:pt>
                <c:pt idx="2">
                  <c:v>space heating</c:v>
                </c:pt>
                <c:pt idx="3">
                  <c:v>water heating</c:v>
                </c:pt>
                <c:pt idx="4">
                  <c:v>lighting</c:v>
                </c:pt>
                <c:pt idx="5">
                  <c:v>TV</c:v>
                </c:pt>
                <c:pt idx="6">
                  <c:v>computers</c:v>
                </c:pt>
                <c:pt idx="7">
                  <c:v>clothes dryers</c:v>
                </c:pt>
                <c:pt idx="8">
                  <c:v>cooking</c:v>
                </c:pt>
                <c:pt idx="9">
                  <c:v>dishwashers</c:v>
                </c:pt>
              </c:strCache>
            </c:strRef>
          </c:cat>
          <c:val>
            <c:numRef>
              <c:f>'[Chart in Microsoft Office Word]Sheet1'!$B$2:$B$11</c:f>
              <c:numCache>
                <c:formatCode>General</c:formatCode>
                <c:ptCount val="10"/>
                <c:pt idx="0">
                  <c:v>1.2</c:v>
                </c:pt>
                <c:pt idx="1">
                  <c:v>2.9</c:v>
                </c:pt>
                <c:pt idx="2">
                  <c:v>5.3</c:v>
                </c:pt>
                <c:pt idx="3">
                  <c:v>2.9</c:v>
                </c:pt>
                <c:pt idx="4">
                  <c:v>2.0</c:v>
                </c:pt>
                <c:pt idx="5">
                  <c:v>1.0</c:v>
                </c:pt>
                <c:pt idx="6">
                  <c:v>0.5</c:v>
                </c:pt>
                <c:pt idx="7">
                  <c:v>0.7</c:v>
                </c:pt>
                <c:pt idx="8">
                  <c:v>0.6</c:v>
                </c:pt>
                <c:pt idx="9">
                  <c:v>0.3</c:v>
                </c:pt>
              </c:numCache>
            </c:numRef>
          </c:val>
        </c:ser>
        <c:ser>
          <c:idx val="1"/>
          <c:order val="1"/>
          <c:tx>
            <c:strRef>
              <c:f>'[Chart in Microsoft Office Word]Sheet1'!$C$1</c:f>
              <c:strCache>
                <c:ptCount val="1"/>
                <c:pt idx="0">
                  <c:v>Column1</c:v>
                </c:pt>
              </c:strCache>
            </c:strRef>
          </c:tx>
          <c:invertIfNegative val="0"/>
          <c:cat>
            <c:strRef>
              <c:f>'[Chart in Microsoft Office Word]Sheet1'!$A$2:$A$11</c:f>
              <c:strCache>
                <c:ptCount val="10"/>
                <c:pt idx="0">
                  <c:v>refrigeration</c:v>
                </c:pt>
                <c:pt idx="1">
                  <c:v>space cooling</c:v>
                </c:pt>
                <c:pt idx="2">
                  <c:v>space heating</c:v>
                </c:pt>
                <c:pt idx="3">
                  <c:v>water heating</c:v>
                </c:pt>
                <c:pt idx="4">
                  <c:v>lighting</c:v>
                </c:pt>
                <c:pt idx="5">
                  <c:v>TV</c:v>
                </c:pt>
                <c:pt idx="6">
                  <c:v>computers</c:v>
                </c:pt>
                <c:pt idx="7">
                  <c:v>clothes dryers</c:v>
                </c:pt>
                <c:pt idx="8">
                  <c:v>cooking</c:v>
                </c:pt>
                <c:pt idx="9">
                  <c:v>dishwashers</c:v>
                </c:pt>
              </c:strCache>
            </c:strRef>
          </c:cat>
          <c:val>
            <c:numRef>
              <c:f>'[Chart in Microsoft Office Word]Sheet1'!$C$2:$C$11</c:f>
              <c:numCache>
                <c:formatCode>General</c:formatCode>
                <c:ptCount val="10"/>
              </c:numCache>
            </c:numRef>
          </c:val>
        </c:ser>
        <c:ser>
          <c:idx val="2"/>
          <c:order val="2"/>
          <c:tx>
            <c:strRef>
              <c:f>'[Chart in Microsoft Office Word]Sheet1'!$D$1</c:f>
              <c:strCache>
                <c:ptCount val="1"/>
                <c:pt idx="0">
                  <c:v>Column2</c:v>
                </c:pt>
              </c:strCache>
            </c:strRef>
          </c:tx>
          <c:invertIfNegative val="0"/>
          <c:cat>
            <c:strRef>
              <c:f>'[Chart in Microsoft Office Word]Sheet1'!$A$2:$A$11</c:f>
              <c:strCache>
                <c:ptCount val="10"/>
                <c:pt idx="0">
                  <c:v>refrigeration</c:v>
                </c:pt>
                <c:pt idx="1">
                  <c:v>space cooling</c:v>
                </c:pt>
                <c:pt idx="2">
                  <c:v>space heating</c:v>
                </c:pt>
                <c:pt idx="3">
                  <c:v>water heating</c:v>
                </c:pt>
                <c:pt idx="4">
                  <c:v>lighting</c:v>
                </c:pt>
                <c:pt idx="5">
                  <c:v>TV</c:v>
                </c:pt>
                <c:pt idx="6">
                  <c:v>computers</c:v>
                </c:pt>
                <c:pt idx="7">
                  <c:v>clothes dryers</c:v>
                </c:pt>
                <c:pt idx="8">
                  <c:v>cooking</c:v>
                </c:pt>
                <c:pt idx="9">
                  <c:v>dishwashers</c:v>
                </c:pt>
              </c:strCache>
            </c:strRef>
          </c:cat>
          <c:val>
            <c:numRef>
              <c:f>'[Chart in Microsoft Office Word]Sheet1'!$D$2:$D$11</c:f>
              <c:numCache>
                <c:formatCode>General</c:formatCode>
                <c:ptCount val="10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2077752"/>
        <c:axId val="-2132080744"/>
      </c:barChart>
      <c:valAx>
        <c:axId val="-21320807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-2132077752"/>
        <c:crosses val="autoZero"/>
        <c:crossBetween val="between"/>
      </c:valAx>
      <c:catAx>
        <c:axId val="-2132077752"/>
        <c:scaling>
          <c:orientation val="minMax"/>
        </c:scaling>
        <c:delete val="0"/>
        <c:axPos val="l"/>
        <c:majorTickMark val="out"/>
        <c:minorTickMark val="none"/>
        <c:tickLblPos val="nextTo"/>
        <c:crossAx val="-2132080744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en-US" sz="2400" dirty="0"/>
              <a:t>U.S. Electricity</a:t>
            </a:r>
            <a:r>
              <a:rPr lang="en-US" sz="2400" baseline="0" dirty="0"/>
              <a:t> Net Generation </a:t>
            </a:r>
            <a:r>
              <a:rPr lang="en-US" sz="2400" baseline="0" dirty="0" smtClean="0"/>
              <a:t>2014 </a:t>
            </a:r>
            <a:endParaRPr lang="en-US" sz="2400" baseline="0" dirty="0"/>
          </a:p>
        </c:rich>
      </c:tx>
      <c:overlay val="0"/>
    </c:title>
    <c:autoTitleDeleted val="0"/>
    <c:plotArea>
      <c:layout/>
      <c:pieChart>
        <c:varyColors val="1"/>
        <c:ser>
          <c:idx val="1"/>
          <c:order val="0"/>
          <c:tx>
            <c:strRef>
              <c:f>'[Chart in Microsoft Office Word]Sheet1'!$C$1</c:f>
              <c:strCache>
                <c:ptCount val="1"/>
                <c:pt idx="0">
                  <c:v>Column1</c:v>
                </c:pt>
              </c:strCache>
            </c:strRef>
          </c:tx>
          <c:cat>
            <c:strRef>
              <c:f>'[Chart in Microsoft Office Word]Sheet1'!$A$2:$A$7</c:f>
              <c:strCache>
                <c:ptCount val="6"/>
                <c:pt idx="0">
                  <c:v>coal</c:v>
                </c:pt>
                <c:pt idx="1">
                  <c:v>petroleum</c:v>
                </c:pt>
                <c:pt idx="2">
                  <c:v>natural gas</c:v>
                </c:pt>
                <c:pt idx="3">
                  <c:v>nuclear</c:v>
                </c:pt>
                <c:pt idx="4">
                  <c:v>pumped storage</c:v>
                </c:pt>
                <c:pt idx="5">
                  <c:v>renewables</c:v>
                </c:pt>
              </c:strCache>
            </c:strRef>
          </c:cat>
          <c:val>
            <c:numRef>
              <c:f>'[Chart in Microsoft Office Word]Sheet1'!$C$2:$C$7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1"/>
          <c:tx>
            <c:strRef>
              <c:f>'[Chart in Microsoft Office Word]Sheet1'!$D$1</c:f>
              <c:strCache>
                <c:ptCount val="1"/>
                <c:pt idx="0">
                  <c:v>Column2</c:v>
                </c:pt>
              </c:strCache>
            </c:strRef>
          </c:tx>
          <c:cat>
            <c:strRef>
              <c:f>'[Chart in Microsoft Office Word]Sheet1'!$A$2:$A$7</c:f>
              <c:strCache>
                <c:ptCount val="6"/>
                <c:pt idx="0">
                  <c:v>coal</c:v>
                </c:pt>
                <c:pt idx="1">
                  <c:v>petroleum</c:v>
                </c:pt>
                <c:pt idx="2">
                  <c:v>natural gas</c:v>
                </c:pt>
                <c:pt idx="3">
                  <c:v>nuclear</c:v>
                </c:pt>
                <c:pt idx="4">
                  <c:v>pumped storage</c:v>
                </c:pt>
                <c:pt idx="5">
                  <c:v>renewables</c:v>
                </c:pt>
              </c:strCache>
            </c:strRef>
          </c:cat>
          <c:val>
            <c:numRef>
              <c:f>'[Chart in Microsoft Office Word]Sheet1'!$D$2:$D$7</c:f>
              <c:numCache>
                <c:formatCode>General</c:formatCode>
                <c:ptCount val="6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externalData r:id="rId2">
    <c:autoUpdate val="0"/>
  </c:externalData>
  <c:userShapes r:id="rId3"/>
</c:chartSpace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4" Type="http://schemas.openxmlformats.org/officeDocument/2006/relationships/image" Target="../media/image5.wmf"/><Relationship Id="rId5" Type="http://schemas.openxmlformats.org/officeDocument/2006/relationships/image" Target="../media/image6.wmf"/><Relationship Id="rId1" Type="http://schemas.openxmlformats.org/officeDocument/2006/relationships/image" Target="../media/image2.wmf"/><Relationship Id="rId2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0.87519</cdr:x>
      <cdr:y>0.19444</cdr:y>
    </cdr:from>
    <cdr:to>
      <cdr:x>0.98068</cdr:x>
      <cdr:y>0.35043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711927" y="1191557"/>
          <a:ext cx="929621" cy="9558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b="1" dirty="0" smtClean="0"/>
            <a:t>Total 21.5 </a:t>
          </a:r>
          <a:endParaRPr lang="en-US" sz="14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0.77131</cdr:x>
      <cdr:y>0.22334</cdr:y>
    </cdr:from>
    <cdr:to>
      <cdr:x>0.95991</cdr:x>
      <cdr:y>0.35115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00701" y="1372813"/>
          <a:ext cx="1662843" cy="785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600" b="1" dirty="0" smtClean="0"/>
            <a:t>Total: 3797 billion </a:t>
          </a:r>
          <a:r>
            <a:rPr lang="en-US" sz="1600" b="1" dirty="0" err="1" smtClean="0"/>
            <a:t>kilowatthours</a:t>
          </a:r>
          <a:endParaRPr lang="en-US" sz="1600" b="1" dirty="0"/>
        </a:p>
      </cdr:txBody>
    </cdr:sp>
  </cdr:relSizeAnchor>
  <cdr:relSizeAnchor xmlns:cdr="http://schemas.openxmlformats.org/drawingml/2006/chartDrawing">
    <cdr:from>
      <cdr:x>0.06178</cdr:x>
      <cdr:y>0.12925</cdr:y>
    </cdr:from>
    <cdr:to>
      <cdr:x>0.94931</cdr:x>
      <cdr:y>0.98891</cdr:y>
    </cdr:to>
    <cdr:pic>
      <cdr:nvPicPr>
        <cdr:cNvPr id="3" name="Picture 2" descr="http://images.huffingtonpost.com/2015-03-18-1426705860-537078-Electricity_Generation_2014_Renewables_NaturalGas_Nuclear.pn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544718" y="794493"/>
          <a:ext cx="7825406" cy="5284166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DD0897-3385-4466-85D1-69C835E314AE}" type="datetimeFigureOut">
              <a:rPr lang="en-US" smtClean="0"/>
              <a:t>11/3/16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F0EF4-1C00-4C1C-B53B-F63FBFFF63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9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DC23801A-9988-4FF6-BE82-145F315CA263}" type="slidenum">
              <a:rPr lang="en-US" altLang="en-US"/>
              <a:pPr algn="r"/>
              <a:t>3</a:t>
            </a:fld>
            <a:endParaRPr lang="en-US" altLang="en-US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solidFill>
            <a:srgbClr val="FFFFFF"/>
          </a:solidFill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CF37EA6-86B6-4EAE-B863-4876C74075E7}" type="slidenum">
              <a:rPr lang="en-US" altLang="en-US" smtClean="0"/>
              <a:pPr/>
              <a:t>22</a:t>
            </a:fld>
            <a:endParaRPr lang="en-US" altLang="en-US" smtClean="0"/>
          </a:p>
        </p:txBody>
      </p:sp>
      <p:sp>
        <p:nvSpPr>
          <p:cNvPr id="208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1500CEC-BA7C-49C7-84F2-4B76A5E4496A}" type="slidenum">
              <a:rPr lang="en-US" altLang="en-US" smtClean="0"/>
              <a:pPr/>
              <a:t>23</a:t>
            </a:fld>
            <a:endParaRPr lang="en-US" altLang="en-US" smtClean="0"/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A188E023-FB23-44A0-B193-040465DD1164}" type="slidenum">
              <a:rPr lang="en-US" altLang="en-US">
                <a:ea typeface="ＭＳ Ｐゴシック" pitchFamily="34" charset="-128"/>
              </a:rPr>
              <a:pPr algn="r"/>
              <a:t>25</a:t>
            </a:fld>
            <a:endParaRPr lang="en-US" altLang="en-US">
              <a:ea typeface="ＭＳ Ｐゴシック" pitchFamily="34" charset="-128"/>
            </a:endParaRPr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7ED31553-E6B5-4DC0-A1AD-CD70ED4E1CFA}" type="slidenum">
              <a:rPr lang="en-US" altLang="en-US">
                <a:ea typeface="ＭＳ Ｐゴシック" pitchFamily="34" charset="-128"/>
              </a:rPr>
              <a:pPr algn="r"/>
              <a:t>26</a:t>
            </a:fld>
            <a:endParaRPr lang="en-US" altLang="en-US">
              <a:ea typeface="ＭＳ Ｐゴシック" pitchFamily="34" charset="-128"/>
            </a:endParaRPr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D73981B-6DE0-48A8-B022-8526106680A8}" type="slidenum">
              <a:rPr lang="en-US" altLang="en-US" smtClean="0"/>
              <a:pPr/>
              <a:t>27</a:t>
            </a:fld>
            <a:endParaRPr lang="en-US" altLang="en-US" smtClean="0"/>
          </a:p>
        </p:txBody>
      </p:sp>
      <p:sp>
        <p:nvSpPr>
          <p:cNvPr id="212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2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FE11654-686B-4851-83B5-BC85A8B7E2B9}" type="slidenum">
              <a:rPr lang="en-US" altLang="en-US" smtClean="0"/>
              <a:pPr/>
              <a:t>29</a:t>
            </a:fld>
            <a:endParaRPr lang="en-US" altLang="en-US" smtClean="0"/>
          </a:p>
        </p:txBody>
      </p:sp>
      <p:sp>
        <p:nvSpPr>
          <p:cNvPr id="215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21FFBF5-5D79-4668-9250-4BBFAD28FC1F}" type="slidenum">
              <a:rPr lang="en-US" altLang="en-US" smtClean="0"/>
              <a:pPr/>
              <a:t>31</a:t>
            </a:fld>
            <a:endParaRPr lang="en-US" altLang="en-US" smtClean="0"/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D79C076-A3F7-407F-B18F-5F3867252BE0}" type="slidenum">
              <a:rPr lang="en-US" altLang="en-US" smtClean="0"/>
              <a:pPr/>
              <a:t>32</a:t>
            </a:fld>
            <a:endParaRPr lang="en-US" altLang="en-US" smtClean="0"/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AEEFEB1-9BDA-40F6-84AB-27DC9E4AF4D3}" type="slidenum">
              <a:rPr lang="en-US" altLang="en-US" smtClean="0"/>
              <a:pPr/>
              <a:t>33</a:t>
            </a:fld>
            <a:endParaRPr lang="en-US" altLang="en-US" smtClean="0"/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97BC8E9-AB45-4C35-A827-CE282A2ACDE1}" type="slidenum">
              <a:rPr lang="en-US" altLang="en-US" smtClean="0"/>
              <a:pPr/>
              <a:t>35</a:t>
            </a:fld>
            <a:endParaRPr lang="en-US" altLang="en-US" smtClean="0"/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43AC575C-0238-413F-94C5-E37987782A4E}" type="slidenum">
              <a:rPr lang="en-US" altLang="en-US"/>
              <a:pPr algn="r"/>
              <a:t>9</a:t>
            </a:fld>
            <a:endParaRPr lang="en-US" altLang="en-US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7E0C8EA-0767-4111-8DC7-7C4EEEC11B30}" type="slidenum">
              <a:rPr lang="en-US" altLang="en-US" smtClean="0"/>
              <a:pPr/>
              <a:t>38</a:t>
            </a:fld>
            <a:endParaRPr lang="en-US" altLang="en-US" smtClean="0"/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28A6AD7-F3A5-48A4-9D34-11804094F038}" type="slidenum">
              <a:rPr lang="en-US" altLang="en-US" smtClean="0"/>
              <a:pPr/>
              <a:t>39</a:t>
            </a:fld>
            <a:endParaRPr lang="en-US" altLang="en-US" smtClean="0"/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62F3CDB-A51A-4B33-8C42-35E1438B87F0}" type="slidenum">
              <a:rPr lang="en-US" altLang="en-US" smtClean="0"/>
              <a:pPr/>
              <a:t>40</a:t>
            </a:fld>
            <a:endParaRPr lang="en-US" altLang="en-US" smtClean="0"/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7DD121B-468A-4F81-947B-AE82AE7A019F}" type="slidenum">
              <a:rPr lang="en-US" altLang="en-US" smtClean="0"/>
              <a:pPr/>
              <a:t>41</a:t>
            </a:fld>
            <a:endParaRPr lang="en-US" altLang="en-US" smtClean="0"/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4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9D3406A-57D1-4D16-B169-40352FD86254}" type="slidenum">
              <a:rPr lang="en-US" altLang="en-US" smtClean="0"/>
              <a:pPr/>
              <a:t>42</a:t>
            </a:fld>
            <a:endParaRPr lang="en-US" altLang="en-US" smtClean="0"/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6854253-E5DD-434C-A63A-B9EB417D0363}" type="slidenum">
              <a:rPr lang="en-US" altLang="en-US" smtClean="0"/>
              <a:pPr/>
              <a:t>43</a:t>
            </a:fld>
            <a:endParaRPr lang="en-US" altLang="en-US" smtClean="0"/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6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DDD5F70-4BBD-411C-A4ED-5263C9313706}" type="slidenum">
              <a:rPr lang="en-US" altLang="en-US" smtClean="0"/>
              <a:pPr/>
              <a:t>44</a:t>
            </a:fld>
            <a:endParaRPr lang="en-US" altLang="en-US" smtClean="0"/>
          </a:p>
        </p:txBody>
      </p:sp>
      <p:sp>
        <p:nvSpPr>
          <p:cNvPr id="227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7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CAC4599-7EE4-4B9E-B1E1-323596381863}" type="slidenum">
              <a:rPr lang="en-US" altLang="en-US" smtClean="0"/>
              <a:pPr/>
              <a:t>45</a:t>
            </a:fld>
            <a:endParaRPr lang="en-US" altLang="en-US" smtClean="0"/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68A0A7B-0A10-4FDB-AB29-74EF30D67F37}" type="slidenum">
              <a:rPr lang="en-US" altLang="en-US" smtClean="0"/>
              <a:pPr/>
              <a:t>47</a:t>
            </a:fld>
            <a:endParaRPr lang="en-US" altLang="en-US" smtClean="0"/>
          </a:p>
        </p:txBody>
      </p:sp>
      <p:sp>
        <p:nvSpPr>
          <p:cNvPr id="229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BEBE135-8ECE-4D75-B1B5-5E7219BBF2C1}" type="slidenum">
              <a:rPr lang="en-US" altLang="en-US" smtClean="0"/>
              <a:pPr/>
              <a:t>48</a:t>
            </a:fld>
            <a:endParaRPr lang="en-US" altLang="en-US" smtClean="0"/>
          </a:p>
        </p:txBody>
      </p:sp>
      <p:sp>
        <p:nvSpPr>
          <p:cNvPr id="230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A6A8D991-7829-4A50-8DC8-9519BE803E34}" type="slidenum">
              <a:rPr lang="en-US" altLang="en-US"/>
              <a:pPr algn="r"/>
              <a:t>14</a:t>
            </a:fld>
            <a:endParaRPr lang="en-US" altLang="en-US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7268C96-11F6-4573-A5C1-567F7B5A074C}" type="slidenum">
              <a:rPr lang="en-US" altLang="en-US" smtClean="0"/>
              <a:pPr/>
              <a:t>15</a:t>
            </a:fld>
            <a:endParaRPr lang="en-US" altLang="en-US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A7C2022-FC57-4CF5-ABF7-7E08E0B4752D}" type="slidenum">
              <a:rPr lang="en-US" altLang="en-US" smtClean="0"/>
              <a:pPr/>
              <a:t>16</a:t>
            </a:fld>
            <a:endParaRPr lang="en-US" altLang="en-US" smtClean="0"/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6C6997F-16A4-4E2C-B16F-A5326F8A375E}" type="slidenum">
              <a:rPr lang="en-US" altLang="en-US" smtClean="0"/>
              <a:pPr/>
              <a:t>17</a:t>
            </a:fld>
            <a:endParaRPr lang="en-US" altLang="en-US" smtClean="0"/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93337DB-792A-47C4-AB14-6F43CA54D801}" type="slidenum">
              <a:rPr lang="en-US" altLang="en-US" smtClean="0"/>
              <a:pPr/>
              <a:t>18</a:t>
            </a:fld>
            <a:endParaRPr lang="en-US" altLang="en-US" smtClean="0"/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2BE89E76-E3BF-42E4-AB9C-D6BB7AEC1124}" type="slidenum">
              <a:rPr lang="en-US" altLang="en-US"/>
              <a:pPr algn="r"/>
              <a:t>20</a:t>
            </a:fld>
            <a:endParaRPr lang="en-US" altLang="en-US"/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C25B1440-A5FB-40D8-B912-88F69064B720}" type="slidenum">
              <a:rPr lang="en-US" altLang="en-US"/>
              <a:pPr algn="r"/>
              <a:t>21</a:t>
            </a:fld>
            <a:endParaRPr lang="en-US" altLang="en-US"/>
          </a:p>
        </p:txBody>
      </p:sp>
      <p:sp>
        <p:nvSpPr>
          <p:cNvPr id="207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927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794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015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u="sng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11" descr="CCFC Logo (2)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7" t="10029" r="24805" b="11407"/>
          <a:stretch/>
        </p:blipFill>
        <p:spPr>
          <a:xfrm>
            <a:off x="8230776" y="5695419"/>
            <a:ext cx="78785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555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553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u="sng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 descr="CCFC Logo (2)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7" t="10029" r="24805" b="11407"/>
          <a:stretch/>
        </p:blipFill>
        <p:spPr>
          <a:xfrm>
            <a:off x="8230776" y="5695419"/>
            <a:ext cx="78785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727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u="sng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10" descr="CCFC Logo (2)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7" t="10029" r="24805" b="11407"/>
          <a:stretch/>
        </p:blipFill>
        <p:spPr>
          <a:xfrm>
            <a:off x="8230776" y="5695419"/>
            <a:ext cx="78785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547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u="sng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88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141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203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984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1/20/16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463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.wmf"/><Relationship Id="rId12" Type="http://schemas.openxmlformats.org/officeDocument/2006/relationships/oleObject" Target="../embeddings/oleObject5.bin"/><Relationship Id="rId13" Type="http://schemas.openxmlformats.org/officeDocument/2006/relationships/image" Target="../media/image6.wmf"/><Relationship Id="rId14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w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3.wmf"/><Relationship Id="rId8" Type="http://schemas.openxmlformats.org/officeDocument/2006/relationships/oleObject" Target="../embeddings/oleObject3.bin"/><Relationship Id="rId9" Type="http://schemas.openxmlformats.org/officeDocument/2006/relationships/image" Target="../media/image4.wmf"/><Relationship Id="rId10" Type="http://schemas.openxmlformats.org/officeDocument/2006/relationships/oleObject" Target="../embeddings/oleObject4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8.png"/><Relationship Id="rId5" Type="http://schemas.openxmlformats.org/officeDocument/2006/relationships/oleObject" Target="../embeddings/oleObject7.bin"/><Relationship Id="rId6" Type="http://schemas.openxmlformats.org/officeDocument/2006/relationships/image" Target="../media/image9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8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9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2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4" Type="http://schemas.openxmlformats.org/officeDocument/2006/relationships/image" Target="../media/image10.png"/><Relationship Id="rId5" Type="http://schemas.openxmlformats.org/officeDocument/2006/relationships/oleObject" Target="../embeddings/oleObject9.bin"/><Relationship Id="rId6" Type="http://schemas.openxmlformats.org/officeDocument/2006/relationships/image" Target="../media/image11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>
                <a:latin typeface="Source Sans Pro"/>
                <a:cs typeface="Source Sans Pro"/>
              </a:rPr>
              <a:t>LECTURE </a:t>
            </a:r>
            <a:r>
              <a:rPr lang="en-US" smtClean="0">
                <a:latin typeface="Source Sans Pro"/>
                <a:cs typeface="Source Sans Pro"/>
              </a:rPr>
              <a:t>13. </a:t>
            </a:r>
            <a:r>
              <a:rPr lang="en-US" dirty="0" smtClean="0">
                <a:latin typeface="Source Sans Pro"/>
                <a:cs typeface="Source Sans Pro"/>
              </a:rPr>
              <a:t/>
            </a:r>
            <a:br>
              <a:rPr lang="en-US" dirty="0" smtClean="0">
                <a:latin typeface="Source Sans Pro"/>
                <a:cs typeface="Source Sans Pro"/>
              </a:rPr>
            </a:br>
            <a:r>
              <a:rPr lang="en-US" dirty="0" smtClean="0">
                <a:latin typeface="Source Sans Pro"/>
                <a:cs typeface="Source Sans Pro"/>
              </a:rPr>
              <a:t>The Grid and California’s Energy Mix</a:t>
            </a:r>
            <a:endParaRPr lang="en-US" dirty="0">
              <a:latin typeface="Source Sans Pro"/>
              <a:cs typeface="Source Sans Pro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20962" cy="1752600"/>
          </a:xfrm>
        </p:spPr>
        <p:txBody>
          <a:bodyPr/>
          <a:lstStyle/>
          <a:p>
            <a:r>
              <a:rPr lang="en-US" dirty="0" smtClean="0">
                <a:latin typeface="Source Sans Pro"/>
                <a:cs typeface="Source Sans Pro"/>
              </a:rPr>
              <a:t>Steven Weissman 				02/22/16</a:t>
            </a:r>
            <a:endParaRPr lang="en-US" dirty="0">
              <a:latin typeface="Source Sans Pro"/>
              <a:cs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762824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Does California Rank?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447800"/>
            <a:ext cx="2590800" cy="520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48400" y="56388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Energy Information Administration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804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170" name="Picture 2" descr="http://www.eia.gov/environment/emissions/state/analysis/images/figure_1-l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7059"/>
            <a:ext cx="8799905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129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009391" cy="503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1368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34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Deep </a:t>
            </a:r>
            <a:r>
              <a:rPr lang="en-US" dirty="0" err="1" smtClean="0"/>
              <a:t>Decarbonization’s</a:t>
            </a:r>
            <a:r>
              <a:rPr lang="en-US" dirty="0" smtClean="0"/>
              <a:t> Three Steps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8270653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67000" y="6248400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Pathways to Deep </a:t>
            </a:r>
            <a:r>
              <a:rPr lang="en-US" dirty="0" err="1" smtClean="0"/>
              <a:t>Decarbinization</a:t>
            </a:r>
            <a:r>
              <a:rPr lang="en-US" dirty="0" smtClean="0"/>
              <a:t> in the U.S.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394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3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646C1008-BE0B-49D3-B088-2323F31105C7}" type="slidenum">
              <a:rPr lang="en-US" altLang="en-US" sz="1400"/>
              <a:pPr algn="r"/>
              <a:t>14</a:t>
            </a:fld>
            <a:endParaRPr lang="en-US" altLang="en-US" sz="1400"/>
          </a:p>
        </p:txBody>
      </p:sp>
      <p:sp>
        <p:nvSpPr>
          <p:cNvPr id="63491" name="Rectangle 2"/>
          <p:cNvSpPr>
            <a:spLocks noChangeArrowheads="1"/>
          </p:cNvSpPr>
          <p:nvPr/>
        </p:nvSpPr>
        <p:spPr bwMode="auto">
          <a:xfrm>
            <a:off x="2895600" y="2819400"/>
            <a:ext cx="3314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6000" b="1">
                <a:latin typeface="Arial" charset="0"/>
              </a:rPr>
              <a:t>The Grid</a:t>
            </a:r>
          </a:p>
        </p:txBody>
      </p:sp>
    </p:spTree>
    <p:extLst>
      <p:ext uri="{BB962C8B-B14F-4D97-AF65-F5344CB8AC3E}">
        <p14:creationId xmlns:p14="http://schemas.microsoft.com/office/powerpoint/2010/main" val="3240591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Grid – What Is It?</a:t>
            </a:r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0"/>
            <a:ext cx="6713538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3190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Generation</a:t>
            </a:r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19200"/>
            <a:ext cx="7196138" cy="5370513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6329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What a Generator Does</a:t>
            </a:r>
          </a:p>
        </p:txBody>
      </p:sp>
      <p:pic>
        <p:nvPicPr>
          <p:cNvPr id="6656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00" y="1905000"/>
            <a:ext cx="6629400" cy="475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2597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0CB9E8A-B7E2-4E0D-B5F6-81E11363B461}" type="slidenum">
              <a:rPr lang="en-US" altLang="en-US" sz="1400" smtClean="0"/>
              <a:pPr/>
              <a:t>18</a:t>
            </a:fld>
            <a:endParaRPr lang="en-US" altLang="en-US" sz="1400" smtClean="0"/>
          </a:p>
        </p:txBody>
      </p:sp>
      <p:pic>
        <p:nvPicPr>
          <p:cNvPr id="6758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7086600" cy="684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3667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Playing Pool</a:t>
            </a:r>
            <a:endParaRPr lang="en-US" dirty="0"/>
          </a:p>
        </p:txBody>
      </p:sp>
      <p:pic>
        <p:nvPicPr>
          <p:cNvPr id="6" name="Pool Shot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3400" y="1219200"/>
            <a:ext cx="7848600" cy="4421332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616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828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en-US" sz="7200" smtClean="0"/>
              <a:t>Why electricity?</a:t>
            </a:r>
          </a:p>
        </p:txBody>
      </p:sp>
    </p:spTree>
    <p:extLst>
      <p:ext uri="{BB962C8B-B14F-4D97-AF65-F5344CB8AC3E}">
        <p14:creationId xmlns:p14="http://schemas.microsoft.com/office/powerpoint/2010/main" val="1309167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4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73F751F6-4680-4ABC-94DC-945DF8754B40}" type="slidenum">
              <a:rPr lang="en-US" altLang="en-US" sz="1400"/>
              <a:pPr algn="r"/>
              <a:t>20</a:t>
            </a:fld>
            <a:endParaRPr lang="en-US" altLang="en-US" sz="1400"/>
          </a:p>
        </p:txBody>
      </p:sp>
      <p:sp>
        <p:nvSpPr>
          <p:cNvPr id="436228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solidFill>
                  <a:srgbClr val="FF0000"/>
                </a:solidFill>
              </a:rPr>
              <a:t>What is a Kilowatt Hour?</a:t>
            </a:r>
          </a:p>
        </p:txBody>
      </p:sp>
      <p:sp>
        <p:nvSpPr>
          <p:cNvPr id="69636" name="Text Box 16"/>
          <p:cNvSpPr txBox="1">
            <a:spLocks noChangeArrowheads="1"/>
          </p:cNvSpPr>
          <p:nvPr/>
        </p:nvSpPr>
        <p:spPr bwMode="auto">
          <a:xfrm>
            <a:off x="381000" y="2057400"/>
            <a:ext cx="4114800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000"/>
              <a:t>The </a:t>
            </a:r>
          </a:p>
          <a:p>
            <a:pPr>
              <a:spcBef>
                <a:spcPct val="50000"/>
              </a:spcBef>
            </a:pPr>
            <a:r>
              <a:rPr lang="en-US" altLang="en-US" sz="4000"/>
              <a:t>power needed </a:t>
            </a:r>
          </a:p>
          <a:p>
            <a:pPr>
              <a:spcBef>
                <a:spcPct val="50000"/>
              </a:spcBef>
            </a:pPr>
            <a:r>
              <a:rPr lang="en-US" altLang="en-US" sz="4000"/>
              <a:t>to light </a:t>
            </a:r>
            <a:r>
              <a:rPr lang="en-US" altLang="en-US" sz="4400">
                <a:solidFill>
                  <a:srgbClr val="CC0000"/>
                </a:solidFill>
              </a:rPr>
              <a:t>10</a:t>
            </a:r>
            <a:r>
              <a:rPr lang="en-US" altLang="en-US" sz="4000"/>
              <a:t> </a:t>
            </a:r>
          </a:p>
          <a:p>
            <a:pPr>
              <a:spcBef>
                <a:spcPct val="50000"/>
              </a:spcBef>
            </a:pPr>
            <a:r>
              <a:rPr lang="en-US" altLang="en-US" sz="4000"/>
              <a:t>40 inch LED TVs for one hour</a:t>
            </a:r>
          </a:p>
        </p:txBody>
      </p:sp>
      <p:pic>
        <p:nvPicPr>
          <p:cNvPr id="69637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276600"/>
            <a:ext cx="19335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524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36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36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2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4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09ABAA75-F02E-474D-9692-415FA2710D5E}" type="slidenum">
              <a:rPr lang="en-US" altLang="en-US" sz="1400"/>
              <a:pPr algn="r"/>
              <a:t>21</a:t>
            </a:fld>
            <a:endParaRPr lang="en-US" altLang="en-US" sz="1400"/>
          </a:p>
        </p:txBody>
      </p:sp>
      <p:sp>
        <p:nvSpPr>
          <p:cNvPr id="436228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solidFill>
                  <a:srgbClr val="FF0000"/>
                </a:solidFill>
              </a:rPr>
              <a:t>What is a Kilowatt Hour?</a:t>
            </a:r>
          </a:p>
        </p:txBody>
      </p:sp>
      <p:sp>
        <p:nvSpPr>
          <p:cNvPr id="70660" name="Text Box 16"/>
          <p:cNvSpPr txBox="1">
            <a:spLocks noChangeArrowheads="1"/>
          </p:cNvSpPr>
          <p:nvPr/>
        </p:nvSpPr>
        <p:spPr bwMode="auto">
          <a:xfrm>
            <a:off x="838200" y="2057400"/>
            <a:ext cx="3657600" cy="444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000"/>
              <a:t>The </a:t>
            </a:r>
          </a:p>
          <a:p>
            <a:pPr>
              <a:spcBef>
                <a:spcPct val="50000"/>
              </a:spcBef>
            </a:pPr>
            <a:r>
              <a:rPr lang="en-US" altLang="en-US" sz="4000"/>
              <a:t>power needed </a:t>
            </a:r>
          </a:p>
          <a:p>
            <a:pPr>
              <a:spcBef>
                <a:spcPct val="50000"/>
              </a:spcBef>
            </a:pPr>
            <a:r>
              <a:rPr lang="en-US" altLang="en-US" sz="4000"/>
              <a:t>to light </a:t>
            </a:r>
            <a:r>
              <a:rPr lang="en-US" altLang="en-US" sz="4400">
                <a:solidFill>
                  <a:srgbClr val="CC0000"/>
                </a:solidFill>
              </a:rPr>
              <a:t>10</a:t>
            </a:r>
            <a:r>
              <a:rPr lang="en-US" altLang="en-US" sz="4000"/>
              <a:t> </a:t>
            </a:r>
          </a:p>
          <a:p>
            <a:pPr>
              <a:spcBef>
                <a:spcPct val="50000"/>
              </a:spcBef>
            </a:pPr>
            <a:r>
              <a:rPr lang="en-US" altLang="en-US" sz="4000"/>
              <a:t>40 LED TVs </a:t>
            </a:r>
          </a:p>
          <a:p>
            <a:pPr>
              <a:spcBef>
                <a:spcPct val="50000"/>
              </a:spcBef>
            </a:pPr>
            <a:r>
              <a:rPr lang="en-US" altLang="en-US" sz="4000"/>
              <a:t>for one hour</a:t>
            </a:r>
          </a:p>
        </p:txBody>
      </p:sp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676400"/>
            <a:ext cx="19335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895600"/>
            <a:ext cx="19335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048000"/>
            <a:ext cx="19335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971800"/>
            <a:ext cx="19335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191000"/>
            <a:ext cx="19335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038600"/>
            <a:ext cx="19335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191125"/>
            <a:ext cx="19335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425" y="1676400"/>
            <a:ext cx="19335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9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00200"/>
            <a:ext cx="19335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0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600200"/>
            <a:ext cx="19335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7725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362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362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2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5C65EF6-E8D3-465A-B48B-0A317AF72847}" type="slidenum">
              <a:rPr lang="en-US" altLang="en-US" sz="1400" smtClean="0"/>
              <a:pPr/>
              <a:t>22</a:t>
            </a:fld>
            <a:endParaRPr lang="en-US" altLang="en-US" sz="1400" smtClean="0"/>
          </a:p>
        </p:txBody>
      </p:sp>
      <p:sp>
        <p:nvSpPr>
          <p:cNvPr id="7168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solidFill>
                  <a:srgbClr val="CC0000"/>
                </a:solidFill>
              </a:rPr>
              <a:t>What is a megawatt?</a:t>
            </a:r>
          </a:p>
        </p:txBody>
      </p:sp>
      <p:sp>
        <p:nvSpPr>
          <p:cNvPr id="71684" name="WordArt 9" descr="Paper bag"/>
          <p:cNvSpPr>
            <a:spLocks noChangeArrowheads="1" noChangeShapeType="1" noTextEdit="1"/>
          </p:cNvSpPr>
          <p:nvPr/>
        </p:nvSpPr>
        <p:spPr bwMode="auto">
          <a:xfrm>
            <a:off x="1295400" y="2133600"/>
            <a:ext cx="6705600" cy="3505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76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 Black"/>
              </a:rPr>
              <a:t>1,000 kilowatts</a:t>
            </a:r>
          </a:p>
        </p:txBody>
      </p:sp>
    </p:spTree>
    <p:extLst>
      <p:ext uri="{BB962C8B-B14F-4D97-AF65-F5344CB8AC3E}">
        <p14:creationId xmlns:p14="http://schemas.microsoft.com/office/powerpoint/2010/main" val="3786008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C2E6954-AD29-443E-8E5A-7113272E39E2}" type="slidenum">
              <a:rPr lang="en-US" altLang="en-US" sz="1400" smtClean="0"/>
              <a:pPr/>
              <a:t>23</a:t>
            </a:fld>
            <a:endParaRPr lang="en-US" altLang="en-US" sz="1400" smtClean="0"/>
          </a:p>
        </p:txBody>
      </p:sp>
      <p:sp>
        <p:nvSpPr>
          <p:cNvPr id="7270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solidFill>
                  <a:srgbClr val="CC0000"/>
                </a:solidFill>
              </a:rPr>
              <a:t>What is a gigawatt?</a:t>
            </a:r>
          </a:p>
        </p:txBody>
      </p:sp>
      <p:sp>
        <p:nvSpPr>
          <p:cNvPr id="72708" name="WordArt 5" descr="Paper bag"/>
          <p:cNvSpPr>
            <a:spLocks noChangeArrowheads="1" noChangeShapeType="1" noTextEdit="1"/>
          </p:cNvSpPr>
          <p:nvPr/>
        </p:nvSpPr>
        <p:spPr bwMode="auto">
          <a:xfrm>
            <a:off x="1143000" y="1905000"/>
            <a:ext cx="7162800" cy="3886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76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 Black"/>
              </a:rPr>
              <a:t>1,000 megawatts</a:t>
            </a:r>
          </a:p>
        </p:txBody>
      </p:sp>
    </p:spTree>
    <p:extLst>
      <p:ext uri="{BB962C8B-B14F-4D97-AF65-F5344CB8AC3E}">
        <p14:creationId xmlns:p14="http://schemas.microsoft.com/office/powerpoint/2010/main" val="3417158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365C00E-235C-4884-8026-E2BD85BE30D2}" type="slidenum">
              <a:rPr lang="en-US" altLang="en-US" sz="1400" smtClean="0"/>
              <a:pPr eaLnBrk="1" hangingPunct="1"/>
              <a:t>24</a:t>
            </a:fld>
            <a:endParaRPr lang="en-US" altLang="en-US" sz="1400" smtClean="0"/>
          </a:p>
        </p:txBody>
      </p:sp>
      <p:sp>
        <p:nvSpPr>
          <p:cNvPr id="73731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4000" smtClean="0">
                <a:solidFill>
                  <a:srgbClr val="CC0000"/>
                </a:solidFill>
              </a:rPr>
              <a:t>How much electricity did the U.S. consume in 2007?</a:t>
            </a:r>
          </a:p>
        </p:txBody>
      </p:sp>
      <p:sp>
        <p:nvSpPr>
          <p:cNvPr id="73732" name="WordArt 5" descr="Paper bag"/>
          <p:cNvSpPr>
            <a:spLocks noChangeArrowheads="1" noChangeShapeType="1" noTextEdit="1"/>
          </p:cNvSpPr>
          <p:nvPr/>
        </p:nvSpPr>
        <p:spPr bwMode="auto">
          <a:xfrm rot="375696">
            <a:off x="1038225" y="1600200"/>
            <a:ext cx="7239000" cy="26717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7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 Black"/>
              </a:rPr>
              <a:t>Four million gigawatt hours</a:t>
            </a:r>
          </a:p>
        </p:txBody>
      </p:sp>
      <p:sp>
        <p:nvSpPr>
          <p:cNvPr id="73733" name="Text Box 6"/>
          <p:cNvSpPr txBox="1">
            <a:spLocks noChangeArrowheads="1"/>
          </p:cNvSpPr>
          <p:nvPr/>
        </p:nvSpPr>
        <p:spPr bwMode="auto">
          <a:xfrm>
            <a:off x="1009650" y="3924300"/>
            <a:ext cx="7467600" cy="217646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dirty="0"/>
              <a:t>1,000 watt hours X 1,000 X 1,000 X 1,000,000 X 4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dirty="0"/>
              <a:t>= 4,000,000,000,000,000 kwh, or more than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CC0000"/>
                </a:solidFill>
              </a:rPr>
              <a:t>4.5 billion </a:t>
            </a:r>
            <a:r>
              <a:rPr lang="en-US" altLang="en-US" dirty="0" smtClean="0">
                <a:solidFill>
                  <a:srgbClr val="CC0000"/>
                </a:solidFill>
              </a:rPr>
              <a:t>flat screen </a:t>
            </a:r>
            <a:r>
              <a:rPr lang="en-US" altLang="en-US" dirty="0" err="1" smtClean="0">
                <a:solidFill>
                  <a:srgbClr val="CC0000"/>
                </a:solidFill>
              </a:rPr>
              <a:t>TVsburning</a:t>
            </a:r>
            <a:r>
              <a:rPr lang="en-US" altLang="en-US" dirty="0" smtClean="0">
                <a:solidFill>
                  <a:srgbClr val="CC0000"/>
                </a:solidFill>
              </a:rPr>
              <a:t> </a:t>
            </a:r>
            <a:r>
              <a:rPr lang="en-US" altLang="en-US" dirty="0">
                <a:solidFill>
                  <a:srgbClr val="CC0000"/>
                </a:solidFill>
              </a:rPr>
              <a:t>all day and night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dirty="0"/>
              <a:t>or about 13 </a:t>
            </a:r>
            <a:r>
              <a:rPr lang="en-US" altLang="en-US" dirty="0" smtClean="0"/>
              <a:t>TVs per </a:t>
            </a:r>
            <a:r>
              <a:rPr lang="en-US" altLang="en-US" dirty="0"/>
              <a:t>person</a:t>
            </a:r>
          </a:p>
        </p:txBody>
      </p:sp>
    </p:spTree>
    <p:extLst>
      <p:ext uri="{BB962C8B-B14F-4D97-AF65-F5344CB8AC3E}">
        <p14:creationId xmlns:p14="http://schemas.microsoft.com/office/powerpoint/2010/main" val="1603519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altLang="en-US" smtClean="0"/>
              <a:t>Consider: AT&amp;T Park</a:t>
            </a:r>
          </a:p>
        </p:txBody>
      </p:sp>
      <p:pic>
        <p:nvPicPr>
          <p:cNvPr id="74755" name="Picture 5" descr="attpark_sig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3" y="1222375"/>
            <a:ext cx="8397875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8188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altLang="en-US" smtClean="0"/>
              <a:t>Consider: AT&amp;T Park</a:t>
            </a:r>
          </a:p>
        </p:txBody>
      </p:sp>
      <p:sp>
        <p:nvSpPr>
          <p:cNvPr id="75779" name="TextBox 2"/>
          <p:cNvSpPr txBox="1">
            <a:spLocks noChangeArrowheads="1"/>
          </p:cNvSpPr>
          <p:nvPr/>
        </p:nvSpPr>
        <p:spPr bwMode="auto">
          <a:xfrm>
            <a:off x="1731963" y="5732463"/>
            <a:ext cx="56038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4400">
                <a:latin typeface="Calibri" pitchFamily="34" charset="0"/>
              </a:rPr>
              <a:t>. . . 460,000 AT&amp;T Parks</a:t>
            </a:r>
          </a:p>
        </p:txBody>
      </p:sp>
      <p:pic>
        <p:nvPicPr>
          <p:cNvPr id="75780" name="Picture 5" descr="MANG531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8" y="1282700"/>
            <a:ext cx="6926262" cy="457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372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99A7FE9-9F43-41BC-84A1-2D69CBC1EDBA}" type="slidenum">
              <a:rPr lang="en-US" altLang="en-US" sz="1400" smtClean="0"/>
              <a:pPr/>
              <a:t>27</a:t>
            </a:fld>
            <a:endParaRPr lang="en-US" altLang="en-US" sz="140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>
                <a:solidFill>
                  <a:srgbClr val="FF0000"/>
                </a:solidFill>
              </a:rPr>
              <a:t>Consider: AT&amp;T Park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533400" y="2057400"/>
            <a:ext cx="8382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6000" b="1"/>
              <a:t>460,000 AT&amp;T Parks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609600" y="3352800"/>
            <a:ext cx="8305800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6000" b="1"/>
              <a:t>= 460 GW of installed capacity running all day and night</a:t>
            </a:r>
          </a:p>
        </p:txBody>
      </p:sp>
    </p:spTree>
    <p:extLst>
      <p:ext uri="{BB962C8B-B14F-4D97-AF65-F5344CB8AC3E}">
        <p14:creationId xmlns:p14="http://schemas.microsoft.com/office/powerpoint/2010/main" val="3945858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California Electricity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295,000 GWHs (2006)</a:t>
            </a:r>
          </a:p>
          <a:p>
            <a:r>
              <a:rPr lang="en-US" dirty="0" smtClean="0"/>
              <a:t>Peak Demand: 64 GWs (200^)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496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B6BD91E-04E1-444C-B3EC-4EDD9C649F53}" type="slidenum">
              <a:rPr lang="en-US" altLang="en-US" sz="1400" smtClean="0"/>
              <a:pPr/>
              <a:t>29</a:t>
            </a:fld>
            <a:endParaRPr lang="en-US" altLang="en-US" sz="1400" smtClean="0"/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5400" smtClean="0">
                <a:solidFill>
                  <a:srgbClr val="009900"/>
                </a:solidFill>
              </a:rPr>
              <a:t>California: 295,000 GWHs</a:t>
            </a:r>
          </a:p>
        </p:txBody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0"/>
            <a:ext cx="8229600" cy="2362200"/>
          </a:xfrm>
        </p:spPr>
        <p:txBody>
          <a:bodyPr/>
          <a:lstStyle/>
          <a:p>
            <a:pPr eaLnBrk="1" hangingPunct="1"/>
            <a:r>
              <a:rPr lang="en-US" altLang="en-US" sz="4000" dirty="0" smtClean="0">
                <a:solidFill>
                  <a:schemeClr val="accent2"/>
                </a:solidFill>
              </a:rPr>
              <a:t>If max used 24/7:</a:t>
            </a:r>
            <a:r>
              <a:rPr lang="en-US" altLang="en-US" sz="4000" dirty="0" smtClean="0"/>
              <a:t>  	</a:t>
            </a:r>
            <a:r>
              <a:rPr lang="en-US" altLang="en-US" sz="4000" dirty="0" smtClean="0">
                <a:solidFill>
                  <a:srgbClr val="CC0000"/>
                </a:solidFill>
              </a:rPr>
              <a:t>33 Gigawatts</a:t>
            </a:r>
            <a:endParaRPr lang="en-US" altLang="en-US" sz="4000" dirty="0" smtClean="0"/>
          </a:p>
          <a:p>
            <a:pPr eaLnBrk="1" hangingPunct="1"/>
            <a:r>
              <a:rPr lang="en-US" altLang="en-US" sz="4000" dirty="0" smtClean="0">
                <a:solidFill>
                  <a:schemeClr val="accent2"/>
                </a:solidFill>
              </a:rPr>
              <a:t>Peak demand:</a:t>
            </a:r>
            <a:r>
              <a:rPr lang="en-US" altLang="en-US" sz="4000" dirty="0" smtClean="0"/>
              <a:t>  		</a:t>
            </a:r>
            <a:r>
              <a:rPr lang="en-US" altLang="en-US" sz="4000" dirty="0" smtClean="0">
                <a:solidFill>
                  <a:srgbClr val="CC0000"/>
                </a:solidFill>
              </a:rPr>
              <a:t>64 Gigawatts</a:t>
            </a:r>
          </a:p>
          <a:p>
            <a:pPr eaLnBrk="1" hangingPunct="1"/>
            <a:endParaRPr lang="en-US" alt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782955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42950" y="341313"/>
            <a:ext cx="7696200" cy="1104900"/>
          </a:xfrm>
        </p:spPr>
        <p:txBody>
          <a:bodyPr/>
          <a:lstStyle/>
          <a:p>
            <a:pPr eaLnBrk="1" hangingPunct="1"/>
            <a:r>
              <a:rPr lang="en-US" altLang="en-US" smtClean="0"/>
              <a:t>U.S. Air Pollution: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770063"/>
            <a:ext cx="2852738" cy="1962150"/>
          </a:xfrm>
        </p:spPr>
        <p:txBody>
          <a:bodyPr>
            <a:normAutofit fontScale="77500" lnSpcReduction="200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400" smtClean="0">
                <a:sym typeface="Bookshelf Symbol 2" pitchFamily="2" charset="2"/>
              </a:rPr>
              <a:t>More Than 1/3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00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b="1" smtClean="0"/>
              <a:t>3,000</a:t>
            </a:r>
            <a:r>
              <a:rPr lang="en-US" altLang="en-US" sz="1600" b="1" smtClean="0"/>
              <a:t>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2800" smtClean="0"/>
              <a:t>Power Plants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US" altLang="en-US" sz="280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1600" b="1" smtClean="0"/>
              <a:t>15% from 20 plants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1600" b="1" smtClean="0"/>
              <a:t>50% from 100 plants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altLang="en-US" sz="1600" b="1" smtClean="0"/>
              <a:t>90% from 300 plant</a:t>
            </a:r>
            <a:endParaRPr lang="en-US" altLang="en-US" sz="2400" smtClean="0"/>
          </a:p>
        </p:txBody>
      </p:sp>
      <p:graphicFrame>
        <p:nvGraphicFramePr>
          <p:cNvPr id="6148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33400" y="5046663"/>
          <a:ext cx="1585913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Clip" r:id="rId4" imgW="3336202" imgH="3366380" progId="MS_ClipArt_Gallery.5">
                  <p:embed/>
                </p:oleObj>
              </mc:Choice>
              <mc:Fallback>
                <p:oleObj name="Clip" r:id="rId4" imgW="3336202" imgH="3366380" progId="MS_ClipArt_Gallery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5046663"/>
                        <a:ext cx="1585913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6705600" y="5334000"/>
          <a:ext cx="760413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Clip" r:id="rId6" imgW="2038539" imgH="3468986" progId="MS_ClipArt_Gallery.5">
                  <p:embed/>
                </p:oleObj>
              </mc:Choice>
              <mc:Fallback>
                <p:oleObj name="Clip" r:id="rId6" imgW="2038539" imgH="3468986" progId="MS_ClipArt_Gallery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5334000"/>
                        <a:ext cx="760413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7696200" y="5334000"/>
          <a:ext cx="877888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Clip" r:id="rId8" imgW="1108253" imgH="1632204" progId="MS_ClipArt_Gallery.5">
                  <p:embed/>
                </p:oleObj>
              </mc:Choice>
              <mc:Fallback>
                <p:oleObj name="Clip" r:id="rId8" imgW="1108253" imgH="1632204" progId="MS_ClipArt_Gallery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5334000"/>
                        <a:ext cx="877888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2743200" y="1752600"/>
            <a:ext cx="2819400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hangingPunct="0">
              <a:spcBef>
                <a:spcPct val="20000"/>
              </a:spcBef>
            </a:pPr>
            <a:r>
              <a:rPr lang="en-US" altLang="en-US" sz="2800">
                <a:solidFill>
                  <a:srgbClr val="1F4300"/>
                </a:solidFill>
                <a:latin typeface="Book Antiqua" pitchFamily="18" charset="0"/>
                <a:sym typeface="Bookshelf Symbol 2" pitchFamily="2" charset="2"/>
              </a:rPr>
              <a:t>About 1/3</a:t>
            </a:r>
          </a:p>
          <a:p>
            <a:pPr algn="ctr" eaLnBrk="0" hangingPunct="0">
              <a:spcBef>
                <a:spcPct val="20000"/>
              </a:spcBef>
            </a:pPr>
            <a:endParaRPr lang="en-US" altLang="en-US" sz="2600">
              <a:solidFill>
                <a:srgbClr val="1F4300"/>
              </a:solidFill>
              <a:latin typeface="Book Antiqua" pitchFamily="18" charset="0"/>
            </a:endParaRPr>
          </a:p>
          <a:p>
            <a:pPr algn="ctr" eaLnBrk="0" hangingPunct="0"/>
            <a:r>
              <a:rPr lang="en-US" altLang="en-US" b="1">
                <a:solidFill>
                  <a:srgbClr val="1F4300"/>
                </a:solidFill>
                <a:latin typeface="Book Antiqua" pitchFamily="18" charset="0"/>
              </a:rPr>
              <a:t>200 million </a:t>
            </a:r>
            <a:r>
              <a:rPr lang="en-US" altLang="en-US">
                <a:solidFill>
                  <a:srgbClr val="1F4300"/>
                </a:solidFill>
                <a:latin typeface="Book Antiqua" pitchFamily="18" charset="0"/>
              </a:rPr>
              <a:t>Cars &amp; Trucks</a:t>
            </a:r>
            <a:endParaRPr lang="en-US" altLang="en-US" b="1">
              <a:solidFill>
                <a:srgbClr val="1F4300"/>
              </a:solidFill>
              <a:latin typeface="Book Antiqua" pitchFamily="18" charset="0"/>
            </a:endParaRPr>
          </a:p>
          <a:p>
            <a:pPr algn="ctr" eaLnBrk="0" hangingPunct="0"/>
            <a:endParaRPr lang="en-US" altLang="en-US" sz="2400" b="1">
              <a:solidFill>
                <a:srgbClr val="1F4300"/>
              </a:solidFill>
              <a:latin typeface="Book Antiqua" pitchFamily="18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5791200" y="1752600"/>
            <a:ext cx="31242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0" hangingPunct="0">
              <a:spcBef>
                <a:spcPct val="20000"/>
              </a:spcBef>
            </a:pPr>
            <a:r>
              <a:rPr lang="en-US" altLang="en-US" sz="2800">
                <a:solidFill>
                  <a:srgbClr val="1F4300"/>
                </a:solidFill>
                <a:latin typeface="Book Antiqua" pitchFamily="18" charset="0"/>
                <a:sym typeface="Bookshelf Symbol 2" pitchFamily="2" charset="2"/>
              </a:rPr>
              <a:t>Less Than 1/3</a:t>
            </a:r>
          </a:p>
          <a:p>
            <a:pPr algn="ctr" eaLnBrk="0" hangingPunct="0">
              <a:spcBef>
                <a:spcPct val="20000"/>
              </a:spcBef>
            </a:pPr>
            <a:endParaRPr lang="en-US" altLang="en-US" sz="2400">
              <a:solidFill>
                <a:srgbClr val="1F4300"/>
              </a:solidFill>
              <a:latin typeface="Book Antiqua" pitchFamily="18" charset="0"/>
            </a:endParaRPr>
          </a:p>
          <a:p>
            <a:pPr algn="ctr" eaLnBrk="0" hangingPunct="0"/>
            <a:r>
              <a:rPr lang="en-US" altLang="en-US" b="1">
                <a:solidFill>
                  <a:srgbClr val="1F4300"/>
                </a:solidFill>
                <a:latin typeface="Book Antiqua" pitchFamily="18" charset="0"/>
              </a:rPr>
              <a:t>2 Billion</a:t>
            </a:r>
            <a:r>
              <a:rPr lang="en-US" altLang="en-US">
                <a:solidFill>
                  <a:srgbClr val="1F4300"/>
                </a:solidFill>
                <a:latin typeface="Book Antiqua" pitchFamily="18" charset="0"/>
              </a:rPr>
              <a:t> </a:t>
            </a:r>
          </a:p>
          <a:p>
            <a:pPr algn="ctr" eaLnBrk="0" hangingPunct="0"/>
            <a:r>
              <a:rPr lang="en-US" altLang="en-US">
                <a:solidFill>
                  <a:srgbClr val="1F4300"/>
                </a:solidFill>
                <a:latin typeface="Book Antiqua" pitchFamily="18" charset="0"/>
              </a:rPr>
              <a:t>Other Sources</a:t>
            </a:r>
          </a:p>
          <a:p>
            <a:pPr algn="ctr" eaLnBrk="0" hangingPunct="0"/>
            <a:endParaRPr lang="en-US" altLang="en-US">
              <a:solidFill>
                <a:srgbClr val="1F4300"/>
              </a:solidFill>
              <a:latin typeface="Book Antiqua" pitchFamily="18" charset="0"/>
            </a:endParaRPr>
          </a:p>
        </p:txBody>
      </p:sp>
      <p:graphicFrame>
        <p:nvGraphicFramePr>
          <p:cNvPr id="6153" name="Object 9"/>
          <p:cNvGraphicFramePr>
            <a:graphicFrameLocks noChangeAspect="1"/>
          </p:cNvGraphicFramePr>
          <p:nvPr/>
        </p:nvGraphicFramePr>
        <p:xfrm>
          <a:off x="762000" y="5562600"/>
          <a:ext cx="3571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Clip" r:id="rId10" imgW="4057650" imgH="6350000" progId="MS_ClipArt_Gallery.5">
                  <p:embed/>
                </p:oleObj>
              </mc:Choice>
              <mc:Fallback>
                <p:oleObj name="Clip" r:id="rId10" imgW="4057650" imgH="6350000" progId="MS_ClipArt_Gallery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5562600"/>
                        <a:ext cx="35718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7086600" y="4114800"/>
          <a:ext cx="114300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Clip" r:id="rId12" imgW="3598752" imgH="3468986" progId="MS_ClipArt_Gallery.5">
                  <p:embed/>
                </p:oleObj>
              </mc:Choice>
              <mc:Fallback>
                <p:oleObj name="Clip" r:id="rId12" imgW="3598752" imgH="3468986" progId="MS_ClipArt_Gallery.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6600" y="4114800"/>
                        <a:ext cx="114300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5" name="Picture 11" descr="j021295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88" y="5265738"/>
            <a:ext cx="215423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1809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/>
        </p:nvGraphicFramePr>
        <p:xfrm>
          <a:off x="170211" y="104752"/>
          <a:ext cx="8811759" cy="6128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9875" name="TextBox 2"/>
          <p:cNvSpPr txBox="1">
            <a:spLocks noChangeArrowheads="1"/>
          </p:cNvSpPr>
          <p:nvPr/>
        </p:nvSpPr>
        <p:spPr bwMode="auto">
          <a:xfrm>
            <a:off x="339725" y="6232525"/>
            <a:ext cx="8458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>
                <a:latin typeface="Calibri" pitchFamily="34" charset="0"/>
              </a:rPr>
              <a:t>Source: EIA Annual Energy Outlook 2013 Early Release </a:t>
            </a:r>
          </a:p>
        </p:txBody>
      </p:sp>
    </p:spTree>
    <p:extLst>
      <p:ext uri="{BB962C8B-B14F-4D97-AF65-F5344CB8AC3E}">
        <p14:creationId xmlns:p14="http://schemas.microsoft.com/office/powerpoint/2010/main" val="4228750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Gas Turbine</a:t>
            </a:r>
          </a:p>
        </p:txBody>
      </p:sp>
      <p:pic>
        <p:nvPicPr>
          <p:cNvPr id="83971" name="Picture 3" descr="Gas Turb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389188"/>
            <a:ext cx="571500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266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Steam Turbine</a:t>
            </a:r>
          </a:p>
        </p:txBody>
      </p:sp>
      <p:pic>
        <p:nvPicPr>
          <p:cNvPr id="84995" name="Picture 3" descr="Steam Turb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057400"/>
            <a:ext cx="5715000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127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Combined Cycle</a:t>
            </a:r>
          </a:p>
        </p:txBody>
      </p:sp>
      <p:pic>
        <p:nvPicPr>
          <p:cNvPr id="86019" name="Picture 3" descr="Combined Cyc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286000"/>
            <a:ext cx="57150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8363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8083772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40772" y="5028042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U.S. EIA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763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DC L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906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6781800" y="3886200"/>
            <a:ext cx="1525588" cy="528638"/>
          </a:xfrm>
          <a:prstGeom prst="rect">
            <a:avLst/>
          </a:prstGeom>
          <a:solidFill>
            <a:schemeClr val="accent1">
              <a:alpha val="7411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>
                <a:latin typeface="Arial" charset="0"/>
              </a:rPr>
              <a:t>DC Line</a:t>
            </a: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143000" y="5029200"/>
            <a:ext cx="1509713" cy="528638"/>
          </a:xfrm>
          <a:prstGeom prst="rect">
            <a:avLst/>
          </a:prstGeom>
          <a:solidFill>
            <a:schemeClr val="accent1">
              <a:alpha val="74117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>
                <a:latin typeface="Arial" charset="0"/>
              </a:rPr>
              <a:t>AC Line</a:t>
            </a: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 flipV="1">
            <a:off x="34925" y="-13376275"/>
            <a:ext cx="193675" cy="30908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latin typeface="Arial" charset="0"/>
              </a:rPr>
              <a:t>Transmi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Transmission Lines</a:t>
            </a:r>
          </a:p>
        </p:txBody>
      </p:sp>
    </p:spTree>
    <p:extLst>
      <p:ext uri="{BB962C8B-B14F-4D97-AF65-F5344CB8AC3E}">
        <p14:creationId xmlns:p14="http://schemas.microsoft.com/office/powerpoint/2010/main" val="958269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148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6245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i="1" smtClean="0"/>
              <a:t>Substations</a:t>
            </a:r>
          </a:p>
        </p:txBody>
      </p:sp>
      <p:pic>
        <p:nvPicPr>
          <p:cNvPr id="901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5000"/>
            <a:ext cx="7219950" cy="399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8355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F74D82C-5DE8-49B3-A8CE-4AEE4531BECB}" type="slidenum">
              <a:rPr lang="en-US" altLang="en-US" sz="1400" smtClean="0"/>
              <a:pPr/>
              <a:t>39</a:t>
            </a:fld>
            <a:endParaRPr lang="en-US" altLang="en-US" sz="1400" smtClean="0"/>
          </a:p>
        </p:txBody>
      </p:sp>
      <p:pic>
        <p:nvPicPr>
          <p:cNvPr id="911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585788"/>
            <a:ext cx="7181850" cy="538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3993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00200"/>
          <a:ext cx="487680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r:id="rId3" imgW="4877223" imgH="4645555" progId="Excel.Chart.8">
                  <p:embed/>
                </p:oleObj>
              </mc:Choice>
              <mc:Fallback>
                <p:oleObj r:id="rId3" imgW="4877223" imgH="4645555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600200"/>
                        <a:ext cx="4876800" cy="464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Chart 4"/>
          <p:cNvGraphicFramePr>
            <a:graphicFrameLocks/>
          </p:cNvGraphicFramePr>
          <p:nvPr/>
        </p:nvGraphicFramePr>
        <p:xfrm>
          <a:off x="4876800" y="1600200"/>
          <a:ext cx="3810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r:id="rId5" imgW="3810330" imgH="4060288" progId="Excel.Chart.8">
                  <p:embed/>
                </p:oleObj>
              </mc:Choice>
              <mc:Fallback>
                <p:oleObj r:id="rId5" imgW="3810330" imgH="4060288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1600200"/>
                        <a:ext cx="3810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8410778-D09F-4982-8944-15D40C1BC643}" type="slidenum">
              <a:rPr lang="en-US" altLang="en-US" sz="1400" smtClean="0"/>
              <a:pPr/>
              <a:t>4</a:t>
            </a:fld>
            <a:endParaRPr lang="en-US" altLang="en-US" sz="1400" smtClean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28600" y="457200"/>
            <a:ext cx="868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 fontScale="82500" lnSpcReduction="10000"/>
          </a:bodyPr>
          <a:lstStyle/>
          <a:p>
            <a:pPr eaLnBrk="0" hangingPunct="0">
              <a:defRPr/>
            </a:pPr>
            <a:r>
              <a:rPr kumimoji="1" lang="en-US" sz="4400" ker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 CO2 emissions: electricity production</a:t>
            </a:r>
            <a:endParaRPr kumimoji="1" lang="en-US" sz="4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53993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1BF9474-48AA-443F-8698-0D239FB8C6A1}" type="slidenum">
              <a:rPr lang="en-US" altLang="en-US" sz="1400" smtClean="0"/>
              <a:pPr/>
              <a:t>40</a:t>
            </a:fld>
            <a:endParaRPr lang="en-US" altLang="en-US" sz="1400" smtClean="0"/>
          </a:p>
        </p:txBody>
      </p:sp>
      <p:pic>
        <p:nvPicPr>
          <p:cNvPr id="921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895350"/>
            <a:ext cx="71628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2286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935B08B-B27D-42D7-BC50-FB0261B9E36C}" type="slidenum">
              <a:rPr lang="en-US" altLang="en-US" sz="1400" smtClean="0"/>
              <a:pPr/>
              <a:t>41</a:t>
            </a:fld>
            <a:endParaRPr lang="en-US" altLang="en-US" sz="1400" smtClean="0"/>
          </a:p>
        </p:txBody>
      </p:sp>
      <p:pic>
        <p:nvPicPr>
          <p:cNvPr id="931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895350"/>
            <a:ext cx="71628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93188" name="AutoShape 3"/>
          <p:cNvSpPr>
            <a:spLocks noChangeArrowheads="1"/>
          </p:cNvSpPr>
          <p:nvPr/>
        </p:nvSpPr>
        <p:spPr bwMode="auto">
          <a:xfrm>
            <a:off x="4919663" y="1609725"/>
            <a:ext cx="1990725" cy="1887538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3762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84A984B-11AF-46E8-97C8-2030EA481875}" type="slidenum">
              <a:rPr lang="en-US" altLang="en-US" sz="1400" smtClean="0"/>
              <a:pPr/>
              <a:t>42</a:t>
            </a:fld>
            <a:endParaRPr lang="en-US" altLang="en-US" sz="1400" smtClean="0"/>
          </a:p>
        </p:txBody>
      </p:sp>
      <p:pic>
        <p:nvPicPr>
          <p:cNvPr id="942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895350"/>
            <a:ext cx="71628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94212" name="AutoShape 3"/>
          <p:cNvSpPr>
            <a:spLocks noChangeArrowheads="1"/>
          </p:cNvSpPr>
          <p:nvPr/>
        </p:nvSpPr>
        <p:spPr bwMode="auto">
          <a:xfrm>
            <a:off x="4919663" y="1609725"/>
            <a:ext cx="1990725" cy="1887538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4213" name="AutoShape 4"/>
          <p:cNvSpPr>
            <a:spLocks noChangeArrowheads="1"/>
          </p:cNvSpPr>
          <p:nvPr/>
        </p:nvSpPr>
        <p:spPr bwMode="auto">
          <a:xfrm rot="-2753710">
            <a:off x="3059907" y="2717006"/>
            <a:ext cx="3005138" cy="3101975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5456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940EC0C-23DD-4731-B3FB-636B81BA64D2}" type="slidenum">
              <a:rPr lang="en-US" altLang="en-US" sz="1400" smtClean="0"/>
              <a:pPr/>
              <a:t>43</a:t>
            </a:fld>
            <a:endParaRPr lang="en-US" altLang="en-US" sz="1400" smtClean="0"/>
          </a:p>
        </p:txBody>
      </p:sp>
      <p:pic>
        <p:nvPicPr>
          <p:cNvPr id="952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895350"/>
            <a:ext cx="71628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95236" name="AutoShape 3"/>
          <p:cNvSpPr>
            <a:spLocks noChangeArrowheads="1"/>
          </p:cNvSpPr>
          <p:nvPr/>
        </p:nvSpPr>
        <p:spPr bwMode="auto">
          <a:xfrm>
            <a:off x="4919663" y="1609725"/>
            <a:ext cx="1990725" cy="1887538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5237" name="AutoShape 4"/>
          <p:cNvSpPr>
            <a:spLocks noChangeArrowheads="1"/>
          </p:cNvSpPr>
          <p:nvPr/>
        </p:nvSpPr>
        <p:spPr bwMode="auto">
          <a:xfrm rot="873615">
            <a:off x="3548063" y="1963738"/>
            <a:ext cx="1990725" cy="1887537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2007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52EC51E-AD2B-41FB-B15B-EE6D521124D0}" type="slidenum">
              <a:rPr lang="en-US" altLang="en-US" sz="1400" smtClean="0"/>
              <a:pPr/>
              <a:t>44</a:t>
            </a:fld>
            <a:endParaRPr lang="en-US" altLang="en-US" sz="1400" smtClean="0"/>
          </a:p>
        </p:txBody>
      </p:sp>
      <p:pic>
        <p:nvPicPr>
          <p:cNvPr id="962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895350"/>
            <a:ext cx="7162800" cy="522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96260" name="AutoShape 3"/>
          <p:cNvSpPr>
            <a:spLocks noChangeArrowheads="1"/>
          </p:cNvSpPr>
          <p:nvPr/>
        </p:nvSpPr>
        <p:spPr bwMode="auto">
          <a:xfrm>
            <a:off x="4919663" y="1609725"/>
            <a:ext cx="1990725" cy="1887538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96261" name="AutoShape 4"/>
          <p:cNvSpPr>
            <a:spLocks noChangeArrowheads="1"/>
          </p:cNvSpPr>
          <p:nvPr/>
        </p:nvSpPr>
        <p:spPr bwMode="auto">
          <a:xfrm rot="-2314031">
            <a:off x="2659063" y="1646238"/>
            <a:ext cx="1895475" cy="1887537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458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372FF08-9BAE-4A8B-92D2-F20A6D348ED6}" type="slidenum">
              <a:rPr lang="en-US" altLang="en-US" sz="1400" smtClean="0"/>
              <a:pPr/>
              <a:t>45</a:t>
            </a:fld>
            <a:endParaRPr lang="en-US" altLang="en-US" sz="1400" smtClean="0"/>
          </a:p>
        </p:txBody>
      </p:sp>
      <p:pic>
        <p:nvPicPr>
          <p:cNvPr id="9728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913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D60A342-DF77-47B8-BF70-E3471A64B3BD}" type="slidenum">
              <a:rPr lang="en-US" altLang="en-US" sz="1400" smtClean="0"/>
              <a:pPr/>
              <a:t>46</a:t>
            </a:fld>
            <a:endParaRPr lang="en-US" altLang="en-US" sz="1400" smtClean="0"/>
          </a:p>
        </p:txBody>
      </p:sp>
      <p:pic>
        <p:nvPicPr>
          <p:cNvPr id="98307" name="Picture 2" descr="http://2.bp.blogspot.com/_yLKil0TN75U/SktYUecLsjI/AAAAAAAAB-k/bf84-c6ucr8/s400/skipping-rope-game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62000"/>
            <a:ext cx="8018463" cy="53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9477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Managing the Grid</a:t>
            </a:r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47800"/>
            <a:ext cx="7038975" cy="494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3970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Central Dispatch</a:t>
            </a:r>
          </a:p>
        </p:txBody>
      </p:sp>
      <p:pic>
        <p:nvPicPr>
          <p:cNvPr id="100355" name="Picture 5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24000"/>
            <a:ext cx="7772400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983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8174455"/>
              </p:ext>
            </p:extLst>
          </p:nvPr>
        </p:nvGraphicFramePr>
        <p:xfrm>
          <a:off x="217282" y="119907"/>
          <a:ext cx="8817062" cy="614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0899" name="TextBox 3"/>
          <p:cNvSpPr txBox="1">
            <a:spLocks noChangeArrowheads="1"/>
          </p:cNvSpPr>
          <p:nvPr/>
        </p:nvSpPr>
        <p:spPr bwMode="auto">
          <a:xfrm>
            <a:off x="431800" y="6364288"/>
            <a:ext cx="15924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dirty="0">
                <a:latin typeface="Calibri" pitchFamily="34" charset="0"/>
              </a:rPr>
              <a:t>Source: </a:t>
            </a:r>
            <a:r>
              <a:rPr lang="en-US" altLang="en-US" sz="2400" dirty="0" smtClean="0">
                <a:latin typeface="Calibri" pitchFamily="34" charset="0"/>
              </a:rPr>
              <a:t>EIA</a:t>
            </a:r>
            <a:endParaRPr lang="en-US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913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5257800" cy="464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9" r:id="rId3" imgW="5261304" imgH="4645555" progId="Excel.Chart.8">
                  <p:embed/>
                </p:oleObj>
              </mc:Choice>
              <mc:Fallback>
                <p:oleObj r:id="rId3" imgW="5261304" imgH="4645555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600200"/>
                        <a:ext cx="5257800" cy="464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Chart 4"/>
          <p:cNvGraphicFramePr>
            <a:graphicFrameLocks/>
          </p:cNvGraphicFramePr>
          <p:nvPr/>
        </p:nvGraphicFramePr>
        <p:xfrm>
          <a:off x="4876800" y="1600200"/>
          <a:ext cx="39624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r:id="rId5" imgW="3962743" imgH="4060288" progId="Excel.Chart.8">
                  <p:embed/>
                </p:oleObj>
              </mc:Choice>
              <mc:Fallback>
                <p:oleObj r:id="rId5" imgW="3962743" imgH="4060288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1600200"/>
                        <a:ext cx="39624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2378843-8AE4-45DF-8FC3-26D99C21AA28}" type="slidenum">
              <a:rPr lang="en-US" altLang="en-US" sz="1400" smtClean="0"/>
              <a:pPr/>
              <a:t>5</a:t>
            </a:fld>
            <a:endParaRPr lang="en-US" altLang="en-US" sz="1400" smtClean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28600" y="457200"/>
            <a:ext cx="8686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 fontScale="82500" lnSpcReduction="10000"/>
          </a:bodyPr>
          <a:lstStyle/>
          <a:p>
            <a:pPr eaLnBrk="0" hangingPunct="0">
              <a:defRPr/>
            </a:pPr>
            <a:r>
              <a:rPr kumimoji="1" lang="en-US" sz="4400" ker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US CO2 emissions: electricity production</a:t>
            </a:r>
            <a:endParaRPr kumimoji="1" lang="en-US" sz="4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80185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09" y="152400"/>
            <a:ext cx="7286625" cy="6374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 rot="10800000">
            <a:off x="6968905" y="1692998"/>
            <a:ext cx="685800" cy="38100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077200" y="4648199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?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 rot="10800000">
            <a:off x="6968905" y="1143000"/>
            <a:ext cx="685800" cy="38100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10800000">
            <a:off x="6968905" y="4873197"/>
            <a:ext cx="685800" cy="38100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443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146" name="Picture 2" descr="http://www.arb.ca.gov/cc/inventory/data/graph/pie/pie_2013_scopingpla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7820025" cy="594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145645" y="6400800"/>
            <a:ext cx="41315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Source: California Air Resources Board</a:t>
            </a:r>
          </a:p>
        </p:txBody>
      </p:sp>
    </p:spTree>
    <p:extLst>
      <p:ext uri="{BB962C8B-B14F-4D97-AF65-F5344CB8AC3E}">
        <p14:creationId xmlns:p14="http://schemas.microsoft.com/office/powerpoint/2010/main" val="3681949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27CDA-479E-C94F-9867-D045CA4A1D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122" name="Picture 2" descr="http://theresilientearth.com/files/images-2015/energy_consumption_by_source_2014-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17" y="381000"/>
            <a:ext cx="8153401" cy="564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547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6858000" y="1981200"/>
            <a:ext cx="2286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defTabSz="912813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defTabSz="912813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defTabSz="912813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defTabSz="912813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defTabSz="912813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defTabSz="912813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defTabSz="912813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defTabSz="912813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800">
                <a:latin typeface="Calibri" pitchFamily="34" charset="0"/>
                <a:cs typeface="Arial" charset="0"/>
              </a:rPr>
              <a:t>Generation Mix Variations by State</a:t>
            </a:r>
          </a:p>
          <a:p>
            <a:r>
              <a:rPr lang="en-US" altLang="en-US" sz="1200">
                <a:latin typeface="Calibri" pitchFamily="34" charset="0"/>
                <a:cs typeface="Arial" charset="0"/>
              </a:rPr>
              <a:t>(Climate Central 2012)</a:t>
            </a:r>
          </a:p>
        </p:txBody>
      </p:sp>
      <p:pic>
        <p:nvPicPr>
          <p:cNvPr id="3277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5827713" cy="682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461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3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/>
            <a:fld id="{47D487B5-7352-47CF-9CDD-A9BD11D0441E}" type="slidenum">
              <a:rPr lang="en-US" altLang="en-US" sz="1400"/>
              <a:pPr algn="r"/>
              <a:t>9</a:t>
            </a:fld>
            <a:endParaRPr lang="en-US" altLang="en-US" sz="1400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49363"/>
            <a:ext cx="7239000" cy="470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762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Regional Fuel Differences</a:t>
            </a:r>
          </a:p>
        </p:txBody>
      </p:sp>
    </p:spTree>
    <p:extLst>
      <p:ext uri="{BB962C8B-B14F-4D97-AF65-F5344CB8AC3E}">
        <p14:creationId xmlns:p14="http://schemas.microsoft.com/office/powerpoint/2010/main" val="2903764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Default Design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Default Design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Default Design">
    <a:majorFont>
      <a:latin typeface="Times New Roman"/>
      <a:ea typeface=""/>
      <a:cs typeface=""/>
    </a:majorFont>
    <a:minorFont>
      <a:latin typeface="Times New Roman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417</Words>
  <Application>Microsoft Macintosh PowerPoint</Application>
  <PresentationFormat>On-screen Show (4:3)</PresentationFormat>
  <Paragraphs>144</Paragraphs>
  <Slides>50</Slides>
  <Notes>29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50</vt:i4>
      </vt:variant>
    </vt:vector>
  </HeadingPairs>
  <TitlesOfParts>
    <vt:vector size="53" baseType="lpstr">
      <vt:lpstr>1_Office Theme</vt:lpstr>
      <vt:lpstr>Clip</vt:lpstr>
      <vt:lpstr>Excel.Chart.8</vt:lpstr>
      <vt:lpstr>LECTURE 13.  The Grid and California’s Energy Mix</vt:lpstr>
      <vt:lpstr>Why electricity?</vt:lpstr>
      <vt:lpstr>U.S. Air Pollution: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Regional Fuel Differences</vt:lpstr>
      <vt:lpstr>Where Does California Rank?</vt:lpstr>
      <vt:lpstr>PowerPoint Presentation</vt:lpstr>
      <vt:lpstr>PowerPoint Presentation</vt:lpstr>
      <vt:lpstr>Deep Decarbonization’s Three Steps</vt:lpstr>
      <vt:lpstr>PowerPoint Presentation</vt:lpstr>
      <vt:lpstr>The Grid – What Is It?</vt:lpstr>
      <vt:lpstr>Generation</vt:lpstr>
      <vt:lpstr>What a Generator Does</vt:lpstr>
      <vt:lpstr>PowerPoint Presentation</vt:lpstr>
      <vt:lpstr>Playing Pool</vt:lpstr>
      <vt:lpstr>What is a Kilowatt Hour?</vt:lpstr>
      <vt:lpstr>What is a Kilowatt Hour?</vt:lpstr>
      <vt:lpstr>What is a megawatt?</vt:lpstr>
      <vt:lpstr>What is a gigawatt?</vt:lpstr>
      <vt:lpstr>How much electricity did the U.S. consume in 2007?</vt:lpstr>
      <vt:lpstr>Consider: AT&amp;T Park</vt:lpstr>
      <vt:lpstr>Consider: AT&amp;T Park</vt:lpstr>
      <vt:lpstr>Consider: AT&amp;T Park</vt:lpstr>
      <vt:lpstr>California Electricity Use</vt:lpstr>
      <vt:lpstr>California: 295,000 GWHs</vt:lpstr>
      <vt:lpstr>PowerPoint Presentation</vt:lpstr>
      <vt:lpstr>Gas Turbine</vt:lpstr>
      <vt:lpstr>Steam Turbine</vt:lpstr>
      <vt:lpstr>Combined Cycle</vt:lpstr>
      <vt:lpstr>PowerPoint Presentation</vt:lpstr>
      <vt:lpstr>Transmission Lines</vt:lpstr>
      <vt:lpstr>PowerPoint Presentation</vt:lpstr>
      <vt:lpstr>PowerPoint Presentation</vt:lpstr>
      <vt:lpstr>Substations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Managing the Grid</vt:lpstr>
      <vt:lpstr>Central Dispatch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11.  Political Tools</dc:title>
  <dc:creator>Steve Weissman</dc:creator>
  <cp:lastModifiedBy>Ben</cp:lastModifiedBy>
  <cp:revision>30</cp:revision>
  <dcterms:created xsi:type="dcterms:W3CDTF">2016-02-08T23:04:54Z</dcterms:created>
  <dcterms:modified xsi:type="dcterms:W3CDTF">2016-11-04T03:20:39Z</dcterms:modified>
</cp:coreProperties>
</file>