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7" r:id="rId1"/>
  </p:sldMasterIdLst>
  <p:notesMasterIdLst>
    <p:notesMasterId r:id="rId52"/>
  </p:notesMasterIdLst>
  <p:handoutMasterIdLst>
    <p:handoutMasterId r:id="rId53"/>
  </p:handoutMasterIdLst>
  <p:sldIdLst>
    <p:sldId id="256" r:id="rId2"/>
    <p:sldId id="359" r:id="rId3"/>
    <p:sldId id="322" r:id="rId4"/>
    <p:sldId id="323" r:id="rId5"/>
    <p:sldId id="325" r:id="rId6"/>
    <p:sldId id="324" r:id="rId7"/>
    <p:sldId id="321" r:id="rId8"/>
    <p:sldId id="358" r:id="rId9"/>
    <p:sldId id="309" r:id="rId10"/>
    <p:sldId id="310" r:id="rId11"/>
    <p:sldId id="314" r:id="rId12"/>
    <p:sldId id="313" r:id="rId13"/>
    <p:sldId id="311" r:id="rId14"/>
    <p:sldId id="312" r:id="rId15"/>
    <p:sldId id="308" r:id="rId16"/>
    <p:sldId id="326" r:id="rId17"/>
    <p:sldId id="328" r:id="rId18"/>
    <p:sldId id="261" r:id="rId19"/>
    <p:sldId id="306" r:id="rId20"/>
    <p:sldId id="305" r:id="rId21"/>
    <p:sldId id="355" r:id="rId22"/>
    <p:sldId id="356" r:id="rId23"/>
    <p:sldId id="338" r:id="rId24"/>
    <p:sldId id="339" r:id="rId25"/>
    <p:sldId id="340" r:id="rId26"/>
    <p:sldId id="341" r:id="rId27"/>
    <p:sldId id="342" r:id="rId28"/>
    <p:sldId id="343" r:id="rId29"/>
    <p:sldId id="344" r:id="rId30"/>
    <p:sldId id="345" r:id="rId31"/>
    <p:sldId id="346" r:id="rId32"/>
    <p:sldId id="357" r:id="rId33"/>
    <p:sldId id="349" r:id="rId34"/>
    <p:sldId id="350" r:id="rId35"/>
    <p:sldId id="262" r:id="rId36"/>
    <p:sldId id="263" r:id="rId37"/>
    <p:sldId id="264" r:id="rId38"/>
    <p:sldId id="351" r:id="rId39"/>
    <p:sldId id="352" r:id="rId40"/>
    <p:sldId id="265" r:id="rId41"/>
    <p:sldId id="327" r:id="rId42"/>
    <p:sldId id="266" r:id="rId43"/>
    <p:sldId id="267" r:id="rId44"/>
    <p:sldId id="353" r:id="rId45"/>
    <p:sldId id="354" r:id="rId46"/>
    <p:sldId id="289" r:id="rId47"/>
    <p:sldId id="287" r:id="rId48"/>
    <p:sldId id="286" r:id="rId49"/>
    <p:sldId id="288" r:id="rId50"/>
    <p:sldId id="307"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7" d="100"/>
          <a:sy n="107" d="100"/>
        </p:scale>
        <p:origin x="-89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6B056C-9F85-475A-8051-0A6387D9345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7C90EC60-B23E-4560-A259-45901825D502}">
      <dgm:prSet phldrT="[Text]"/>
      <dgm:spPr/>
      <dgm:t>
        <a:bodyPr/>
        <a:lstStyle/>
        <a:p>
          <a:r>
            <a:rPr lang="en-US" dirty="0" smtClean="0"/>
            <a:t>Constitution</a:t>
          </a:r>
          <a:endParaRPr lang="en-US" dirty="0"/>
        </a:p>
      </dgm:t>
    </dgm:pt>
    <dgm:pt modelId="{09F41288-24F4-4584-86CD-75B7DA8A638D}" type="parTrans" cxnId="{F95A0DCD-C064-474C-B525-A7010CDFD65C}">
      <dgm:prSet/>
      <dgm:spPr/>
      <dgm:t>
        <a:bodyPr/>
        <a:lstStyle/>
        <a:p>
          <a:endParaRPr lang="en-US"/>
        </a:p>
      </dgm:t>
    </dgm:pt>
    <dgm:pt modelId="{41F4CF14-1989-4542-8391-B5097F10FC89}" type="sibTrans" cxnId="{F95A0DCD-C064-474C-B525-A7010CDFD65C}">
      <dgm:prSet/>
      <dgm:spPr/>
      <dgm:t>
        <a:bodyPr/>
        <a:lstStyle/>
        <a:p>
          <a:endParaRPr lang="en-US"/>
        </a:p>
      </dgm:t>
    </dgm:pt>
    <dgm:pt modelId="{2AEB1245-AFF7-4D63-A33F-898A318BF844}">
      <dgm:prSet phldrT="[Text]"/>
      <dgm:spPr/>
      <dgm:t>
        <a:bodyPr/>
        <a:lstStyle/>
        <a:p>
          <a:r>
            <a:rPr lang="en-US" dirty="0" smtClean="0"/>
            <a:t>Common Law</a:t>
          </a:r>
          <a:endParaRPr lang="en-US" dirty="0"/>
        </a:p>
      </dgm:t>
    </dgm:pt>
    <dgm:pt modelId="{6B58B25A-E28F-4E15-873C-00586C74F4F4}" type="parTrans" cxnId="{BAAA3237-B2A1-445F-BDD9-BA21455B6014}">
      <dgm:prSet/>
      <dgm:spPr/>
      <dgm:t>
        <a:bodyPr/>
        <a:lstStyle/>
        <a:p>
          <a:endParaRPr lang="en-US"/>
        </a:p>
      </dgm:t>
    </dgm:pt>
    <dgm:pt modelId="{2CBFF656-839C-4BA7-BFB6-55D8B40A50DD}" type="sibTrans" cxnId="{BAAA3237-B2A1-445F-BDD9-BA21455B6014}">
      <dgm:prSet/>
      <dgm:spPr/>
      <dgm:t>
        <a:bodyPr/>
        <a:lstStyle/>
        <a:p>
          <a:endParaRPr lang="en-US"/>
        </a:p>
      </dgm:t>
    </dgm:pt>
    <dgm:pt modelId="{584BFA36-4A69-4603-B714-7EF261CA580B}">
      <dgm:prSet phldrT="[Text]"/>
      <dgm:spPr/>
      <dgm:t>
        <a:bodyPr/>
        <a:lstStyle/>
        <a:p>
          <a:r>
            <a:rPr lang="en-US" dirty="0" smtClean="0"/>
            <a:t>Statutory Law</a:t>
          </a:r>
          <a:endParaRPr lang="en-US" dirty="0"/>
        </a:p>
      </dgm:t>
    </dgm:pt>
    <dgm:pt modelId="{4DF54F70-939C-4529-8508-9BD27861A35E}" type="parTrans" cxnId="{71BC89DA-93FE-4486-80B7-7B65B975AE24}">
      <dgm:prSet/>
      <dgm:spPr/>
      <dgm:t>
        <a:bodyPr/>
        <a:lstStyle/>
        <a:p>
          <a:endParaRPr lang="en-US"/>
        </a:p>
      </dgm:t>
    </dgm:pt>
    <dgm:pt modelId="{80A6CAF0-5BA5-43D3-B851-A45487675ACD}" type="sibTrans" cxnId="{71BC89DA-93FE-4486-80B7-7B65B975AE24}">
      <dgm:prSet/>
      <dgm:spPr/>
      <dgm:t>
        <a:bodyPr/>
        <a:lstStyle/>
        <a:p>
          <a:endParaRPr lang="en-US"/>
        </a:p>
      </dgm:t>
    </dgm:pt>
    <dgm:pt modelId="{8509764B-B7DA-45CD-BC09-C688C65233DA}">
      <dgm:prSet phldrT="[Text]"/>
      <dgm:spPr/>
      <dgm:t>
        <a:bodyPr/>
        <a:lstStyle/>
        <a:p>
          <a:r>
            <a:rPr lang="en-US" dirty="0" smtClean="0"/>
            <a:t>Regulations</a:t>
          </a:r>
          <a:endParaRPr lang="en-US" dirty="0"/>
        </a:p>
      </dgm:t>
    </dgm:pt>
    <dgm:pt modelId="{0DFB3688-B85B-4C1C-AE14-965E7033301A}" type="parTrans" cxnId="{C6B576AB-F543-462D-81F2-3A23397AE6EF}">
      <dgm:prSet/>
      <dgm:spPr/>
      <dgm:t>
        <a:bodyPr/>
        <a:lstStyle/>
        <a:p>
          <a:endParaRPr lang="en-US"/>
        </a:p>
      </dgm:t>
    </dgm:pt>
    <dgm:pt modelId="{8998CCC9-1D84-4B22-9323-96CFEC4F31E6}" type="sibTrans" cxnId="{C6B576AB-F543-462D-81F2-3A23397AE6EF}">
      <dgm:prSet/>
      <dgm:spPr/>
      <dgm:t>
        <a:bodyPr/>
        <a:lstStyle/>
        <a:p>
          <a:endParaRPr lang="en-US"/>
        </a:p>
      </dgm:t>
    </dgm:pt>
    <dgm:pt modelId="{C8C33906-1187-4CAC-80F8-448236A4E873}" type="pres">
      <dgm:prSet presAssocID="{0B6B056C-9F85-475A-8051-0A6387D93459}" presName="Name0" presStyleCnt="0">
        <dgm:presLayoutVars>
          <dgm:chPref val="1"/>
          <dgm:dir/>
          <dgm:animOne val="branch"/>
          <dgm:animLvl val="lvl"/>
          <dgm:resizeHandles val="exact"/>
        </dgm:presLayoutVars>
      </dgm:prSet>
      <dgm:spPr/>
      <dgm:t>
        <a:bodyPr/>
        <a:lstStyle/>
        <a:p>
          <a:endParaRPr lang="en-US"/>
        </a:p>
      </dgm:t>
    </dgm:pt>
    <dgm:pt modelId="{BCEE1CBC-2AAE-4149-B913-DE1CCF78FBB8}" type="pres">
      <dgm:prSet presAssocID="{7C90EC60-B23E-4560-A259-45901825D502}" presName="root1" presStyleCnt="0"/>
      <dgm:spPr/>
    </dgm:pt>
    <dgm:pt modelId="{E06FD4F6-A44D-4BBA-9182-9C5B7E4ABFD3}" type="pres">
      <dgm:prSet presAssocID="{7C90EC60-B23E-4560-A259-45901825D502}" presName="LevelOneTextNode" presStyleLbl="node0" presStyleIdx="0" presStyleCnt="1">
        <dgm:presLayoutVars>
          <dgm:chPref val="3"/>
        </dgm:presLayoutVars>
      </dgm:prSet>
      <dgm:spPr/>
      <dgm:t>
        <a:bodyPr/>
        <a:lstStyle/>
        <a:p>
          <a:endParaRPr lang="en-US"/>
        </a:p>
      </dgm:t>
    </dgm:pt>
    <dgm:pt modelId="{71BBC53B-AE4A-4330-9B4A-80A4FAAA659B}" type="pres">
      <dgm:prSet presAssocID="{7C90EC60-B23E-4560-A259-45901825D502}" presName="level2hierChild" presStyleCnt="0"/>
      <dgm:spPr/>
    </dgm:pt>
    <dgm:pt modelId="{CB52BCA3-4D1B-4591-AB6E-08EFD85336B0}" type="pres">
      <dgm:prSet presAssocID="{6B58B25A-E28F-4E15-873C-00586C74F4F4}" presName="conn2-1" presStyleLbl="parChTrans1D2" presStyleIdx="0" presStyleCnt="3"/>
      <dgm:spPr/>
      <dgm:t>
        <a:bodyPr/>
        <a:lstStyle/>
        <a:p>
          <a:endParaRPr lang="en-US"/>
        </a:p>
      </dgm:t>
    </dgm:pt>
    <dgm:pt modelId="{79154607-3743-4388-ABD4-5F0BAF330BDD}" type="pres">
      <dgm:prSet presAssocID="{6B58B25A-E28F-4E15-873C-00586C74F4F4}" presName="connTx" presStyleLbl="parChTrans1D2" presStyleIdx="0" presStyleCnt="3"/>
      <dgm:spPr/>
      <dgm:t>
        <a:bodyPr/>
        <a:lstStyle/>
        <a:p>
          <a:endParaRPr lang="en-US"/>
        </a:p>
      </dgm:t>
    </dgm:pt>
    <dgm:pt modelId="{64009E86-7669-41E1-8447-194035FDE339}" type="pres">
      <dgm:prSet presAssocID="{2AEB1245-AFF7-4D63-A33F-898A318BF844}" presName="root2" presStyleCnt="0"/>
      <dgm:spPr/>
    </dgm:pt>
    <dgm:pt modelId="{CFB7F325-05F0-46A8-9518-3E626D49DDAA}" type="pres">
      <dgm:prSet presAssocID="{2AEB1245-AFF7-4D63-A33F-898A318BF844}" presName="LevelTwoTextNode" presStyleLbl="node2" presStyleIdx="0" presStyleCnt="3">
        <dgm:presLayoutVars>
          <dgm:chPref val="3"/>
        </dgm:presLayoutVars>
      </dgm:prSet>
      <dgm:spPr/>
      <dgm:t>
        <a:bodyPr/>
        <a:lstStyle/>
        <a:p>
          <a:endParaRPr lang="en-US"/>
        </a:p>
      </dgm:t>
    </dgm:pt>
    <dgm:pt modelId="{E26E1D66-AAD0-463E-B811-FFD3F6810501}" type="pres">
      <dgm:prSet presAssocID="{2AEB1245-AFF7-4D63-A33F-898A318BF844}" presName="level3hierChild" presStyleCnt="0"/>
      <dgm:spPr/>
    </dgm:pt>
    <dgm:pt modelId="{C268DDAB-3BC7-410E-AF7F-78BAC7D57D21}" type="pres">
      <dgm:prSet presAssocID="{4DF54F70-939C-4529-8508-9BD27861A35E}" presName="conn2-1" presStyleLbl="parChTrans1D2" presStyleIdx="1" presStyleCnt="3"/>
      <dgm:spPr/>
      <dgm:t>
        <a:bodyPr/>
        <a:lstStyle/>
        <a:p>
          <a:endParaRPr lang="en-US"/>
        </a:p>
      </dgm:t>
    </dgm:pt>
    <dgm:pt modelId="{3E97B3F0-A60B-44C8-B923-0D7171347D34}" type="pres">
      <dgm:prSet presAssocID="{4DF54F70-939C-4529-8508-9BD27861A35E}" presName="connTx" presStyleLbl="parChTrans1D2" presStyleIdx="1" presStyleCnt="3"/>
      <dgm:spPr/>
      <dgm:t>
        <a:bodyPr/>
        <a:lstStyle/>
        <a:p>
          <a:endParaRPr lang="en-US"/>
        </a:p>
      </dgm:t>
    </dgm:pt>
    <dgm:pt modelId="{F55B0007-2F04-4689-9B74-B6166815E8D8}" type="pres">
      <dgm:prSet presAssocID="{584BFA36-4A69-4603-B714-7EF261CA580B}" presName="root2" presStyleCnt="0"/>
      <dgm:spPr/>
    </dgm:pt>
    <dgm:pt modelId="{86D0062E-47A1-49BE-ABBB-24758BE90A50}" type="pres">
      <dgm:prSet presAssocID="{584BFA36-4A69-4603-B714-7EF261CA580B}" presName="LevelTwoTextNode" presStyleLbl="node2" presStyleIdx="1" presStyleCnt="3">
        <dgm:presLayoutVars>
          <dgm:chPref val="3"/>
        </dgm:presLayoutVars>
      </dgm:prSet>
      <dgm:spPr/>
      <dgm:t>
        <a:bodyPr/>
        <a:lstStyle/>
        <a:p>
          <a:endParaRPr lang="en-US"/>
        </a:p>
      </dgm:t>
    </dgm:pt>
    <dgm:pt modelId="{15CAF15C-08A3-4544-A498-1FCF44901413}" type="pres">
      <dgm:prSet presAssocID="{584BFA36-4A69-4603-B714-7EF261CA580B}" presName="level3hierChild" presStyleCnt="0"/>
      <dgm:spPr/>
    </dgm:pt>
    <dgm:pt modelId="{03965FBB-3DED-4626-ABE8-EF04ABF970E6}" type="pres">
      <dgm:prSet presAssocID="{0DFB3688-B85B-4C1C-AE14-965E7033301A}" presName="conn2-1" presStyleLbl="parChTrans1D2" presStyleIdx="2" presStyleCnt="3"/>
      <dgm:spPr/>
      <dgm:t>
        <a:bodyPr/>
        <a:lstStyle/>
        <a:p>
          <a:endParaRPr lang="en-US"/>
        </a:p>
      </dgm:t>
    </dgm:pt>
    <dgm:pt modelId="{599DFF28-353C-4215-80A5-30D8415F97D8}" type="pres">
      <dgm:prSet presAssocID="{0DFB3688-B85B-4C1C-AE14-965E7033301A}" presName="connTx" presStyleLbl="parChTrans1D2" presStyleIdx="2" presStyleCnt="3"/>
      <dgm:spPr/>
      <dgm:t>
        <a:bodyPr/>
        <a:lstStyle/>
        <a:p>
          <a:endParaRPr lang="en-US"/>
        </a:p>
      </dgm:t>
    </dgm:pt>
    <dgm:pt modelId="{1DAF3832-B4BD-45D3-8E22-C1CC97289CC1}" type="pres">
      <dgm:prSet presAssocID="{8509764B-B7DA-45CD-BC09-C688C65233DA}" presName="root2" presStyleCnt="0"/>
      <dgm:spPr/>
    </dgm:pt>
    <dgm:pt modelId="{CFE08916-F2DA-48CC-8AD5-19BA731DB6DA}" type="pres">
      <dgm:prSet presAssocID="{8509764B-B7DA-45CD-BC09-C688C65233DA}" presName="LevelTwoTextNode" presStyleLbl="node2" presStyleIdx="2" presStyleCnt="3">
        <dgm:presLayoutVars>
          <dgm:chPref val="3"/>
        </dgm:presLayoutVars>
      </dgm:prSet>
      <dgm:spPr/>
      <dgm:t>
        <a:bodyPr/>
        <a:lstStyle/>
        <a:p>
          <a:endParaRPr lang="en-US"/>
        </a:p>
      </dgm:t>
    </dgm:pt>
    <dgm:pt modelId="{D41E0F9C-C718-46BB-ABE3-22749791C5DE}" type="pres">
      <dgm:prSet presAssocID="{8509764B-B7DA-45CD-BC09-C688C65233DA}" presName="level3hierChild" presStyleCnt="0"/>
      <dgm:spPr/>
    </dgm:pt>
  </dgm:ptLst>
  <dgm:cxnLst>
    <dgm:cxn modelId="{BBF5ED87-4DE8-41AE-88B4-3AE380901D79}" type="presOf" srcId="{6B58B25A-E28F-4E15-873C-00586C74F4F4}" destId="{79154607-3743-4388-ABD4-5F0BAF330BDD}" srcOrd="1" destOrd="0" presId="urn:microsoft.com/office/officeart/2008/layout/HorizontalMultiLevelHierarchy"/>
    <dgm:cxn modelId="{59AEE65F-06FD-452D-AA41-509C398D66AB}" type="presOf" srcId="{0DFB3688-B85B-4C1C-AE14-965E7033301A}" destId="{03965FBB-3DED-4626-ABE8-EF04ABF970E6}" srcOrd="0" destOrd="0" presId="urn:microsoft.com/office/officeart/2008/layout/HorizontalMultiLevelHierarchy"/>
    <dgm:cxn modelId="{CCB3744F-4A92-433F-B7DD-653DB9A58008}" type="presOf" srcId="{2AEB1245-AFF7-4D63-A33F-898A318BF844}" destId="{CFB7F325-05F0-46A8-9518-3E626D49DDAA}" srcOrd="0" destOrd="0" presId="urn:microsoft.com/office/officeart/2008/layout/HorizontalMultiLevelHierarchy"/>
    <dgm:cxn modelId="{BAAA3237-B2A1-445F-BDD9-BA21455B6014}" srcId="{7C90EC60-B23E-4560-A259-45901825D502}" destId="{2AEB1245-AFF7-4D63-A33F-898A318BF844}" srcOrd="0" destOrd="0" parTransId="{6B58B25A-E28F-4E15-873C-00586C74F4F4}" sibTransId="{2CBFF656-839C-4BA7-BFB6-55D8B40A50DD}"/>
    <dgm:cxn modelId="{71BC89DA-93FE-4486-80B7-7B65B975AE24}" srcId="{7C90EC60-B23E-4560-A259-45901825D502}" destId="{584BFA36-4A69-4603-B714-7EF261CA580B}" srcOrd="1" destOrd="0" parTransId="{4DF54F70-939C-4529-8508-9BD27861A35E}" sibTransId="{80A6CAF0-5BA5-43D3-B851-A45487675ACD}"/>
    <dgm:cxn modelId="{16ED82B7-3C6E-4B47-8A70-0280A5CAAEE1}" type="presOf" srcId="{7C90EC60-B23E-4560-A259-45901825D502}" destId="{E06FD4F6-A44D-4BBA-9182-9C5B7E4ABFD3}" srcOrd="0" destOrd="0" presId="urn:microsoft.com/office/officeart/2008/layout/HorizontalMultiLevelHierarchy"/>
    <dgm:cxn modelId="{3C97339E-12DC-477A-9D7C-491A24FF41D1}" type="presOf" srcId="{4DF54F70-939C-4529-8508-9BD27861A35E}" destId="{C268DDAB-3BC7-410E-AF7F-78BAC7D57D21}" srcOrd="0" destOrd="0" presId="urn:microsoft.com/office/officeart/2008/layout/HorizontalMultiLevelHierarchy"/>
    <dgm:cxn modelId="{F95A0DCD-C064-474C-B525-A7010CDFD65C}" srcId="{0B6B056C-9F85-475A-8051-0A6387D93459}" destId="{7C90EC60-B23E-4560-A259-45901825D502}" srcOrd="0" destOrd="0" parTransId="{09F41288-24F4-4584-86CD-75B7DA8A638D}" sibTransId="{41F4CF14-1989-4542-8391-B5097F10FC89}"/>
    <dgm:cxn modelId="{36114BE3-5139-4DEF-8BDE-1F0E799A4913}" type="presOf" srcId="{8509764B-B7DA-45CD-BC09-C688C65233DA}" destId="{CFE08916-F2DA-48CC-8AD5-19BA731DB6DA}" srcOrd="0" destOrd="0" presId="urn:microsoft.com/office/officeart/2008/layout/HorizontalMultiLevelHierarchy"/>
    <dgm:cxn modelId="{58BC6A5E-E43E-4394-9BC7-C4D241F25A24}" type="presOf" srcId="{0B6B056C-9F85-475A-8051-0A6387D93459}" destId="{C8C33906-1187-4CAC-80F8-448236A4E873}" srcOrd="0" destOrd="0" presId="urn:microsoft.com/office/officeart/2008/layout/HorizontalMultiLevelHierarchy"/>
    <dgm:cxn modelId="{5179EEE4-F0E6-4766-A43A-1A456009EE6F}" type="presOf" srcId="{6B58B25A-E28F-4E15-873C-00586C74F4F4}" destId="{CB52BCA3-4D1B-4591-AB6E-08EFD85336B0}" srcOrd="0" destOrd="0" presId="urn:microsoft.com/office/officeart/2008/layout/HorizontalMultiLevelHierarchy"/>
    <dgm:cxn modelId="{C6B576AB-F543-462D-81F2-3A23397AE6EF}" srcId="{7C90EC60-B23E-4560-A259-45901825D502}" destId="{8509764B-B7DA-45CD-BC09-C688C65233DA}" srcOrd="2" destOrd="0" parTransId="{0DFB3688-B85B-4C1C-AE14-965E7033301A}" sibTransId="{8998CCC9-1D84-4B22-9323-96CFEC4F31E6}"/>
    <dgm:cxn modelId="{6080FCEC-65C2-491D-9C78-783406D4C2F9}" type="presOf" srcId="{4DF54F70-939C-4529-8508-9BD27861A35E}" destId="{3E97B3F0-A60B-44C8-B923-0D7171347D34}" srcOrd="1" destOrd="0" presId="urn:microsoft.com/office/officeart/2008/layout/HorizontalMultiLevelHierarchy"/>
    <dgm:cxn modelId="{E683DB9D-FAE2-442B-9CD7-BE2DC0DEA11D}" type="presOf" srcId="{584BFA36-4A69-4603-B714-7EF261CA580B}" destId="{86D0062E-47A1-49BE-ABBB-24758BE90A50}" srcOrd="0" destOrd="0" presId="urn:microsoft.com/office/officeart/2008/layout/HorizontalMultiLevelHierarchy"/>
    <dgm:cxn modelId="{34705486-E01F-44A5-BEB2-142150E411BB}" type="presOf" srcId="{0DFB3688-B85B-4C1C-AE14-965E7033301A}" destId="{599DFF28-353C-4215-80A5-30D8415F97D8}" srcOrd="1" destOrd="0" presId="urn:microsoft.com/office/officeart/2008/layout/HorizontalMultiLevelHierarchy"/>
    <dgm:cxn modelId="{649D8DD8-44E2-405E-8CEF-B16C68C91853}" type="presParOf" srcId="{C8C33906-1187-4CAC-80F8-448236A4E873}" destId="{BCEE1CBC-2AAE-4149-B913-DE1CCF78FBB8}" srcOrd="0" destOrd="0" presId="urn:microsoft.com/office/officeart/2008/layout/HorizontalMultiLevelHierarchy"/>
    <dgm:cxn modelId="{91451A84-1F03-4006-8ECA-B2F2E2B45A65}" type="presParOf" srcId="{BCEE1CBC-2AAE-4149-B913-DE1CCF78FBB8}" destId="{E06FD4F6-A44D-4BBA-9182-9C5B7E4ABFD3}" srcOrd="0" destOrd="0" presId="urn:microsoft.com/office/officeart/2008/layout/HorizontalMultiLevelHierarchy"/>
    <dgm:cxn modelId="{FAFD7F10-71A7-459E-8AA8-580731C09C49}" type="presParOf" srcId="{BCEE1CBC-2AAE-4149-B913-DE1CCF78FBB8}" destId="{71BBC53B-AE4A-4330-9B4A-80A4FAAA659B}" srcOrd="1" destOrd="0" presId="urn:microsoft.com/office/officeart/2008/layout/HorizontalMultiLevelHierarchy"/>
    <dgm:cxn modelId="{CF8C65CD-C0CC-4E06-BD24-BF27CB33F090}" type="presParOf" srcId="{71BBC53B-AE4A-4330-9B4A-80A4FAAA659B}" destId="{CB52BCA3-4D1B-4591-AB6E-08EFD85336B0}" srcOrd="0" destOrd="0" presId="urn:microsoft.com/office/officeart/2008/layout/HorizontalMultiLevelHierarchy"/>
    <dgm:cxn modelId="{FAC456AF-8F9B-4B8D-B63B-E55681B723A9}" type="presParOf" srcId="{CB52BCA3-4D1B-4591-AB6E-08EFD85336B0}" destId="{79154607-3743-4388-ABD4-5F0BAF330BDD}" srcOrd="0" destOrd="0" presId="urn:microsoft.com/office/officeart/2008/layout/HorizontalMultiLevelHierarchy"/>
    <dgm:cxn modelId="{0D238359-04B8-479D-937B-1450BCC5042E}" type="presParOf" srcId="{71BBC53B-AE4A-4330-9B4A-80A4FAAA659B}" destId="{64009E86-7669-41E1-8447-194035FDE339}" srcOrd="1" destOrd="0" presId="urn:microsoft.com/office/officeart/2008/layout/HorizontalMultiLevelHierarchy"/>
    <dgm:cxn modelId="{083D50D9-DC68-4DB9-ACAB-771C94DA920B}" type="presParOf" srcId="{64009E86-7669-41E1-8447-194035FDE339}" destId="{CFB7F325-05F0-46A8-9518-3E626D49DDAA}" srcOrd="0" destOrd="0" presId="urn:microsoft.com/office/officeart/2008/layout/HorizontalMultiLevelHierarchy"/>
    <dgm:cxn modelId="{CC671A4C-2346-4074-8C00-5343294E33EF}" type="presParOf" srcId="{64009E86-7669-41E1-8447-194035FDE339}" destId="{E26E1D66-AAD0-463E-B811-FFD3F6810501}" srcOrd="1" destOrd="0" presId="urn:microsoft.com/office/officeart/2008/layout/HorizontalMultiLevelHierarchy"/>
    <dgm:cxn modelId="{8C53EDB4-DBB8-4D2D-B9FD-CC086E71AAEB}" type="presParOf" srcId="{71BBC53B-AE4A-4330-9B4A-80A4FAAA659B}" destId="{C268DDAB-3BC7-410E-AF7F-78BAC7D57D21}" srcOrd="2" destOrd="0" presId="urn:microsoft.com/office/officeart/2008/layout/HorizontalMultiLevelHierarchy"/>
    <dgm:cxn modelId="{ACC9A8B9-2D63-4078-A34A-58D5943CF0F1}" type="presParOf" srcId="{C268DDAB-3BC7-410E-AF7F-78BAC7D57D21}" destId="{3E97B3F0-A60B-44C8-B923-0D7171347D34}" srcOrd="0" destOrd="0" presId="urn:microsoft.com/office/officeart/2008/layout/HorizontalMultiLevelHierarchy"/>
    <dgm:cxn modelId="{1914D1B9-59C6-44A5-8045-BB64B60DFF42}" type="presParOf" srcId="{71BBC53B-AE4A-4330-9B4A-80A4FAAA659B}" destId="{F55B0007-2F04-4689-9B74-B6166815E8D8}" srcOrd="3" destOrd="0" presId="urn:microsoft.com/office/officeart/2008/layout/HorizontalMultiLevelHierarchy"/>
    <dgm:cxn modelId="{B5D8A580-90C9-4A46-AEB7-2DE2A65727FC}" type="presParOf" srcId="{F55B0007-2F04-4689-9B74-B6166815E8D8}" destId="{86D0062E-47A1-49BE-ABBB-24758BE90A50}" srcOrd="0" destOrd="0" presId="urn:microsoft.com/office/officeart/2008/layout/HorizontalMultiLevelHierarchy"/>
    <dgm:cxn modelId="{18270FE2-A33D-4485-8859-EC1A0BC6A67A}" type="presParOf" srcId="{F55B0007-2F04-4689-9B74-B6166815E8D8}" destId="{15CAF15C-08A3-4544-A498-1FCF44901413}" srcOrd="1" destOrd="0" presId="urn:microsoft.com/office/officeart/2008/layout/HorizontalMultiLevelHierarchy"/>
    <dgm:cxn modelId="{2DBCA76D-42AF-44AE-9D8B-1DE20B50B4B5}" type="presParOf" srcId="{71BBC53B-AE4A-4330-9B4A-80A4FAAA659B}" destId="{03965FBB-3DED-4626-ABE8-EF04ABF970E6}" srcOrd="4" destOrd="0" presId="urn:microsoft.com/office/officeart/2008/layout/HorizontalMultiLevelHierarchy"/>
    <dgm:cxn modelId="{D9815FB9-8A18-423A-BE71-8545F2B46CE2}" type="presParOf" srcId="{03965FBB-3DED-4626-ABE8-EF04ABF970E6}" destId="{599DFF28-353C-4215-80A5-30D8415F97D8}" srcOrd="0" destOrd="0" presId="urn:microsoft.com/office/officeart/2008/layout/HorizontalMultiLevelHierarchy"/>
    <dgm:cxn modelId="{57A6300A-5C89-4C55-89C5-CFDC21D9290A}" type="presParOf" srcId="{71BBC53B-AE4A-4330-9B4A-80A4FAAA659B}" destId="{1DAF3832-B4BD-45D3-8E22-C1CC97289CC1}" srcOrd="5" destOrd="0" presId="urn:microsoft.com/office/officeart/2008/layout/HorizontalMultiLevelHierarchy"/>
    <dgm:cxn modelId="{06FBF1D1-F299-4D93-A114-1D7EF874C92A}" type="presParOf" srcId="{1DAF3832-B4BD-45D3-8E22-C1CC97289CC1}" destId="{CFE08916-F2DA-48CC-8AD5-19BA731DB6DA}" srcOrd="0" destOrd="0" presId="urn:microsoft.com/office/officeart/2008/layout/HorizontalMultiLevelHierarchy"/>
    <dgm:cxn modelId="{C58EBBC8-2EA8-43B8-BA16-90975E71EFF3}" type="presParOf" srcId="{1DAF3832-B4BD-45D3-8E22-C1CC97289CC1}" destId="{D41E0F9C-C718-46BB-ABE3-22749791C5DE}"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A102BB3-B100-4AEE-A71E-235E3BD9359F}" type="datetime1">
              <a:rPr lang="en-US" smtClean="0"/>
              <a:t>2/8/2016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299B02-4E29-A849-9540-184CFF65FB3C}" type="slidenum">
              <a:rPr lang="en-US" smtClean="0"/>
              <a:t>‹#›</a:t>
            </a:fld>
            <a:endParaRPr lang="en-US"/>
          </a:p>
        </p:txBody>
      </p:sp>
    </p:spTree>
    <p:extLst>
      <p:ext uri="{BB962C8B-B14F-4D97-AF65-F5344CB8AC3E}">
        <p14:creationId xmlns:p14="http://schemas.microsoft.com/office/powerpoint/2010/main" val="1822633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2990A6-34FD-427E-BA88-9BB52978C37A}" type="datetime1">
              <a:rPr lang="en-US" smtClean="0"/>
              <a:t>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ADDC35-D74D-7C45-ACF8-CD7465F588CC}" type="slidenum">
              <a:rPr lang="en-US" smtClean="0"/>
              <a:t>‹#›</a:t>
            </a:fld>
            <a:endParaRPr lang="en-US"/>
          </a:p>
        </p:txBody>
      </p:sp>
    </p:spTree>
    <p:extLst>
      <p:ext uri="{BB962C8B-B14F-4D97-AF65-F5344CB8AC3E}">
        <p14:creationId xmlns:p14="http://schemas.microsoft.com/office/powerpoint/2010/main" val="5339414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Times New Roman" pitchFamily="18" charset="0"/>
              </a:defRPr>
            </a:lvl1pPr>
            <a:lvl2pPr marL="742950" indent="-285750" eaLnBrk="0" hangingPunct="0">
              <a:spcBef>
                <a:spcPct val="30000"/>
              </a:spcBef>
              <a:defRPr sz="1200">
                <a:solidFill>
                  <a:schemeClr val="tx1"/>
                </a:solidFill>
                <a:latin typeface="Times New Roman" pitchFamily="18" charset="0"/>
              </a:defRPr>
            </a:lvl2pPr>
            <a:lvl3pPr marL="1143000" indent="-228600" eaLnBrk="0" hangingPunct="0">
              <a:spcBef>
                <a:spcPct val="30000"/>
              </a:spcBef>
              <a:defRPr sz="1200">
                <a:solidFill>
                  <a:schemeClr val="tx1"/>
                </a:solidFill>
                <a:latin typeface="Times New Roman" pitchFamily="18" charset="0"/>
              </a:defRPr>
            </a:lvl3pPr>
            <a:lvl4pPr marL="1600200" indent="-228600" eaLnBrk="0" hangingPunct="0">
              <a:spcBef>
                <a:spcPct val="30000"/>
              </a:spcBef>
              <a:defRPr sz="1200">
                <a:solidFill>
                  <a:schemeClr val="tx1"/>
                </a:solidFill>
                <a:latin typeface="Times New Roman" pitchFamily="18" charset="0"/>
              </a:defRPr>
            </a:lvl4pPr>
            <a:lvl5pPr marL="2057400" indent="-228600"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0D42C702-02AB-4F92-AC69-575CB5CF0873}" type="slidenum">
              <a:rPr lang="en-US" altLang="en-US"/>
              <a:pPr algn="r" eaLnBrk="1" hangingPunct="1">
                <a:spcBef>
                  <a:spcPct val="0"/>
                </a:spcBef>
              </a:pPr>
              <a:t>9</a:t>
            </a:fld>
            <a:endParaRPr lang="en-US" altLang="en-US"/>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1614918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1827334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3495891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u="sng"/>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1/20/16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27CDA-479E-C94F-9867-D045CA4A1D0E}" type="slidenum">
              <a:rPr lang="en-US" smtClean="0"/>
              <a:t>‹#›</a:t>
            </a:fld>
            <a:endParaRPr lang="en-US"/>
          </a:p>
        </p:txBody>
      </p:sp>
      <p:pic>
        <p:nvPicPr>
          <p:cNvPr id="12" name="Picture 11" descr="CCFC Logo (2).png"/>
          <p:cNvPicPr>
            <a:picLocks noChangeAspect="1"/>
          </p:cNvPicPr>
          <p:nvPr userDrawn="1"/>
        </p:nvPicPr>
        <p:blipFill rotWithShape="1">
          <a:blip r:embed="rId2">
            <a:extLst>
              <a:ext uri="{28A0092B-C50C-407E-A947-70E740481C1C}">
                <a14:useLocalDpi xmlns:a14="http://schemas.microsoft.com/office/drawing/2010/main" val="0"/>
              </a:ext>
            </a:extLst>
          </a:blip>
          <a:srcRect l="24427" t="10029" r="24805" b="11407"/>
          <a:stretch/>
        </p:blipFill>
        <p:spPr>
          <a:xfrm>
            <a:off x="8230776" y="5695419"/>
            <a:ext cx="787855" cy="914400"/>
          </a:xfrm>
          <a:prstGeom prst="rect">
            <a:avLst/>
          </a:prstGeom>
        </p:spPr>
      </p:pic>
    </p:spTree>
    <p:extLst>
      <p:ext uri="{BB962C8B-B14F-4D97-AF65-F5344CB8AC3E}">
        <p14:creationId xmlns:p14="http://schemas.microsoft.com/office/powerpoint/2010/main" val="1282728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1030813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u="sng"/>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27CDA-479E-C94F-9867-D045CA4A1D0E}" type="slidenum">
              <a:rPr lang="en-US" smtClean="0"/>
              <a:t>‹#›</a:t>
            </a:fld>
            <a:endParaRPr lang="en-US"/>
          </a:p>
        </p:txBody>
      </p:sp>
      <p:pic>
        <p:nvPicPr>
          <p:cNvPr id="9" name="Picture 8" descr="CCFC Logo (2).png"/>
          <p:cNvPicPr>
            <a:picLocks noChangeAspect="1"/>
          </p:cNvPicPr>
          <p:nvPr userDrawn="1"/>
        </p:nvPicPr>
        <p:blipFill rotWithShape="1">
          <a:blip r:embed="rId2">
            <a:extLst>
              <a:ext uri="{28A0092B-C50C-407E-A947-70E740481C1C}">
                <a14:useLocalDpi xmlns:a14="http://schemas.microsoft.com/office/drawing/2010/main" val="0"/>
              </a:ext>
            </a:extLst>
          </a:blip>
          <a:srcRect l="24427" t="10029" r="24805" b="11407"/>
          <a:stretch/>
        </p:blipFill>
        <p:spPr>
          <a:xfrm>
            <a:off x="8230776" y="5695419"/>
            <a:ext cx="787855" cy="914400"/>
          </a:xfrm>
          <a:prstGeom prst="rect">
            <a:avLst/>
          </a:prstGeom>
        </p:spPr>
      </p:pic>
    </p:spTree>
    <p:extLst>
      <p:ext uri="{BB962C8B-B14F-4D97-AF65-F5344CB8AC3E}">
        <p14:creationId xmlns:p14="http://schemas.microsoft.com/office/powerpoint/2010/main" val="4199585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u="sng"/>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1/20/16</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F27CDA-479E-C94F-9867-D045CA4A1D0E}" type="slidenum">
              <a:rPr lang="en-US" smtClean="0"/>
              <a:t>‹#›</a:t>
            </a:fld>
            <a:endParaRPr lang="en-US"/>
          </a:p>
        </p:txBody>
      </p:sp>
      <p:pic>
        <p:nvPicPr>
          <p:cNvPr id="11" name="Picture 10" descr="CCFC Logo (2).png"/>
          <p:cNvPicPr>
            <a:picLocks noChangeAspect="1"/>
          </p:cNvPicPr>
          <p:nvPr userDrawn="1"/>
        </p:nvPicPr>
        <p:blipFill rotWithShape="1">
          <a:blip r:embed="rId2">
            <a:extLst>
              <a:ext uri="{28A0092B-C50C-407E-A947-70E740481C1C}">
                <a14:useLocalDpi xmlns:a14="http://schemas.microsoft.com/office/drawing/2010/main" val="0"/>
              </a:ext>
            </a:extLst>
          </a:blip>
          <a:srcRect l="24427" t="10029" r="24805" b="11407"/>
          <a:stretch/>
        </p:blipFill>
        <p:spPr>
          <a:xfrm>
            <a:off x="8230776" y="5695419"/>
            <a:ext cx="787855" cy="914400"/>
          </a:xfrm>
          <a:prstGeom prst="rect">
            <a:avLst/>
          </a:prstGeom>
        </p:spPr>
      </p:pic>
    </p:spTree>
    <p:extLst>
      <p:ext uri="{BB962C8B-B14F-4D97-AF65-F5344CB8AC3E}">
        <p14:creationId xmlns:p14="http://schemas.microsoft.com/office/powerpoint/2010/main" val="113356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u="sng"/>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4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1/20/16</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23124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2708659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F27CDA-479E-C94F-9867-D045CA4A1D0E}" type="slidenum">
              <a:rPr lang="en-US" smtClean="0"/>
              <a:t>‹#›</a:t>
            </a:fld>
            <a:endParaRPr lang="en-US"/>
          </a:p>
        </p:txBody>
      </p:sp>
    </p:spTree>
    <p:extLst>
      <p:ext uri="{BB962C8B-B14F-4D97-AF65-F5344CB8AC3E}">
        <p14:creationId xmlns:p14="http://schemas.microsoft.com/office/powerpoint/2010/main" val="4180543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1/20/16</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F27CDA-479E-C94F-9867-D045CA4A1D0E}" type="slidenum">
              <a:rPr lang="en-US" smtClean="0"/>
              <a:t>‹#›</a:t>
            </a:fld>
            <a:endParaRPr lang="en-US"/>
          </a:p>
        </p:txBody>
      </p:sp>
    </p:spTree>
    <p:extLst>
      <p:ext uri="{BB962C8B-B14F-4D97-AF65-F5344CB8AC3E}">
        <p14:creationId xmlns:p14="http://schemas.microsoft.com/office/powerpoint/2010/main" val="410791591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Source Sans Pro"/>
                <a:cs typeface="Source Sans Pro"/>
              </a:rPr>
              <a:t>LECTURE 10. </a:t>
            </a:r>
            <a:br>
              <a:rPr lang="en-US" dirty="0" smtClean="0">
                <a:latin typeface="Source Sans Pro"/>
                <a:cs typeface="Source Sans Pro"/>
              </a:rPr>
            </a:br>
            <a:r>
              <a:rPr lang="en-US" dirty="0" smtClean="0">
                <a:latin typeface="Source Sans Pro"/>
                <a:cs typeface="Source Sans Pro"/>
              </a:rPr>
              <a:t>Structure of the California Political System</a:t>
            </a:r>
            <a:endParaRPr lang="en-US" dirty="0">
              <a:latin typeface="Source Sans Pro"/>
              <a:cs typeface="Source Sans Pro"/>
            </a:endParaRPr>
          </a:p>
        </p:txBody>
      </p:sp>
      <p:sp>
        <p:nvSpPr>
          <p:cNvPr id="3" name="Subtitle 2"/>
          <p:cNvSpPr>
            <a:spLocks noGrp="1"/>
          </p:cNvSpPr>
          <p:nvPr>
            <p:ph type="subTitle" idx="1"/>
          </p:nvPr>
        </p:nvSpPr>
        <p:spPr>
          <a:xfrm>
            <a:off x="1371600" y="3886200"/>
            <a:ext cx="7020962" cy="1752600"/>
          </a:xfrm>
        </p:spPr>
        <p:txBody>
          <a:bodyPr/>
          <a:lstStyle/>
          <a:p>
            <a:r>
              <a:rPr lang="en-US" dirty="0" smtClean="0">
                <a:latin typeface="Source Sans Pro"/>
                <a:cs typeface="Source Sans Pro"/>
              </a:rPr>
              <a:t>Steven Weissman 				02/10/16</a:t>
            </a:r>
            <a:endParaRPr lang="en-US" dirty="0">
              <a:latin typeface="Source Sans Pro"/>
              <a:cs typeface="Source Sans Pro"/>
            </a:endParaRPr>
          </a:p>
        </p:txBody>
      </p:sp>
    </p:spTree>
    <p:extLst>
      <p:ext uri="{BB962C8B-B14F-4D97-AF65-F5344CB8AC3E}">
        <p14:creationId xmlns:p14="http://schemas.microsoft.com/office/powerpoint/2010/main" val="3203904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2"/>
          <p:cNvSpPr>
            <a:spLocks noGrp="1"/>
          </p:cNvSpPr>
          <p:nvPr>
            <p:ph type="title"/>
          </p:nvPr>
        </p:nvSpPr>
        <p:spPr>
          <a:xfrm>
            <a:off x="685800" y="457200"/>
            <a:ext cx="7772400" cy="1143000"/>
          </a:xfrm>
        </p:spPr>
        <p:txBody>
          <a:bodyPr>
            <a:normAutofit fontScale="90000"/>
          </a:bodyPr>
          <a:lstStyle/>
          <a:p>
            <a:r>
              <a:rPr lang="en-US" altLang="en-US" smtClean="0"/>
              <a:t>The federal government can get involved where it finds a federal interest.</a:t>
            </a:r>
          </a:p>
        </p:txBody>
      </p:sp>
      <p:sp>
        <p:nvSpPr>
          <p:cNvPr id="76803" name="Content Placeholder 3"/>
          <p:cNvSpPr>
            <a:spLocks noGrp="1"/>
          </p:cNvSpPr>
          <p:nvPr>
            <p:ph idx="1"/>
          </p:nvPr>
        </p:nvSpPr>
        <p:spPr>
          <a:xfrm>
            <a:off x="685800" y="2590800"/>
            <a:ext cx="7772400" cy="3133725"/>
          </a:xfrm>
        </p:spPr>
        <p:txBody>
          <a:bodyPr/>
          <a:lstStyle/>
          <a:p>
            <a:endParaRPr lang="en-US" altLang="en-US" smtClean="0"/>
          </a:p>
        </p:txBody>
      </p:sp>
      <p:sp>
        <p:nvSpPr>
          <p:cNvPr id="7680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fld id="{A9E94CCC-9780-47FC-8669-8DEAB1DD3A7A}" type="slidenum">
              <a:rPr lang="en-US" altLang="en-US" sz="1400" smtClean="0"/>
              <a:pPr eaLnBrk="1" hangingPunct="1">
                <a:spcBef>
                  <a:spcPct val="0"/>
                </a:spcBef>
                <a:buFontTx/>
                <a:buNone/>
              </a:pPr>
              <a:t>10</a:t>
            </a:fld>
            <a:endParaRPr lang="en-US" altLang="en-US" sz="1400" smtClean="0"/>
          </a:p>
        </p:txBody>
      </p:sp>
      <p:pic>
        <p:nvPicPr>
          <p:cNvPr id="7680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2362200"/>
            <a:ext cx="9166225" cy="3900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8933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Limited Government</a:t>
            </a:r>
            <a:endParaRPr lang="en-US" dirty="0"/>
          </a:p>
        </p:txBody>
      </p:sp>
      <p:sp>
        <p:nvSpPr>
          <p:cNvPr id="3" name="Content Placeholder 2"/>
          <p:cNvSpPr>
            <a:spLocks noGrp="1"/>
          </p:cNvSpPr>
          <p:nvPr>
            <p:ph idx="1"/>
          </p:nvPr>
        </p:nvSpPr>
        <p:spPr/>
        <p:txBody>
          <a:bodyPr/>
          <a:lstStyle/>
          <a:p>
            <a:pPr marL="0" indent="0">
              <a:buNone/>
            </a:pPr>
            <a:r>
              <a:rPr lang="en-US" dirty="0" smtClean="0">
                <a:solidFill>
                  <a:schemeClr val="accent1">
                    <a:lumMod val="75000"/>
                  </a:schemeClr>
                </a:solidFill>
              </a:rPr>
              <a:t>Alexander Hamilton as to why there was no need for a federal Bill of Rights:</a:t>
            </a:r>
          </a:p>
          <a:p>
            <a:pPr marL="0" indent="0">
              <a:buNone/>
            </a:pPr>
            <a:r>
              <a:rPr lang="en-US" dirty="0" smtClean="0"/>
              <a:t>“[It] would </a:t>
            </a:r>
            <a:r>
              <a:rPr lang="en-US" dirty="0"/>
              <a:t>contain various exceptions to powers not granted; and on this very account, would afford a </a:t>
            </a:r>
            <a:r>
              <a:rPr lang="en-US" dirty="0" smtClean="0"/>
              <a:t>colorable </a:t>
            </a:r>
            <a:r>
              <a:rPr lang="en-US" dirty="0"/>
              <a:t>pretext to claim more than were granted. For why declare that things shall not be done, which there is no power to do?” </a:t>
            </a:r>
          </a:p>
        </p:txBody>
      </p:sp>
      <p:sp>
        <p:nvSpPr>
          <p:cNvPr id="4" name="Slide Number Placeholder 3"/>
          <p:cNvSpPr>
            <a:spLocks noGrp="1"/>
          </p:cNvSpPr>
          <p:nvPr>
            <p:ph type="sldNum" sz="quarter" idx="12"/>
          </p:nvPr>
        </p:nvSpPr>
        <p:spPr/>
        <p:txBody>
          <a:bodyPr/>
          <a:lstStyle/>
          <a:p>
            <a:fld id="{BEF27CDA-479E-C94F-9867-D045CA4A1D0E}" type="slidenum">
              <a:rPr lang="en-US" smtClean="0"/>
              <a:t>11</a:t>
            </a:fld>
            <a:endParaRPr lang="en-US"/>
          </a:p>
        </p:txBody>
      </p:sp>
    </p:spTree>
    <p:extLst>
      <p:ext uri="{BB962C8B-B14F-4D97-AF65-F5344CB8AC3E}">
        <p14:creationId xmlns:p14="http://schemas.microsoft.com/office/powerpoint/2010/main" val="41915420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Constitution 10</a:t>
            </a:r>
            <a:r>
              <a:rPr lang="en-US" baseline="30000" dirty="0" smtClean="0"/>
              <a:t>th</a:t>
            </a:r>
            <a:r>
              <a:rPr lang="en-US" dirty="0" smtClean="0"/>
              <a:t> Amendment</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12</a:t>
            </a:fld>
            <a:endParaRPr lang="en-US"/>
          </a:p>
        </p:txBody>
      </p:sp>
      <p:sp>
        <p:nvSpPr>
          <p:cNvPr id="4" name="Rectangle 3"/>
          <p:cNvSpPr/>
          <p:nvPr/>
        </p:nvSpPr>
        <p:spPr>
          <a:xfrm>
            <a:off x="1792584" y="2031211"/>
            <a:ext cx="5703685" cy="3539430"/>
          </a:xfrm>
          <a:prstGeom prst="rect">
            <a:avLst/>
          </a:prstGeom>
        </p:spPr>
        <p:txBody>
          <a:bodyPr wrap="square">
            <a:spAutoFit/>
          </a:bodyPr>
          <a:lstStyle/>
          <a:p>
            <a:r>
              <a:rPr lang="en-US" sz="3200" dirty="0"/>
              <a:t>The powers not delegated to the United States by the Constitution, nor prohibited by it to the States, are reserved to the States respectively, or to the people.</a:t>
            </a:r>
          </a:p>
        </p:txBody>
      </p:sp>
    </p:spTree>
    <p:extLst>
      <p:ext uri="{BB962C8B-B14F-4D97-AF65-F5344CB8AC3E}">
        <p14:creationId xmlns:p14="http://schemas.microsoft.com/office/powerpoint/2010/main" val="3834069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title"/>
          </p:nvPr>
        </p:nvSpPr>
        <p:spPr>
          <a:xfrm>
            <a:off x="685800" y="609600"/>
            <a:ext cx="7772400" cy="914400"/>
          </a:xfrm>
        </p:spPr>
        <p:txBody>
          <a:bodyPr/>
          <a:lstStyle/>
          <a:p>
            <a:pPr algn="l"/>
            <a:r>
              <a:rPr lang="en-US" altLang="en-US" b="1" dirty="0" smtClean="0">
                <a:solidFill>
                  <a:srgbClr val="CC0000"/>
                </a:solidFill>
              </a:rPr>
              <a:t>  States			        Feds</a:t>
            </a:r>
          </a:p>
        </p:txBody>
      </p:sp>
      <p:sp>
        <p:nvSpPr>
          <p:cNvPr id="57347" name="Rectangle 5"/>
          <p:cNvSpPr>
            <a:spLocks noGrp="1" noChangeArrowheads="1"/>
          </p:cNvSpPr>
          <p:nvPr>
            <p:ph type="body" sz="half" idx="1"/>
          </p:nvPr>
        </p:nvSpPr>
        <p:spPr>
          <a:xfrm>
            <a:off x="685800" y="1600200"/>
            <a:ext cx="3810000" cy="4114800"/>
          </a:xfrm>
        </p:spPr>
        <p:txBody>
          <a:bodyPr/>
          <a:lstStyle/>
          <a:p>
            <a:pPr>
              <a:defRPr/>
            </a:pPr>
            <a:r>
              <a:rPr lang="en-US" dirty="0"/>
              <a:t>Land Use</a:t>
            </a:r>
          </a:p>
          <a:p>
            <a:pPr>
              <a:defRPr/>
            </a:pPr>
            <a:r>
              <a:rPr lang="en-US" dirty="0" smtClean="0"/>
              <a:t>Infrastructure</a:t>
            </a:r>
          </a:p>
          <a:p>
            <a:pPr>
              <a:defRPr/>
            </a:pPr>
            <a:r>
              <a:rPr lang="en-US" dirty="0" smtClean="0"/>
              <a:t>Police </a:t>
            </a:r>
            <a:r>
              <a:rPr lang="en-US" dirty="0"/>
              <a:t>Powers</a:t>
            </a:r>
          </a:p>
          <a:p>
            <a:pPr>
              <a:defRPr/>
            </a:pPr>
            <a:endParaRPr lang="en-US" dirty="0"/>
          </a:p>
          <a:p>
            <a:pPr marL="0" indent="0">
              <a:buFontTx/>
              <a:buNone/>
              <a:defRPr/>
            </a:pPr>
            <a:endParaRPr lang="en-US" dirty="0" smtClean="0"/>
          </a:p>
        </p:txBody>
      </p:sp>
      <p:sp>
        <p:nvSpPr>
          <p:cNvPr id="57348" name="Rectangle 6"/>
          <p:cNvSpPr>
            <a:spLocks noGrp="1" noChangeArrowheads="1"/>
          </p:cNvSpPr>
          <p:nvPr>
            <p:ph type="body" sz="half" idx="2"/>
          </p:nvPr>
        </p:nvSpPr>
        <p:spPr>
          <a:xfrm>
            <a:off x="4572000" y="1524000"/>
            <a:ext cx="3810000" cy="4114800"/>
          </a:xfrm>
        </p:spPr>
        <p:txBody>
          <a:bodyPr/>
          <a:lstStyle/>
          <a:p>
            <a:pPr>
              <a:lnSpc>
                <a:spcPct val="90000"/>
              </a:lnSpc>
              <a:defRPr/>
            </a:pPr>
            <a:r>
              <a:rPr lang="en-US" dirty="0" smtClean="0"/>
              <a:t>Federal </a:t>
            </a:r>
            <a:r>
              <a:rPr lang="en-US" dirty="0"/>
              <a:t>Lands</a:t>
            </a:r>
          </a:p>
          <a:p>
            <a:pPr>
              <a:lnSpc>
                <a:spcPct val="90000"/>
              </a:lnSpc>
              <a:defRPr/>
            </a:pPr>
            <a:r>
              <a:rPr lang="en-US" dirty="0"/>
              <a:t>International Projects</a:t>
            </a:r>
          </a:p>
          <a:p>
            <a:pPr>
              <a:lnSpc>
                <a:spcPct val="90000"/>
              </a:lnSpc>
              <a:defRPr/>
            </a:pPr>
            <a:r>
              <a:rPr lang="en-US" dirty="0"/>
              <a:t>Interstate </a:t>
            </a:r>
            <a:r>
              <a:rPr lang="en-US" dirty="0" smtClean="0"/>
              <a:t>Commerce</a:t>
            </a:r>
          </a:p>
          <a:p>
            <a:pPr>
              <a:lnSpc>
                <a:spcPct val="90000"/>
              </a:lnSpc>
              <a:defRPr/>
            </a:pPr>
            <a:r>
              <a:rPr lang="en-US" dirty="0" smtClean="0"/>
              <a:t>Navigable Streams</a:t>
            </a:r>
          </a:p>
          <a:p>
            <a:pPr marL="0" indent="0">
              <a:lnSpc>
                <a:spcPct val="90000"/>
              </a:lnSpc>
              <a:buNone/>
              <a:defRPr/>
            </a:pPr>
            <a:endParaRPr lang="en-US" dirty="0"/>
          </a:p>
          <a:p>
            <a:pPr marL="0" indent="0">
              <a:buFontTx/>
              <a:buNone/>
              <a:defRPr/>
            </a:pPr>
            <a:endParaRPr lang="en-US" dirty="0" smtClean="0"/>
          </a:p>
        </p:txBody>
      </p:sp>
    </p:spTree>
    <p:extLst>
      <p:ext uri="{BB962C8B-B14F-4D97-AF65-F5344CB8AC3E}">
        <p14:creationId xmlns:p14="http://schemas.microsoft.com/office/powerpoint/2010/main" val="1207543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72400" cy="1143000"/>
          </a:xfrm>
        </p:spPr>
        <p:txBody>
          <a:bodyPr>
            <a:normAutofit fontScale="90000"/>
          </a:bodyPr>
          <a:lstStyle/>
          <a:p>
            <a:pPr>
              <a:defRPr/>
            </a:pPr>
            <a:r>
              <a:rPr lang="en-US" sz="7200" dirty="0" smtClean="0">
                <a:solidFill>
                  <a:schemeClr val="accent6">
                    <a:lumMod val="75000"/>
                  </a:schemeClr>
                </a:solidFill>
                <a:effectLst>
                  <a:outerShdw blurRad="38100" dist="38100" dir="2700000" algn="tl">
                    <a:srgbClr val="000000">
                      <a:alpha val="43137"/>
                    </a:srgbClr>
                  </a:outerShdw>
                </a:effectLst>
              </a:rPr>
              <a:t>Police Power</a:t>
            </a:r>
            <a:endParaRPr lang="en-US" sz="7200" dirty="0">
              <a:solidFill>
                <a:schemeClr val="accent6">
                  <a:lumMod val="75000"/>
                </a:schemeClr>
              </a:solidFill>
              <a:effectLst>
                <a:outerShdw blurRad="38100" dist="38100" dir="2700000" algn="tl">
                  <a:srgbClr val="000000">
                    <a:alpha val="43137"/>
                  </a:srgbClr>
                </a:outerShdw>
              </a:effectLst>
            </a:endParaRPr>
          </a:p>
        </p:txBody>
      </p:sp>
      <p:sp>
        <p:nvSpPr>
          <p:cNvPr id="78851" name="Content Placeholder 2"/>
          <p:cNvSpPr>
            <a:spLocks noGrp="1"/>
          </p:cNvSpPr>
          <p:nvPr>
            <p:ph idx="1"/>
          </p:nvPr>
        </p:nvSpPr>
        <p:spPr>
          <a:xfrm>
            <a:off x="685800" y="1371600"/>
            <a:ext cx="7772400" cy="4114800"/>
          </a:xfrm>
        </p:spPr>
        <p:txBody>
          <a:bodyPr>
            <a:normAutofit fontScale="92500" lnSpcReduction="20000"/>
          </a:bodyPr>
          <a:lstStyle/>
          <a:p>
            <a:r>
              <a:rPr lang="en-US" altLang="en-US" smtClean="0"/>
              <a:t>“The power of promoting the public welfare by restraining and regulating the use of liberty and property”  </a:t>
            </a:r>
            <a:r>
              <a:rPr lang="en-US" altLang="en-US" sz="1600" smtClean="0"/>
              <a:t>Ernst Freund 1904</a:t>
            </a:r>
            <a:r>
              <a:rPr lang="en-US" altLang="en-US" smtClean="0"/>
              <a:t> </a:t>
            </a:r>
          </a:p>
          <a:p>
            <a:pPr lvl="1"/>
            <a:r>
              <a:rPr lang="en-US" altLang="en-US" smtClean="0"/>
              <a:t>Civil Justice</a:t>
            </a:r>
          </a:p>
          <a:p>
            <a:pPr lvl="1"/>
            <a:r>
              <a:rPr lang="en-US" altLang="en-US" smtClean="0"/>
              <a:t>Criminal Justice</a:t>
            </a:r>
          </a:p>
          <a:p>
            <a:pPr lvl="1"/>
            <a:r>
              <a:rPr lang="en-US" altLang="en-US" smtClean="0"/>
              <a:t>Health and Safety</a:t>
            </a:r>
          </a:p>
          <a:p>
            <a:pPr lvl="1"/>
            <a:r>
              <a:rPr lang="en-US" altLang="en-US" smtClean="0"/>
              <a:t>Economic welfare?</a:t>
            </a:r>
          </a:p>
          <a:p>
            <a:r>
              <a:rPr lang="en-US" altLang="en-US" smtClean="0"/>
              <a:t>As constrained by the U.S. Constitution</a:t>
            </a:r>
          </a:p>
          <a:p>
            <a:pPr lvl="1"/>
            <a:r>
              <a:rPr lang="en-US" altLang="en-US" smtClean="0"/>
              <a:t>Federal Preemption</a:t>
            </a:r>
          </a:p>
          <a:p>
            <a:pPr lvl="1"/>
            <a:r>
              <a:rPr lang="en-US" altLang="en-US" smtClean="0"/>
              <a:t>Commerce Clause</a:t>
            </a:r>
          </a:p>
          <a:p>
            <a:pPr lvl="1"/>
            <a:endParaRPr lang="en-US" altLang="en-US" smtClean="0"/>
          </a:p>
        </p:txBody>
      </p:sp>
      <p:sp>
        <p:nvSpPr>
          <p:cNvPr id="788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fld id="{5C46B25E-376C-4A19-8B6D-A73ACA01D4E2}" type="slidenum">
              <a:rPr lang="en-US" altLang="en-US" sz="1400" smtClean="0"/>
              <a:pPr eaLnBrk="1" hangingPunct="1">
                <a:spcBef>
                  <a:spcPct val="0"/>
                </a:spcBef>
                <a:buFontTx/>
                <a:buNone/>
              </a:pPr>
              <a:t>14</a:t>
            </a:fld>
            <a:endParaRPr lang="en-US" altLang="en-US" sz="1400" smtClean="0"/>
          </a:p>
        </p:txBody>
      </p:sp>
    </p:spTree>
    <p:extLst>
      <p:ext uri="{BB962C8B-B14F-4D97-AF65-F5344CB8AC3E}">
        <p14:creationId xmlns:p14="http://schemas.microsoft.com/office/powerpoint/2010/main" val="42780453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Rights</a:t>
            </a:r>
            <a:endParaRPr lang="en-US" dirty="0"/>
          </a:p>
        </p:txBody>
      </p:sp>
      <p:sp>
        <p:nvSpPr>
          <p:cNvPr id="3" name="Text Placeholder 2"/>
          <p:cNvSpPr>
            <a:spLocks noGrp="1"/>
          </p:cNvSpPr>
          <p:nvPr>
            <p:ph type="body" idx="1"/>
          </p:nvPr>
        </p:nvSpPr>
        <p:spPr/>
        <p:txBody>
          <a:bodyPr/>
          <a:lstStyle/>
          <a:p>
            <a:r>
              <a:rPr lang="en-US" dirty="0" smtClean="0"/>
              <a:t>California Constitution</a:t>
            </a:r>
            <a:endParaRPr lang="en-US" dirty="0"/>
          </a:p>
        </p:txBody>
      </p:sp>
      <p:sp>
        <p:nvSpPr>
          <p:cNvPr id="4" name="Content Placeholder 3"/>
          <p:cNvSpPr>
            <a:spLocks noGrp="1"/>
          </p:cNvSpPr>
          <p:nvPr>
            <p:ph sz="half" idx="2"/>
          </p:nvPr>
        </p:nvSpPr>
        <p:spPr/>
        <p:txBody>
          <a:bodyPr>
            <a:noAutofit/>
          </a:bodyPr>
          <a:lstStyle/>
          <a:p>
            <a:r>
              <a:rPr lang="en-US" dirty="0"/>
              <a:t>SECTION 1. All people are by nature free and independent and have inalienable rights. Among these are enjoying and defending life and liberty, acquiring, possessing, and protecting property, and pursuing and obtaining safety, happiness, and privacy.</a:t>
            </a:r>
          </a:p>
        </p:txBody>
      </p:sp>
      <p:sp>
        <p:nvSpPr>
          <p:cNvPr id="5" name="Text Placeholder 4"/>
          <p:cNvSpPr>
            <a:spLocks noGrp="1"/>
          </p:cNvSpPr>
          <p:nvPr>
            <p:ph type="body" sz="quarter" idx="3"/>
          </p:nvPr>
        </p:nvSpPr>
        <p:spPr/>
        <p:txBody>
          <a:bodyPr/>
          <a:lstStyle/>
          <a:p>
            <a:r>
              <a:rPr lang="en-US" dirty="0" smtClean="0"/>
              <a:t>U.S. Constitution</a:t>
            </a:r>
            <a:endParaRPr lang="en-US" dirty="0"/>
          </a:p>
        </p:txBody>
      </p:sp>
      <p:sp>
        <p:nvSpPr>
          <p:cNvPr id="6" name="Content Placeholder 5"/>
          <p:cNvSpPr>
            <a:spLocks noGrp="1"/>
          </p:cNvSpPr>
          <p:nvPr>
            <p:ph sz="quarter" idx="4"/>
          </p:nvPr>
        </p:nvSpPr>
        <p:spPr/>
        <p:txBody>
          <a:bodyPr/>
          <a:lstStyle/>
          <a:p>
            <a:r>
              <a:rPr lang="en-US" dirty="0" smtClean="0"/>
              <a:t>FOURTEENTH AMENDMENTS SECTION 1. …nor </a:t>
            </a:r>
            <a:r>
              <a:rPr lang="en-US" dirty="0"/>
              <a:t>shall any State deprive any person of life, liberty, or property, without due process of law; nor deny to any person within its jurisdiction the equal protection of the laws</a:t>
            </a:r>
          </a:p>
        </p:txBody>
      </p:sp>
      <p:sp>
        <p:nvSpPr>
          <p:cNvPr id="7" name="Slide Number Placeholder 6"/>
          <p:cNvSpPr>
            <a:spLocks noGrp="1"/>
          </p:cNvSpPr>
          <p:nvPr>
            <p:ph type="sldNum" sz="quarter" idx="12"/>
          </p:nvPr>
        </p:nvSpPr>
        <p:spPr/>
        <p:txBody>
          <a:bodyPr/>
          <a:lstStyle/>
          <a:p>
            <a:fld id="{BEF27CDA-479E-C94F-9867-D045CA4A1D0E}" type="slidenum">
              <a:rPr lang="en-US" smtClean="0"/>
              <a:t>15</a:t>
            </a:fld>
            <a:endParaRPr lang="en-US"/>
          </a:p>
        </p:txBody>
      </p:sp>
    </p:spTree>
    <p:extLst>
      <p:ext uri="{BB962C8B-B14F-4D97-AF65-F5344CB8AC3E}">
        <p14:creationId xmlns:p14="http://schemas.microsoft.com/office/powerpoint/2010/main" val="3013610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EF27CDA-479E-C94F-9867-D045CA4A1D0E}" type="slidenum">
              <a:rPr lang="en-US" smtClean="0"/>
              <a:t>16</a:t>
            </a:fld>
            <a:endParaRPr lang="en-US"/>
          </a:p>
        </p:txBody>
      </p:sp>
      <p:graphicFrame>
        <p:nvGraphicFramePr>
          <p:cNvPr id="3" name="Diagram 2"/>
          <p:cNvGraphicFramePr/>
          <p:nvPr>
            <p:extLst>
              <p:ext uri="{D42A27DB-BD31-4B8C-83A1-F6EECF244321}">
                <p14:modId xmlns:p14="http://schemas.microsoft.com/office/powerpoint/2010/main" val="1778037242"/>
              </p:ext>
            </p:extLst>
          </p:nvPr>
        </p:nvGraphicFramePr>
        <p:xfrm>
          <a:off x="425533" y="1416462"/>
          <a:ext cx="485898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a:off x="4762005" y="2452255"/>
            <a:ext cx="1791195" cy="724394"/>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V="1">
            <a:off x="4711535" y="3331029"/>
            <a:ext cx="1790205" cy="98961"/>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4762005" y="4108862"/>
            <a:ext cx="985652" cy="348344"/>
          </a:xfrm>
          <a:prstGeom prst="line">
            <a:avLst/>
          </a:prstGeom>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5464133" y="2882735"/>
            <a:ext cx="3569429" cy="1323439"/>
          </a:xfrm>
          <a:prstGeom prst="rect">
            <a:avLst/>
          </a:prstGeom>
          <a:noFill/>
        </p:spPr>
        <p:txBody>
          <a:bodyPr wrap="square" lIns="91440" tIns="45720" rIns="91440" bIns="45720">
            <a:spAutoFit/>
          </a:bodyPr>
          <a:lstStyle/>
          <a:p>
            <a:pPr algn="ctr"/>
            <a:r>
              <a:rPr lang="en-US" sz="4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Court</a:t>
            </a:r>
          </a:p>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Interpretation</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2" name="Down Arrow 11"/>
          <p:cNvSpPr/>
          <p:nvPr/>
        </p:nvSpPr>
        <p:spPr>
          <a:xfrm>
            <a:off x="3408218" y="3871356"/>
            <a:ext cx="160317" cy="11875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9076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Levels of Government</a:t>
            </a:r>
            <a:endParaRPr lang="en-US" dirty="0"/>
          </a:p>
        </p:txBody>
      </p:sp>
      <p:sp>
        <p:nvSpPr>
          <p:cNvPr id="3" name="Content Placeholder 2"/>
          <p:cNvSpPr>
            <a:spLocks noGrp="1"/>
          </p:cNvSpPr>
          <p:nvPr>
            <p:ph idx="1"/>
          </p:nvPr>
        </p:nvSpPr>
        <p:spPr/>
        <p:txBody>
          <a:bodyPr/>
          <a:lstStyle/>
          <a:p>
            <a:r>
              <a:rPr lang="en-US" smtClean="0"/>
              <a:t>State</a:t>
            </a:r>
          </a:p>
          <a:p>
            <a:r>
              <a:rPr lang="en-US" smtClean="0"/>
              <a:t>Tribes</a:t>
            </a:r>
          </a:p>
          <a:p>
            <a:r>
              <a:rPr lang="en-US" smtClean="0"/>
              <a:t>Counties</a:t>
            </a:r>
          </a:p>
          <a:p>
            <a:r>
              <a:rPr lang="en-US" smtClean="0"/>
              <a:t>Cities</a:t>
            </a:r>
          </a:p>
          <a:p>
            <a:r>
              <a:rPr lang="en-US" smtClean="0"/>
              <a:t>Special Districts</a:t>
            </a:r>
          </a:p>
          <a:p>
            <a:r>
              <a:rPr lang="en-US" smtClean="0"/>
              <a:t>Regional</a:t>
            </a:r>
            <a:endParaRPr lang="en-US" dirty="0" smtClean="0"/>
          </a:p>
        </p:txBody>
      </p:sp>
      <p:sp>
        <p:nvSpPr>
          <p:cNvPr id="5" name="Slide Number Placeholder 4"/>
          <p:cNvSpPr>
            <a:spLocks noGrp="1"/>
          </p:cNvSpPr>
          <p:nvPr>
            <p:ph type="sldNum" sz="quarter" idx="12"/>
          </p:nvPr>
        </p:nvSpPr>
        <p:spPr/>
        <p:txBody>
          <a:bodyPr/>
          <a:lstStyle/>
          <a:p>
            <a:fld id="{BEF27CDA-479E-C94F-9867-D045CA4A1D0E}" type="slidenum">
              <a:rPr lang="en-US" smtClean="0"/>
              <a:pPr/>
              <a:t>17</a:t>
            </a:fld>
            <a:endParaRPr lang="en-US"/>
          </a:p>
        </p:txBody>
      </p:sp>
    </p:spTree>
    <p:extLst>
      <p:ext uri="{BB962C8B-B14F-4D97-AF65-F5344CB8AC3E}">
        <p14:creationId xmlns:p14="http://schemas.microsoft.com/office/powerpoint/2010/main" val="3955945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californiamap.facts.co/californiastatemapof/CaliforniaTopographicalMa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829" y="2012867"/>
            <a:ext cx="3042884" cy="335477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553200" y="76200"/>
            <a:ext cx="685800" cy="369332"/>
          </a:xfrm>
          <a:prstGeom prst="rect">
            <a:avLst/>
          </a:prstGeom>
          <a:solidFill>
            <a:schemeClr val="bg1"/>
          </a:solidFill>
        </p:spPr>
        <p:txBody>
          <a:bodyPr wrap="square" rtlCol="0">
            <a:spAutoFit/>
          </a:bodyPr>
          <a:lstStyle/>
          <a:p>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18</a:t>
            </a:fld>
            <a:endParaRPr lang="en-US"/>
          </a:p>
        </p:txBody>
      </p:sp>
      <p:pic>
        <p:nvPicPr>
          <p:cNvPr id="4098" name="Picture 2" descr="http://i.imgur.com/NBUk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2985" y="668173"/>
            <a:ext cx="4171950" cy="56769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152899" y="2012868"/>
            <a:ext cx="468378" cy="369332"/>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94404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Many Proposals to Shape California </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19</a:t>
            </a:fld>
            <a:endParaRPr lang="en-US"/>
          </a:p>
        </p:txBody>
      </p:sp>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468" y="1384615"/>
            <a:ext cx="1784069" cy="1662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38400" y="1384614"/>
            <a:ext cx="1772918" cy="1662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06901" y="1384614"/>
            <a:ext cx="1800975" cy="1695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62701" y="1384613"/>
            <a:ext cx="1804719" cy="1695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57468" y="3233469"/>
            <a:ext cx="1784069" cy="16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438400" y="3233469"/>
            <a:ext cx="1787771" cy="16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413284" y="3233469"/>
            <a:ext cx="1788208" cy="16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362701" y="3233469"/>
            <a:ext cx="1784070" cy="1683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515634" y="5055693"/>
            <a:ext cx="1772918" cy="1665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637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5"/>
                                        </p:tgtEl>
                                        <p:attrNameLst>
                                          <p:attrName>style.visibility</p:attrName>
                                        </p:attrNameLst>
                                      </p:cBhvr>
                                      <p:to>
                                        <p:strVal val="visible"/>
                                      </p:to>
                                    </p:set>
                                    <p:animEffect transition="in" filter="fade">
                                      <p:cBhvr>
                                        <p:cTn id="7" dur="1000"/>
                                        <p:tgtEl>
                                          <p:spTgt spid="1035"/>
                                        </p:tgtEl>
                                      </p:cBhvr>
                                    </p:animEffect>
                                    <p:anim calcmode="lin" valueType="num">
                                      <p:cBhvr>
                                        <p:cTn id="8" dur="1000" fill="hold"/>
                                        <p:tgtEl>
                                          <p:spTgt spid="1035"/>
                                        </p:tgtEl>
                                        <p:attrNameLst>
                                          <p:attrName>ppt_x</p:attrName>
                                        </p:attrNameLst>
                                      </p:cBhvr>
                                      <p:tavLst>
                                        <p:tav tm="0">
                                          <p:val>
                                            <p:strVal val="#ppt_x"/>
                                          </p:val>
                                        </p:tav>
                                        <p:tav tm="100000">
                                          <p:val>
                                            <p:strVal val="#ppt_x"/>
                                          </p:val>
                                        </p:tav>
                                      </p:tavLst>
                                    </p:anim>
                                    <p:anim calcmode="lin" valueType="num">
                                      <p:cBhvr>
                                        <p:cTn id="9" dur="1000" fill="hold"/>
                                        <p:tgtEl>
                                          <p:spTgt spid="10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Goals/Objectives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solidFill>
                  <a:schemeClr val="accent3">
                    <a:lumMod val="75000"/>
                  </a:schemeClr>
                </a:solidFill>
              </a:rPr>
              <a:t>Be able </a:t>
            </a:r>
            <a:r>
              <a:rPr lang="en-US" dirty="0">
                <a:solidFill>
                  <a:schemeClr val="accent3">
                    <a:lumMod val="75000"/>
                  </a:schemeClr>
                </a:solidFill>
              </a:rPr>
              <a:t>to discuss the role of government as an organizing tool.</a:t>
            </a:r>
          </a:p>
          <a:p>
            <a:pPr lvl="0"/>
            <a:r>
              <a:rPr lang="en-US" dirty="0" smtClean="0">
                <a:solidFill>
                  <a:schemeClr val="tx2">
                    <a:lumMod val="75000"/>
                  </a:schemeClr>
                </a:solidFill>
              </a:rPr>
              <a:t>Be able </a:t>
            </a:r>
            <a:r>
              <a:rPr lang="en-US" dirty="0">
                <a:solidFill>
                  <a:schemeClr val="tx2">
                    <a:lumMod val="75000"/>
                  </a:schemeClr>
                </a:solidFill>
              </a:rPr>
              <a:t>to define the relative roles and powers of federal, state, regional, and local governments.</a:t>
            </a:r>
          </a:p>
          <a:p>
            <a:pPr lvl="0"/>
            <a:r>
              <a:rPr lang="en-US" dirty="0" smtClean="0">
                <a:solidFill>
                  <a:schemeClr val="accent3">
                    <a:lumMod val="75000"/>
                  </a:schemeClr>
                </a:solidFill>
              </a:rPr>
              <a:t>Be able </a:t>
            </a:r>
            <a:r>
              <a:rPr lang="en-US" dirty="0">
                <a:solidFill>
                  <a:schemeClr val="accent3">
                    <a:lumMod val="75000"/>
                  </a:schemeClr>
                </a:solidFill>
              </a:rPr>
              <a:t>to identify the system of jurisdictional boundaries in California.</a:t>
            </a:r>
          </a:p>
          <a:p>
            <a:pPr lvl="0"/>
            <a:r>
              <a:rPr lang="en-US" dirty="0" smtClean="0">
                <a:solidFill>
                  <a:schemeClr val="tx2">
                    <a:lumMod val="75000"/>
                  </a:schemeClr>
                </a:solidFill>
              </a:rPr>
              <a:t>Understand why </a:t>
            </a:r>
            <a:r>
              <a:rPr lang="en-US" dirty="0">
                <a:solidFill>
                  <a:schemeClr val="tx2">
                    <a:lumMod val="75000"/>
                  </a:schemeClr>
                </a:solidFill>
              </a:rPr>
              <a:t>these boundaries are as they are.</a:t>
            </a:r>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2</a:t>
            </a:fld>
            <a:endParaRPr lang="en-US"/>
          </a:p>
        </p:txBody>
      </p:sp>
    </p:spTree>
    <p:extLst>
      <p:ext uri="{BB962C8B-B14F-4D97-AF65-F5344CB8AC3E}">
        <p14:creationId xmlns:p14="http://schemas.microsoft.com/office/powerpoint/2010/main" val="28044352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EF27CDA-479E-C94F-9867-D045CA4A1D0E}" type="slidenum">
              <a:rPr lang="en-US" smtClean="0"/>
              <a:t>20</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4088" y="209550"/>
            <a:ext cx="4695825" cy="643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4488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Land in California</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21</a:t>
            </a:fld>
            <a:endParaRPr lang="en-US"/>
          </a:p>
        </p:txBody>
      </p:sp>
      <p:pic>
        <p:nvPicPr>
          <p:cNvPr id="2050" name="Picture 2" descr="http://blog.independent.org/wp-content/uploads/2016/01/1280px-Map_of_all_U.S._Federal_L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074" y="1537470"/>
            <a:ext cx="6740526" cy="5184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018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Tribal Land in California</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22</a:t>
            </a:fld>
            <a:endParaRPr lang="en-US"/>
          </a:p>
        </p:txBody>
      </p:sp>
      <p:pic>
        <p:nvPicPr>
          <p:cNvPr id="7170" name="Picture 2" descr="http://www.californiaprehistory.com/gifs/r9_trib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408" y="1378315"/>
            <a:ext cx="7083425" cy="5343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48461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Government	</a:t>
            </a:r>
            <a:endParaRPr lang="en-US" dirty="0"/>
          </a:p>
        </p:txBody>
      </p:sp>
      <p:sp>
        <p:nvSpPr>
          <p:cNvPr id="3" name="Content Placeholder 2"/>
          <p:cNvSpPr>
            <a:spLocks noGrp="1"/>
          </p:cNvSpPr>
          <p:nvPr>
            <p:ph idx="1"/>
          </p:nvPr>
        </p:nvSpPr>
        <p:spPr/>
        <p:txBody>
          <a:bodyPr/>
          <a:lstStyle/>
          <a:p>
            <a:r>
              <a:rPr lang="en-US" dirty="0" smtClean="0"/>
              <a:t>Executive</a:t>
            </a:r>
          </a:p>
          <a:p>
            <a:r>
              <a:rPr lang="en-US" dirty="0" smtClean="0"/>
              <a:t>Legislative</a:t>
            </a:r>
          </a:p>
          <a:p>
            <a:r>
              <a:rPr lang="en-US" dirty="0" smtClean="0"/>
              <a:t>Judicial</a:t>
            </a:r>
            <a:endParaRPr lang="en-US" dirty="0"/>
          </a:p>
        </p:txBody>
      </p:sp>
      <p:sp>
        <p:nvSpPr>
          <p:cNvPr id="5" name="Slide Number Placeholder 4"/>
          <p:cNvSpPr>
            <a:spLocks noGrp="1"/>
          </p:cNvSpPr>
          <p:nvPr>
            <p:ph type="sldNum" sz="quarter" idx="12"/>
          </p:nvPr>
        </p:nvSpPr>
        <p:spPr/>
        <p:txBody>
          <a:bodyPr/>
          <a:lstStyle/>
          <a:p>
            <a:fld id="{BEF27CDA-479E-C94F-9867-D045CA4A1D0E}" type="slidenum">
              <a:rPr lang="en-US" smtClean="0"/>
              <a:t>23</a:t>
            </a:fld>
            <a:endParaRPr lang="en-US"/>
          </a:p>
        </p:txBody>
      </p:sp>
    </p:spTree>
    <p:extLst>
      <p:ext uri="{BB962C8B-B14F-4D97-AF65-F5344CB8AC3E}">
        <p14:creationId xmlns:p14="http://schemas.microsoft.com/office/powerpoint/2010/main" val="4580981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BEF27CDA-479E-C94F-9867-D045CA4A1D0E}" type="slidenum">
              <a:rPr lang="en-US" smtClean="0"/>
              <a:t>24</a:t>
            </a:fld>
            <a:endParaRPr lang="en-US"/>
          </a:p>
        </p:txBody>
      </p:sp>
    </p:spTree>
    <p:extLst>
      <p:ext uri="{BB962C8B-B14F-4D97-AF65-F5344CB8AC3E}">
        <p14:creationId xmlns:p14="http://schemas.microsoft.com/office/powerpoint/2010/main" val="24386719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Elected Officials</a:t>
            </a:r>
            <a:endParaRPr lang="en-US" dirty="0"/>
          </a:p>
        </p:txBody>
      </p:sp>
      <p:sp>
        <p:nvSpPr>
          <p:cNvPr id="3" name="Content Placeholder 2"/>
          <p:cNvSpPr>
            <a:spLocks noGrp="1"/>
          </p:cNvSpPr>
          <p:nvPr>
            <p:ph idx="1"/>
          </p:nvPr>
        </p:nvSpPr>
        <p:spPr>
          <a:xfrm>
            <a:off x="457200" y="1600200"/>
            <a:ext cx="8229600" cy="4845867"/>
          </a:xfrm>
        </p:spPr>
        <p:txBody>
          <a:bodyPr>
            <a:normAutofit fontScale="92500" lnSpcReduction="10000"/>
          </a:bodyPr>
          <a:lstStyle/>
          <a:p>
            <a:r>
              <a:rPr lang="en-US" dirty="0" smtClean="0"/>
              <a:t>Governor</a:t>
            </a:r>
          </a:p>
          <a:p>
            <a:r>
              <a:rPr lang="en-US" dirty="0" smtClean="0"/>
              <a:t>Lieutenant Governor</a:t>
            </a:r>
          </a:p>
          <a:p>
            <a:r>
              <a:rPr lang="en-US" dirty="0" smtClean="0"/>
              <a:t>Attorney General</a:t>
            </a:r>
          </a:p>
          <a:p>
            <a:r>
              <a:rPr lang="en-US" dirty="0" smtClean="0"/>
              <a:t>Secretary of State</a:t>
            </a:r>
          </a:p>
          <a:p>
            <a:r>
              <a:rPr lang="en-US" dirty="0" smtClean="0"/>
              <a:t>Controller</a:t>
            </a:r>
          </a:p>
          <a:p>
            <a:r>
              <a:rPr lang="en-US" dirty="0" smtClean="0"/>
              <a:t>Treasurer</a:t>
            </a:r>
          </a:p>
          <a:p>
            <a:r>
              <a:rPr lang="en-US" dirty="0" smtClean="0"/>
              <a:t>Board of Equalization</a:t>
            </a:r>
          </a:p>
          <a:p>
            <a:r>
              <a:rPr lang="en-US" dirty="0" smtClean="0"/>
              <a:t>Insurance Commissioner</a:t>
            </a:r>
          </a:p>
          <a:p>
            <a:r>
              <a:rPr lang="en-US" dirty="0" smtClean="0"/>
              <a:t>Superintendent of Public Instruction</a:t>
            </a:r>
            <a:endParaRPr lang="en-US" dirty="0"/>
          </a:p>
        </p:txBody>
      </p:sp>
      <p:sp>
        <p:nvSpPr>
          <p:cNvPr id="5" name="Slide Number Placeholder 4"/>
          <p:cNvSpPr>
            <a:spLocks noGrp="1"/>
          </p:cNvSpPr>
          <p:nvPr>
            <p:ph type="sldNum" sz="quarter" idx="12"/>
          </p:nvPr>
        </p:nvSpPr>
        <p:spPr/>
        <p:txBody>
          <a:bodyPr/>
          <a:lstStyle/>
          <a:p>
            <a:fld id="{BEF27CDA-479E-C94F-9867-D045CA4A1D0E}" type="slidenum">
              <a:rPr lang="en-US" smtClean="0"/>
              <a:t>25</a:t>
            </a:fld>
            <a:endParaRPr lang="en-US"/>
          </a:p>
        </p:txBody>
      </p:sp>
    </p:spTree>
    <p:extLst>
      <p:ext uri="{BB962C8B-B14F-4D97-AF65-F5344CB8AC3E}">
        <p14:creationId xmlns:p14="http://schemas.microsoft.com/office/powerpoint/2010/main" val="4125468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Executive – Super Agencies</a:t>
            </a:r>
            <a:endParaRPr lang="en-US" dirty="0"/>
          </a:p>
        </p:txBody>
      </p:sp>
      <p:sp>
        <p:nvSpPr>
          <p:cNvPr id="3" name="Content Placeholder 2"/>
          <p:cNvSpPr>
            <a:spLocks noGrp="1"/>
          </p:cNvSpPr>
          <p:nvPr>
            <p:ph idx="1"/>
          </p:nvPr>
        </p:nvSpPr>
        <p:spPr/>
        <p:txBody>
          <a:bodyPr/>
          <a:lstStyle/>
          <a:p>
            <a:r>
              <a:rPr lang="en-US" dirty="0" smtClean="0"/>
              <a:t>Business, Transportation and Housing</a:t>
            </a:r>
          </a:p>
          <a:p>
            <a:r>
              <a:rPr lang="en-US" dirty="0" smtClean="0"/>
              <a:t>Natural Resources</a:t>
            </a:r>
          </a:p>
          <a:p>
            <a:r>
              <a:rPr lang="en-US" dirty="0" smtClean="0"/>
              <a:t>Youth and Adult Corrections and Rehab.</a:t>
            </a:r>
          </a:p>
          <a:p>
            <a:r>
              <a:rPr lang="en-US" dirty="0" smtClean="0"/>
              <a:t>State and Consumer Services</a:t>
            </a:r>
          </a:p>
          <a:p>
            <a:r>
              <a:rPr lang="en-US" dirty="0" smtClean="0"/>
              <a:t>Health and Human Services</a:t>
            </a:r>
          </a:p>
          <a:p>
            <a:r>
              <a:rPr lang="en-US" dirty="0" smtClean="0"/>
              <a:t>Environmental Protection</a:t>
            </a:r>
          </a:p>
          <a:p>
            <a:r>
              <a:rPr lang="en-US" dirty="0" smtClean="0"/>
              <a:t>Labor and Workforce Development</a:t>
            </a:r>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26</a:t>
            </a:fld>
            <a:endParaRPr lang="en-US"/>
          </a:p>
        </p:txBody>
      </p:sp>
    </p:spTree>
    <p:extLst>
      <p:ext uri="{BB962C8B-B14F-4D97-AF65-F5344CB8AC3E}">
        <p14:creationId xmlns:p14="http://schemas.microsoft.com/office/powerpoint/2010/main" val="17022960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Resources</a:t>
            </a:r>
            <a:endParaRPr lang="en-US" dirty="0"/>
          </a:p>
        </p:txBody>
      </p:sp>
      <p:sp>
        <p:nvSpPr>
          <p:cNvPr id="3" name="Content Placeholder 2"/>
          <p:cNvSpPr>
            <a:spLocks noGrp="1"/>
          </p:cNvSpPr>
          <p:nvPr>
            <p:ph idx="1"/>
          </p:nvPr>
        </p:nvSpPr>
        <p:spPr/>
        <p:txBody>
          <a:bodyPr/>
          <a:lstStyle/>
          <a:p>
            <a:r>
              <a:rPr lang="en-US" dirty="0" smtClean="0"/>
              <a:t>Fish and Wildlife</a:t>
            </a:r>
          </a:p>
          <a:p>
            <a:r>
              <a:rPr lang="en-US" dirty="0" smtClean="0"/>
              <a:t>Energy Commission</a:t>
            </a:r>
          </a:p>
          <a:p>
            <a:r>
              <a:rPr lang="en-US" dirty="0" smtClean="0"/>
              <a:t>Coastal Commission</a:t>
            </a:r>
          </a:p>
          <a:p>
            <a:r>
              <a:rPr lang="en-US" dirty="0" smtClean="0"/>
              <a:t>Water Resources</a:t>
            </a:r>
          </a:p>
          <a:p>
            <a:r>
              <a:rPr lang="en-US" dirty="0" smtClean="0"/>
              <a:t>Parks and Recreation</a:t>
            </a:r>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27</a:t>
            </a:fld>
            <a:endParaRPr lang="en-US"/>
          </a:p>
        </p:txBody>
      </p:sp>
    </p:spTree>
    <p:extLst>
      <p:ext uri="{BB962C8B-B14F-4D97-AF65-F5344CB8AC3E}">
        <p14:creationId xmlns:p14="http://schemas.microsoft.com/office/powerpoint/2010/main" val="4923666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Protection</a:t>
            </a:r>
            <a:endParaRPr lang="en-US" dirty="0"/>
          </a:p>
        </p:txBody>
      </p:sp>
      <p:sp>
        <p:nvSpPr>
          <p:cNvPr id="3" name="Content Placeholder 2"/>
          <p:cNvSpPr>
            <a:spLocks noGrp="1"/>
          </p:cNvSpPr>
          <p:nvPr>
            <p:ph idx="1"/>
          </p:nvPr>
        </p:nvSpPr>
        <p:spPr/>
        <p:txBody>
          <a:bodyPr/>
          <a:lstStyle/>
          <a:p>
            <a:r>
              <a:rPr lang="en-US" dirty="0" smtClean="0"/>
              <a:t>Air Resources Board</a:t>
            </a:r>
          </a:p>
          <a:p>
            <a:r>
              <a:rPr lang="en-US" dirty="0" smtClean="0"/>
              <a:t>State Water Resources Control Board</a:t>
            </a:r>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28</a:t>
            </a:fld>
            <a:endParaRPr lang="en-US"/>
          </a:p>
        </p:txBody>
      </p:sp>
    </p:spTree>
    <p:extLst>
      <p:ext uri="{BB962C8B-B14F-4D97-AF65-F5344CB8AC3E}">
        <p14:creationId xmlns:p14="http://schemas.microsoft.com/office/powerpoint/2010/main" val="35235021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Agencies	</a:t>
            </a:r>
            <a:endParaRPr lang="en-US" dirty="0"/>
          </a:p>
        </p:txBody>
      </p:sp>
      <p:sp>
        <p:nvSpPr>
          <p:cNvPr id="3" name="Content Placeholder 2"/>
          <p:cNvSpPr>
            <a:spLocks noGrp="1"/>
          </p:cNvSpPr>
          <p:nvPr>
            <p:ph idx="1"/>
          </p:nvPr>
        </p:nvSpPr>
        <p:spPr/>
        <p:txBody>
          <a:bodyPr/>
          <a:lstStyle/>
          <a:p>
            <a:r>
              <a:rPr lang="en-US" dirty="0" smtClean="0"/>
              <a:t>Public Utilities Commission</a:t>
            </a:r>
          </a:p>
          <a:p>
            <a:r>
              <a:rPr lang="en-US" dirty="0" smtClean="0"/>
              <a:t>State Lands Commission</a:t>
            </a:r>
          </a:p>
          <a:p>
            <a:r>
              <a:rPr lang="en-US" dirty="0" smtClean="0"/>
              <a:t>State Board of Education</a:t>
            </a:r>
          </a:p>
          <a:p>
            <a:r>
              <a:rPr lang="en-US" dirty="0" smtClean="0"/>
              <a:t>University of Calif. Board of Regents</a:t>
            </a:r>
          </a:p>
          <a:p>
            <a:r>
              <a:rPr lang="en-US" dirty="0" smtClean="0"/>
              <a:t>California Lottery</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29</a:t>
            </a:fld>
            <a:endParaRPr lang="en-US"/>
          </a:p>
        </p:txBody>
      </p:sp>
    </p:spTree>
    <p:extLst>
      <p:ext uri="{BB962C8B-B14F-4D97-AF65-F5344CB8AC3E}">
        <p14:creationId xmlns:p14="http://schemas.microsoft.com/office/powerpoint/2010/main" val="3214320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547771"/>
            <a:ext cx="8229600" cy="1143000"/>
          </a:xfrm>
        </p:spPr>
        <p:txBody>
          <a:bodyPr>
            <a:normAutofit fontScale="90000"/>
          </a:bodyPr>
          <a:lstStyle/>
          <a:p>
            <a:r>
              <a:rPr lang="en-US" b="1" dirty="0" smtClean="0">
                <a:latin typeface="Comic Sans MS" panose="030F0702030302020204" pitchFamily="66" charset="0"/>
              </a:rPr>
              <a:t>Why do we want a government?</a:t>
            </a:r>
            <a:endParaRPr lang="en-US" b="1" dirty="0">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fld id="{BEF27CDA-479E-C94F-9867-D045CA4A1D0E}" type="slidenum">
              <a:rPr lang="en-US" smtClean="0"/>
              <a:t>3</a:t>
            </a:fld>
            <a:endParaRPr lang="en-US"/>
          </a:p>
        </p:txBody>
      </p:sp>
      <p:pic>
        <p:nvPicPr>
          <p:cNvPr id="2050" name="Picture 2" descr="http://static.politifact.com.s3.amazonaws.com/politifact%2Fphotos%2FGOP_2016_DEBAT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651070">
            <a:off x="4327023" y="2514436"/>
            <a:ext cx="4137355" cy="275589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0.wp.com/www.uspresidentialelectionnews.com/wp-content/uploads/2015/10/gettyimages-492531172.jpg?fit=830%2C55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275849">
            <a:off x="332509" y="2409804"/>
            <a:ext cx="4112780" cy="2739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76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1000"/>
                                        <p:tgtEl>
                                          <p:spTgt spid="2050"/>
                                        </p:tgtEl>
                                      </p:cBhvr>
                                    </p:animEffect>
                                    <p:anim calcmode="lin" valueType="num">
                                      <p:cBhvr>
                                        <p:cTn id="13" dur="1000" fill="hold"/>
                                        <p:tgtEl>
                                          <p:spTgt spid="2050"/>
                                        </p:tgtEl>
                                        <p:attrNameLst>
                                          <p:attrName>ppt_x</p:attrName>
                                        </p:attrNameLst>
                                      </p:cBhvr>
                                      <p:tavLst>
                                        <p:tav tm="0">
                                          <p:val>
                                            <p:strVal val="#ppt_x"/>
                                          </p:val>
                                        </p:tav>
                                        <p:tav tm="100000">
                                          <p:val>
                                            <p:strVal val="#ppt_x"/>
                                          </p:val>
                                        </p:tav>
                                      </p:tavLst>
                                    </p:anim>
                                    <p:anim calcmode="lin" valueType="num">
                                      <p:cBhvr>
                                        <p:cTn id="1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a:t>
            </a:r>
            <a:endParaRPr lang="en-US" dirty="0"/>
          </a:p>
        </p:txBody>
      </p:sp>
      <p:sp>
        <p:nvSpPr>
          <p:cNvPr id="3" name="Content Placeholder 2"/>
          <p:cNvSpPr>
            <a:spLocks noGrp="1"/>
          </p:cNvSpPr>
          <p:nvPr>
            <p:ph idx="1"/>
          </p:nvPr>
        </p:nvSpPr>
        <p:spPr/>
        <p:txBody>
          <a:bodyPr/>
          <a:lstStyle/>
          <a:p>
            <a:r>
              <a:rPr lang="en-US" dirty="0" smtClean="0"/>
              <a:t>Bicameral: Assembly (80) Senate (40)</a:t>
            </a:r>
          </a:p>
          <a:p>
            <a:r>
              <a:rPr lang="en-US" dirty="0" smtClean="0"/>
              <a:t>Full-time Legislators</a:t>
            </a:r>
          </a:p>
          <a:p>
            <a:r>
              <a:rPr lang="en-US" dirty="0" smtClean="0"/>
              <a:t>Professional Staff</a:t>
            </a:r>
          </a:p>
          <a:p>
            <a:r>
              <a:rPr lang="en-US" dirty="0" smtClean="0"/>
              <a:t>Two-year Term</a:t>
            </a:r>
          </a:p>
          <a:p>
            <a:r>
              <a:rPr lang="en-US" dirty="0" smtClean="0"/>
              <a:t>Term Limits</a:t>
            </a:r>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30</a:t>
            </a:fld>
            <a:endParaRPr lang="en-US"/>
          </a:p>
        </p:txBody>
      </p:sp>
    </p:spTree>
    <p:extLst>
      <p:ext uri="{BB962C8B-B14F-4D97-AF65-F5344CB8AC3E}">
        <p14:creationId xmlns:p14="http://schemas.microsoft.com/office/powerpoint/2010/main" val="7463269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lstStyle/>
          <a:p>
            <a:r>
              <a:rPr lang="en-US" dirty="0" smtClean="0"/>
              <a:t>Judiciary</a:t>
            </a:r>
            <a:endParaRPr lang="en-US" dirty="0"/>
          </a:p>
        </p:txBody>
      </p:sp>
      <p:sp>
        <p:nvSpPr>
          <p:cNvPr id="3" name="Content Placeholder 2"/>
          <p:cNvSpPr>
            <a:spLocks noGrp="1"/>
          </p:cNvSpPr>
          <p:nvPr>
            <p:ph idx="1"/>
          </p:nvPr>
        </p:nvSpPr>
        <p:spPr/>
        <p:txBody>
          <a:bodyPr/>
          <a:lstStyle/>
          <a:p>
            <a:r>
              <a:rPr lang="en-US" dirty="0" smtClean="0">
                <a:solidFill>
                  <a:schemeClr val="tx2"/>
                </a:solidFill>
              </a:rPr>
              <a:t>Superior Court:</a:t>
            </a:r>
            <a:r>
              <a:rPr lang="en-US" dirty="0" smtClean="0"/>
              <a:t> All civil and criminal except small claims ($7.5K for individuals, $5K for businesses)</a:t>
            </a:r>
          </a:p>
          <a:p>
            <a:endParaRPr lang="en-US" dirty="0"/>
          </a:p>
          <a:p>
            <a:r>
              <a:rPr lang="en-US" dirty="0" smtClean="0">
                <a:solidFill>
                  <a:schemeClr val="tx2"/>
                </a:solidFill>
              </a:rPr>
              <a:t>Court of Appeal: </a:t>
            </a:r>
            <a:r>
              <a:rPr lang="en-US" dirty="0" smtClean="0"/>
              <a:t>Six Districts</a:t>
            </a:r>
            <a:endParaRPr lang="en-US" dirty="0" smtClean="0">
              <a:solidFill>
                <a:schemeClr val="tx2"/>
              </a:solidFill>
            </a:endParaRPr>
          </a:p>
          <a:p>
            <a:endParaRPr lang="en-US" dirty="0">
              <a:solidFill>
                <a:schemeClr val="tx2"/>
              </a:solidFill>
            </a:endParaRPr>
          </a:p>
          <a:p>
            <a:r>
              <a:rPr lang="en-US" dirty="0" smtClean="0">
                <a:solidFill>
                  <a:schemeClr val="tx2"/>
                </a:solidFill>
              </a:rPr>
              <a:t>Supreme Court: </a:t>
            </a:r>
            <a:r>
              <a:rPr lang="en-US" dirty="0" smtClean="0"/>
              <a:t>Court has discretion to reject most cases</a:t>
            </a:r>
            <a:endParaRPr lang="en-US" dirty="0">
              <a:solidFill>
                <a:schemeClr val="tx2"/>
              </a:solidFill>
            </a:endParaRPr>
          </a:p>
        </p:txBody>
      </p:sp>
      <p:sp>
        <p:nvSpPr>
          <p:cNvPr id="4" name="Slide Number Placeholder 3"/>
          <p:cNvSpPr>
            <a:spLocks noGrp="1"/>
          </p:cNvSpPr>
          <p:nvPr>
            <p:ph type="sldNum" sz="quarter" idx="12"/>
          </p:nvPr>
        </p:nvSpPr>
        <p:spPr/>
        <p:txBody>
          <a:bodyPr/>
          <a:lstStyle/>
          <a:p>
            <a:fld id="{BEF27CDA-479E-C94F-9867-D045CA4A1D0E}" type="slidenum">
              <a:rPr lang="en-US" smtClean="0"/>
              <a:t>31</a:t>
            </a:fld>
            <a:endParaRPr lang="en-US"/>
          </a:p>
        </p:txBody>
      </p:sp>
    </p:spTree>
    <p:extLst>
      <p:ext uri="{BB962C8B-B14F-4D97-AF65-F5344CB8AC3E}">
        <p14:creationId xmlns:p14="http://schemas.microsoft.com/office/powerpoint/2010/main" val="37207179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Local Government	</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Counties					58</a:t>
            </a:r>
          </a:p>
          <a:p>
            <a:pPr marL="0" indent="0">
              <a:buNone/>
            </a:pPr>
            <a:r>
              <a:rPr lang="en-US" dirty="0" smtClean="0"/>
              <a:t>Cities				 	  481</a:t>
            </a:r>
          </a:p>
          <a:p>
            <a:pPr marL="0" indent="0">
              <a:buNone/>
            </a:pPr>
            <a:r>
              <a:rPr lang="en-US" dirty="0" smtClean="0"/>
              <a:t>School Districts	1043</a:t>
            </a:r>
          </a:p>
          <a:p>
            <a:pPr marL="0" indent="0">
              <a:buNone/>
            </a:pPr>
            <a:r>
              <a:rPr lang="en-US" dirty="0" smtClean="0"/>
              <a:t>Special Districts	4776</a:t>
            </a:r>
          </a:p>
          <a:p>
            <a:pPr marL="0" indent="0">
              <a:buNone/>
            </a:pPr>
            <a:endParaRPr lang="en-US" dirty="0"/>
          </a:p>
          <a:p>
            <a:pPr marL="0" indent="0">
              <a:buNone/>
            </a:pPr>
            <a:r>
              <a:rPr lang="en-US" dirty="0" smtClean="0">
                <a:solidFill>
                  <a:srgbClr val="FF0000"/>
                </a:solidFill>
              </a:rPr>
              <a:t>Total						6358</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BEF27CDA-479E-C94F-9867-D045CA4A1D0E}" type="slidenum">
              <a:rPr lang="en-US" smtClean="0"/>
              <a:t>32</a:t>
            </a:fld>
            <a:endParaRPr lang="en-US" dirty="0"/>
          </a:p>
        </p:txBody>
      </p:sp>
    </p:spTree>
    <p:extLst>
      <p:ext uri="{BB962C8B-B14F-4D97-AF65-F5344CB8AC3E}">
        <p14:creationId xmlns:p14="http://schemas.microsoft.com/office/powerpoint/2010/main" val="3968197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Counties</a:t>
            </a:r>
            <a:endParaRPr lang="en-US" dirty="0"/>
          </a:p>
        </p:txBody>
      </p:sp>
      <p:sp>
        <p:nvSpPr>
          <p:cNvPr id="3" name="Content Placeholder 2"/>
          <p:cNvSpPr>
            <a:spLocks noGrp="1"/>
          </p:cNvSpPr>
          <p:nvPr>
            <p:ph idx="1"/>
          </p:nvPr>
        </p:nvSpPr>
        <p:spPr/>
        <p:txBody>
          <a:bodyPr>
            <a:normAutofit lnSpcReduction="10000"/>
          </a:bodyPr>
          <a:lstStyle/>
          <a:p>
            <a:r>
              <a:rPr lang="en-US" dirty="0" smtClean="0"/>
              <a:t>A local government</a:t>
            </a:r>
          </a:p>
          <a:p>
            <a:r>
              <a:rPr lang="en-US" dirty="0" smtClean="0"/>
              <a:t>An administrative arm of the state</a:t>
            </a:r>
          </a:p>
          <a:p>
            <a:r>
              <a:rPr lang="en-US" dirty="0" smtClean="0"/>
              <a:t>Basic elected officers:</a:t>
            </a:r>
          </a:p>
          <a:p>
            <a:pPr lvl="1"/>
            <a:r>
              <a:rPr lang="en-US" dirty="0" smtClean="0"/>
              <a:t>Board of Supervisors (5 people, 4 years)</a:t>
            </a:r>
          </a:p>
          <a:p>
            <a:pPr lvl="1"/>
            <a:r>
              <a:rPr lang="en-US" dirty="0" smtClean="0"/>
              <a:t>Sheriff</a:t>
            </a:r>
          </a:p>
          <a:p>
            <a:pPr lvl="1"/>
            <a:r>
              <a:rPr lang="en-US" dirty="0" smtClean="0"/>
              <a:t>District Attorney</a:t>
            </a:r>
          </a:p>
          <a:p>
            <a:pPr lvl="1"/>
            <a:r>
              <a:rPr lang="en-US" dirty="0" smtClean="0"/>
              <a:t>Assessor</a:t>
            </a:r>
          </a:p>
          <a:p>
            <a:pPr lvl="1"/>
            <a:r>
              <a:rPr lang="en-US" dirty="0" smtClean="0"/>
              <a:t>Clerk</a:t>
            </a:r>
          </a:p>
          <a:p>
            <a:pPr lvl="1"/>
            <a:r>
              <a:rPr lang="en-US" dirty="0" smtClean="0"/>
              <a:t>Tax Collector</a:t>
            </a:r>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33</a:t>
            </a:fld>
            <a:endParaRPr lang="en-US"/>
          </a:p>
        </p:txBody>
      </p:sp>
    </p:spTree>
    <p:extLst>
      <p:ext uri="{BB962C8B-B14F-4D97-AF65-F5344CB8AC3E}">
        <p14:creationId xmlns:p14="http://schemas.microsoft.com/office/powerpoint/2010/main" val="23780909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Counties Do</a:t>
            </a:r>
            <a:endParaRPr lang="en-US" dirty="0"/>
          </a:p>
        </p:txBody>
      </p:sp>
      <p:sp>
        <p:nvSpPr>
          <p:cNvPr id="3" name="Text Placeholder 2"/>
          <p:cNvSpPr>
            <a:spLocks noGrp="1"/>
          </p:cNvSpPr>
          <p:nvPr>
            <p:ph type="body" idx="1"/>
          </p:nvPr>
        </p:nvSpPr>
        <p:spPr/>
        <p:txBody>
          <a:bodyPr/>
          <a:lstStyle/>
          <a:p>
            <a:r>
              <a:rPr lang="en-US" dirty="0" smtClean="0"/>
              <a:t>As Local Government</a:t>
            </a:r>
            <a:endParaRPr lang="en-US" dirty="0"/>
          </a:p>
        </p:txBody>
      </p:sp>
      <p:sp>
        <p:nvSpPr>
          <p:cNvPr id="4" name="Content Placeholder 3"/>
          <p:cNvSpPr>
            <a:spLocks noGrp="1"/>
          </p:cNvSpPr>
          <p:nvPr>
            <p:ph sz="half" idx="2"/>
          </p:nvPr>
        </p:nvSpPr>
        <p:spPr/>
        <p:txBody>
          <a:bodyPr/>
          <a:lstStyle/>
          <a:p>
            <a:r>
              <a:rPr lang="en-US" dirty="0" smtClean="0"/>
              <a:t>Police</a:t>
            </a:r>
          </a:p>
          <a:p>
            <a:r>
              <a:rPr lang="en-US" dirty="0" smtClean="0"/>
              <a:t>Fire</a:t>
            </a:r>
          </a:p>
          <a:p>
            <a:r>
              <a:rPr lang="en-US" dirty="0" smtClean="0"/>
              <a:t>Jails</a:t>
            </a:r>
          </a:p>
          <a:p>
            <a:r>
              <a:rPr lang="en-US" dirty="0" smtClean="0"/>
              <a:t>Transit</a:t>
            </a:r>
          </a:p>
          <a:p>
            <a:r>
              <a:rPr lang="en-US" dirty="0" smtClean="0"/>
              <a:t>Health and Sanitation</a:t>
            </a:r>
          </a:p>
          <a:p>
            <a:r>
              <a:rPr lang="en-US" dirty="0" smtClean="0"/>
              <a:t>Public Records</a:t>
            </a:r>
            <a:endParaRPr lang="en-US" dirty="0"/>
          </a:p>
        </p:txBody>
      </p:sp>
      <p:sp>
        <p:nvSpPr>
          <p:cNvPr id="5" name="Text Placeholder 4"/>
          <p:cNvSpPr>
            <a:spLocks noGrp="1"/>
          </p:cNvSpPr>
          <p:nvPr>
            <p:ph type="body" sz="quarter" idx="3"/>
          </p:nvPr>
        </p:nvSpPr>
        <p:spPr/>
        <p:txBody>
          <a:bodyPr/>
          <a:lstStyle/>
          <a:p>
            <a:r>
              <a:rPr lang="en-US" dirty="0" smtClean="0"/>
              <a:t>As Agencies of the State</a:t>
            </a:r>
            <a:endParaRPr lang="en-US" dirty="0"/>
          </a:p>
        </p:txBody>
      </p:sp>
      <p:sp>
        <p:nvSpPr>
          <p:cNvPr id="6" name="Content Placeholder 5"/>
          <p:cNvSpPr>
            <a:spLocks noGrp="1"/>
          </p:cNvSpPr>
          <p:nvPr>
            <p:ph sz="quarter" idx="4"/>
          </p:nvPr>
        </p:nvSpPr>
        <p:spPr/>
        <p:txBody>
          <a:bodyPr/>
          <a:lstStyle/>
          <a:p>
            <a:r>
              <a:rPr lang="en-US" dirty="0" smtClean="0"/>
              <a:t>Conduct Elections</a:t>
            </a:r>
          </a:p>
          <a:p>
            <a:r>
              <a:rPr lang="en-US" dirty="0" smtClean="0"/>
              <a:t>Operate the Courts</a:t>
            </a:r>
          </a:p>
          <a:p>
            <a:r>
              <a:rPr lang="en-US" dirty="0" smtClean="0"/>
              <a:t>Implement the State’s Welfare System</a:t>
            </a:r>
          </a:p>
          <a:p>
            <a:endParaRPr lang="en-US" dirty="0"/>
          </a:p>
        </p:txBody>
      </p:sp>
      <p:sp>
        <p:nvSpPr>
          <p:cNvPr id="7" name="Slide Number Placeholder 6"/>
          <p:cNvSpPr>
            <a:spLocks noGrp="1"/>
          </p:cNvSpPr>
          <p:nvPr>
            <p:ph type="sldNum" sz="quarter" idx="12"/>
          </p:nvPr>
        </p:nvSpPr>
        <p:spPr>
          <a:xfrm>
            <a:off x="3539905" y="6356350"/>
            <a:ext cx="5146895" cy="365125"/>
          </a:xfrm>
        </p:spPr>
        <p:txBody>
          <a:bodyPr/>
          <a:lstStyle/>
          <a:p>
            <a:r>
              <a:rPr lang="en-US" dirty="0" smtClean="0"/>
              <a:t>Source: California Politics and Government: A Practical Approach       </a:t>
            </a:r>
            <a:fld id="{BEF27CDA-479E-C94F-9867-D045CA4A1D0E}" type="slidenum">
              <a:rPr lang="en-US" smtClean="0"/>
              <a:t>34</a:t>
            </a:fld>
            <a:endParaRPr lang="en-US" dirty="0"/>
          </a:p>
        </p:txBody>
      </p:sp>
    </p:spTree>
    <p:extLst>
      <p:ext uri="{BB962C8B-B14F-4D97-AF65-F5344CB8AC3E}">
        <p14:creationId xmlns:p14="http://schemas.microsoft.com/office/powerpoint/2010/main" val="39230893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counties.org/sites/main/files/file-attachments/185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1781"/>
            <a:ext cx="4419600" cy="650513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counties.org/sites/main/files/file-attachments/186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21782"/>
            <a:ext cx="4430406" cy="650513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EF27CDA-479E-C94F-9867-D045CA4A1D0E}" type="slidenum">
              <a:rPr lang="en-US" smtClean="0"/>
              <a:t>35</a:t>
            </a:fld>
            <a:endParaRPr lang="en-US"/>
          </a:p>
        </p:txBody>
      </p:sp>
    </p:spTree>
    <p:extLst>
      <p:ext uri="{BB962C8B-B14F-4D97-AF65-F5344CB8AC3E}">
        <p14:creationId xmlns:p14="http://schemas.microsoft.com/office/powerpoint/2010/main" val="528679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756" y="0"/>
            <a:ext cx="6190488" cy="6858000"/>
          </a:xfrm>
          <a:prstGeom prst="rect">
            <a:avLst/>
          </a:prstGeom>
        </p:spPr>
      </p:pic>
      <p:sp>
        <p:nvSpPr>
          <p:cNvPr id="3" name="TextBox 2"/>
          <p:cNvSpPr txBox="1"/>
          <p:nvPr/>
        </p:nvSpPr>
        <p:spPr>
          <a:xfrm>
            <a:off x="5334000" y="990600"/>
            <a:ext cx="2333244" cy="584775"/>
          </a:xfrm>
          <a:prstGeom prst="rect">
            <a:avLst/>
          </a:prstGeom>
          <a:noFill/>
        </p:spPr>
        <p:txBody>
          <a:bodyPr wrap="square" rtlCol="0">
            <a:spAutoFit/>
          </a:bodyPr>
          <a:lstStyle/>
          <a:p>
            <a:r>
              <a:rPr lang="en-US" sz="3200" dirty="0" smtClean="0"/>
              <a:t>58 Counties</a:t>
            </a:r>
            <a:endParaRPr lang="en-US" sz="3200" dirty="0"/>
          </a:p>
        </p:txBody>
      </p:sp>
      <p:sp>
        <p:nvSpPr>
          <p:cNvPr id="4" name="TextBox 3"/>
          <p:cNvSpPr txBox="1"/>
          <p:nvPr/>
        </p:nvSpPr>
        <p:spPr>
          <a:xfrm>
            <a:off x="7391400" y="3733800"/>
            <a:ext cx="1752600" cy="1754326"/>
          </a:xfrm>
          <a:prstGeom prst="rect">
            <a:avLst/>
          </a:prstGeom>
          <a:noFill/>
        </p:spPr>
        <p:txBody>
          <a:bodyPr wrap="square" rtlCol="0">
            <a:spAutoFit/>
          </a:bodyPr>
          <a:lstStyle/>
          <a:p>
            <a:r>
              <a:rPr lang="en-US" dirty="0"/>
              <a:t>Imperial County was </a:t>
            </a:r>
            <a:r>
              <a:rPr lang="en-US" dirty="0" smtClean="0"/>
              <a:t>the last, formed </a:t>
            </a:r>
            <a:r>
              <a:rPr lang="en-US" dirty="0"/>
              <a:t>in 1907 from the eastern part of San Diego County. </a:t>
            </a:r>
          </a:p>
        </p:txBody>
      </p:sp>
      <p:cxnSp>
        <p:nvCxnSpPr>
          <p:cNvPr id="8" name="Straight Arrow Connector 7"/>
          <p:cNvCxnSpPr/>
          <p:nvPr/>
        </p:nvCxnSpPr>
        <p:spPr>
          <a:xfrm flipH="1">
            <a:off x="7543800" y="5488126"/>
            <a:ext cx="990600" cy="836474"/>
          </a:xfrm>
          <a:prstGeom prst="straightConnector1">
            <a:avLst/>
          </a:prstGeom>
          <a:ln w="34925" cmpd="sng">
            <a:headEnd w="sm" len="sm"/>
            <a:tailEnd type="arrow" w="lg" len="lg"/>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EF27CDA-479E-C94F-9867-D045CA4A1D0E}" type="slidenum">
              <a:rPr lang="en-US" smtClean="0"/>
              <a:t>36</a:t>
            </a:fld>
            <a:endParaRPr lang="en-US"/>
          </a:p>
        </p:txBody>
      </p:sp>
    </p:spTree>
    <p:extLst>
      <p:ext uri="{BB962C8B-B14F-4D97-AF65-F5344CB8AC3E}">
        <p14:creationId xmlns:p14="http://schemas.microsoft.com/office/powerpoint/2010/main" val="34251435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california-map.org/california-road-map.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9808"/>
            <a:ext cx="6324600" cy="684860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324600" y="1524000"/>
            <a:ext cx="1905000" cy="584775"/>
          </a:xfrm>
          <a:prstGeom prst="rect">
            <a:avLst/>
          </a:prstGeom>
          <a:noFill/>
        </p:spPr>
        <p:txBody>
          <a:bodyPr wrap="square" rtlCol="0">
            <a:spAutoFit/>
          </a:bodyPr>
          <a:lstStyle/>
          <a:p>
            <a:r>
              <a:rPr lang="en-US" sz="3200" dirty="0" smtClean="0"/>
              <a:t>482 Cities</a:t>
            </a:r>
            <a:endParaRPr lang="en-US" sz="3200" dirty="0"/>
          </a:p>
        </p:txBody>
      </p:sp>
      <p:sp>
        <p:nvSpPr>
          <p:cNvPr id="3" name="Slide Number Placeholder 2"/>
          <p:cNvSpPr>
            <a:spLocks noGrp="1"/>
          </p:cNvSpPr>
          <p:nvPr>
            <p:ph type="sldNum" sz="quarter" idx="12"/>
          </p:nvPr>
        </p:nvSpPr>
        <p:spPr/>
        <p:txBody>
          <a:bodyPr/>
          <a:lstStyle/>
          <a:p>
            <a:fld id="{BEF27CDA-479E-C94F-9867-D045CA4A1D0E}" type="slidenum">
              <a:rPr lang="en-US" smtClean="0"/>
              <a:t>37</a:t>
            </a:fld>
            <a:endParaRPr lang="en-US"/>
          </a:p>
        </p:txBody>
      </p:sp>
    </p:spTree>
    <p:extLst>
      <p:ext uri="{BB962C8B-B14F-4D97-AF65-F5344CB8AC3E}">
        <p14:creationId xmlns:p14="http://schemas.microsoft.com/office/powerpoint/2010/main" val="28590816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Cities</a:t>
            </a:r>
            <a:endParaRPr lang="en-US" dirty="0"/>
          </a:p>
        </p:txBody>
      </p:sp>
      <p:sp>
        <p:nvSpPr>
          <p:cNvPr id="3" name="Content Placeholder 2"/>
          <p:cNvSpPr>
            <a:spLocks noGrp="1"/>
          </p:cNvSpPr>
          <p:nvPr>
            <p:ph idx="1"/>
          </p:nvPr>
        </p:nvSpPr>
        <p:spPr/>
        <p:txBody>
          <a:bodyPr/>
          <a:lstStyle/>
          <a:p>
            <a:r>
              <a:rPr lang="en-US" dirty="0" smtClean="0"/>
              <a:t>Discretionary</a:t>
            </a:r>
          </a:p>
          <a:p>
            <a:r>
              <a:rPr lang="en-US" dirty="0" smtClean="0"/>
              <a:t>General law or charter</a:t>
            </a:r>
          </a:p>
          <a:p>
            <a:r>
              <a:rPr lang="en-US" dirty="0" smtClean="0"/>
              <a:t>General law structure:</a:t>
            </a:r>
          </a:p>
          <a:p>
            <a:pPr lvl="1"/>
            <a:r>
              <a:rPr lang="en-US" dirty="0" smtClean="0"/>
              <a:t>City Council (5 people, 4 years)</a:t>
            </a:r>
          </a:p>
          <a:p>
            <a:pPr lvl="1"/>
            <a:r>
              <a:rPr lang="en-US" dirty="0" smtClean="0"/>
              <a:t>City Manager (Appointed by the Council)</a:t>
            </a:r>
          </a:p>
          <a:p>
            <a:pPr lvl="2"/>
            <a:r>
              <a:rPr lang="en-US" dirty="0" smtClean="0"/>
              <a:t>Appoints police, fire, public works, parks, etc.</a:t>
            </a:r>
          </a:p>
          <a:p>
            <a:pPr lvl="1"/>
            <a:r>
              <a:rPr lang="en-US" dirty="0" smtClean="0"/>
              <a:t>City Attorney</a:t>
            </a:r>
          </a:p>
          <a:p>
            <a:pPr lvl="1"/>
            <a:r>
              <a:rPr lang="en-US" dirty="0" smtClean="0"/>
              <a:t>City Clerk</a:t>
            </a:r>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38</a:t>
            </a:fld>
            <a:endParaRPr lang="en-US"/>
          </a:p>
        </p:txBody>
      </p:sp>
    </p:spTree>
    <p:extLst>
      <p:ext uri="{BB962C8B-B14F-4D97-AF65-F5344CB8AC3E}">
        <p14:creationId xmlns:p14="http://schemas.microsoft.com/office/powerpoint/2010/main" val="3517031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Law Versus Charter</a:t>
            </a:r>
            <a:endParaRPr lang="en-US" dirty="0"/>
          </a:p>
        </p:txBody>
      </p:sp>
      <p:sp>
        <p:nvSpPr>
          <p:cNvPr id="3" name="Text Placeholder 2"/>
          <p:cNvSpPr>
            <a:spLocks noGrp="1"/>
          </p:cNvSpPr>
          <p:nvPr>
            <p:ph type="body" idx="1"/>
          </p:nvPr>
        </p:nvSpPr>
        <p:spPr/>
        <p:txBody>
          <a:bodyPr/>
          <a:lstStyle/>
          <a:p>
            <a:r>
              <a:rPr lang="en-US" dirty="0" smtClean="0"/>
              <a:t>Counties</a:t>
            </a:r>
            <a:endParaRPr lang="en-US" dirty="0"/>
          </a:p>
        </p:txBody>
      </p:sp>
      <p:sp>
        <p:nvSpPr>
          <p:cNvPr id="4" name="Content Placeholder 3"/>
          <p:cNvSpPr>
            <a:spLocks noGrp="1"/>
          </p:cNvSpPr>
          <p:nvPr>
            <p:ph sz="half" idx="2"/>
          </p:nvPr>
        </p:nvSpPr>
        <p:spPr/>
        <p:txBody>
          <a:bodyPr/>
          <a:lstStyle/>
          <a:p>
            <a:r>
              <a:rPr lang="en-US" dirty="0" smtClean="0"/>
              <a:t>General Law: 44</a:t>
            </a:r>
          </a:p>
          <a:p>
            <a:r>
              <a:rPr lang="en-US" dirty="0" smtClean="0"/>
              <a:t>Charter:        14</a:t>
            </a:r>
          </a:p>
          <a:p>
            <a:r>
              <a:rPr lang="en-US" dirty="0" smtClean="0"/>
              <a:t>Constrained by statutes</a:t>
            </a:r>
            <a:endParaRPr lang="en-US" dirty="0"/>
          </a:p>
        </p:txBody>
      </p:sp>
      <p:sp>
        <p:nvSpPr>
          <p:cNvPr id="5" name="Text Placeholder 4"/>
          <p:cNvSpPr>
            <a:spLocks noGrp="1"/>
          </p:cNvSpPr>
          <p:nvPr>
            <p:ph type="body" sz="quarter" idx="3"/>
          </p:nvPr>
        </p:nvSpPr>
        <p:spPr/>
        <p:txBody>
          <a:bodyPr/>
          <a:lstStyle/>
          <a:p>
            <a:r>
              <a:rPr lang="en-US" dirty="0" smtClean="0"/>
              <a:t>Cities</a:t>
            </a:r>
            <a:endParaRPr lang="en-US" dirty="0"/>
          </a:p>
        </p:txBody>
      </p:sp>
      <p:sp>
        <p:nvSpPr>
          <p:cNvPr id="6" name="Content Placeholder 5"/>
          <p:cNvSpPr>
            <a:spLocks noGrp="1"/>
          </p:cNvSpPr>
          <p:nvPr>
            <p:ph sz="quarter" idx="4"/>
          </p:nvPr>
        </p:nvSpPr>
        <p:spPr/>
        <p:txBody>
          <a:bodyPr/>
          <a:lstStyle/>
          <a:p>
            <a:r>
              <a:rPr lang="en-US" dirty="0" smtClean="0"/>
              <a:t>General Law: 370</a:t>
            </a:r>
          </a:p>
          <a:p>
            <a:r>
              <a:rPr lang="en-US" dirty="0" smtClean="0"/>
              <a:t>Charter:        108</a:t>
            </a:r>
          </a:p>
          <a:p>
            <a:r>
              <a:rPr lang="en-US" dirty="0" smtClean="0"/>
              <a:t>Home rule</a:t>
            </a:r>
            <a:endParaRPr lang="en-US" dirty="0"/>
          </a:p>
        </p:txBody>
      </p:sp>
      <p:sp>
        <p:nvSpPr>
          <p:cNvPr id="7" name="Slide Number Placeholder 6"/>
          <p:cNvSpPr>
            <a:spLocks noGrp="1"/>
          </p:cNvSpPr>
          <p:nvPr>
            <p:ph type="sldNum" sz="quarter" idx="12"/>
          </p:nvPr>
        </p:nvSpPr>
        <p:spPr/>
        <p:txBody>
          <a:bodyPr/>
          <a:lstStyle/>
          <a:p>
            <a:fld id="{BEF27CDA-479E-C94F-9867-D045CA4A1D0E}" type="slidenum">
              <a:rPr lang="en-US" smtClean="0"/>
              <a:t>39</a:t>
            </a:fld>
            <a:endParaRPr lang="en-US"/>
          </a:p>
        </p:txBody>
      </p:sp>
    </p:spTree>
    <p:extLst>
      <p:ext uri="{BB962C8B-B14F-4D97-AF65-F5344CB8AC3E}">
        <p14:creationId xmlns:p14="http://schemas.microsoft.com/office/powerpoint/2010/main" val="2663696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547771"/>
            <a:ext cx="8229600" cy="1143000"/>
          </a:xfrm>
        </p:spPr>
        <p:txBody>
          <a:bodyPr>
            <a:normAutofit fontScale="90000"/>
          </a:bodyPr>
          <a:lstStyle/>
          <a:p>
            <a:r>
              <a:rPr lang="en-US" b="1" dirty="0" smtClean="0">
                <a:latin typeface="Comic Sans MS" panose="030F0702030302020204" pitchFamily="66" charset="0"/>
              </a:rPr>
              <a:t>Why do we want a government?</a:t>
            </a:r>
            <a:endParaRPr lang="en-US" b="1" dirty="0">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fld id="{BEF27CDA-479E-C94F-9867-D045CA4A1D0E}" type="slidenum">
              <a:rPr lang="en-US" smtClean="0"/>
              <a:t>4</a:t>
            </a:fld>
            <a:endParaRPr lang="en-US"/>
          </a:p>
        </p:txBody>
      </p:sp>
      <p:pic>
        <p:nvPicPr>
          <p:cNvPr id="1026" name="Picture 2" descr="http://mrbrownhistory.weebly.com/uploads/2/5/4/4/25448235/732584532_or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713" y="2528455"/>
            <a:ext cx="241935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bb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338" y="2528455"/>
            <a:ext cx="2110550" cy="27058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0015" y="1977242"/>
            <a:ext cx="2725388" cy="369332"/>
          </a:xfrm>
          <a:prstGeom prst="rect">
            <a:avLst/>
          </a:prstGeom>
          <a:noFill/>
        </p:spPr>
        <p:txBody>
          <a:bodyPr wrap="square" rtlCol="0">
            <a:spAutoFit/>
          </a:bodyPr>
          <a:lstStyle/>
          <a:p>
            <a:r>
              <a:rPr lang="en-US" dirty="0" smtClean="0"/>
              <a:t>John Locke (1632-1704)</a:t>
            </a:r>
            <a:endParaRPr lang="en-US" dirty="0"/>
          </a:p>
        </p:txBody>
      </p:sp>
      <p:sp>
        <p:nvSpPr>
          <p:cNvPr id="7" name="TextBox 6"/>
          <p:cNvSpPr txBox="1"/>
          <p:nvPr/>
        </p:nvSpPr>
        <p:spPr>
          <a:xfrm>
            <a:off x="5415147" y="1977242"/>
            <a:ext cx="2933205" cy="369332"/>
          </a:xfrm>
          <a:prstGeom prst="rect">
            <a:avLst/>
          </a:prstGeom>
          <a:noFill/>
        </p:spPr>
        <p:txBody>
          <a:bodyPr wrap="square" rtlCol="0">
            <a:spAutoFit/>
          </a:bodyPr>
          <a:lstStyle/>
          <a:p>
            <a:r>
              <a:rPr lang="en-US" dirty="0" smtClean="0"/>
              <a:t>Thos. Hobbes 1588-1679)</a:t>
            </a:r>
            <a:endParaRPr lang="en-US" dirty="0"/>
          </a:p>
        </p:txBody>
      </p:sp>
    </p:spTree>
    <p:extLst>
      <p:ext uri="{BB962C8B-B14F-4D97-AF65-F5344CB8AC3E}">
        <p14:creationId xmlns:p14="http://schemas.microsoft.com/office/powerpoint/2010/main" val="31340041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756" y="0"/>
            <a:ext cx="6190488" cy="6858000"/>
          </a:xfrm>
          <a:prstGeom prst="rect">
            <a:avLst/>
          </a:prstGeom>
        </p:spPr>
      </p:pic>
      <p:sp>
        <p:nvSpPr>
          <p:cNvPr id="3" name="TextBox 2"/>
          <p:cNvSpPr txBox="1"/>
          <p:nvPr/>
        </p:nvSpPr>
        <p:spPr>
          <a:xfrm>
            <a:off x="5334000" y="990600"/>
            <a:ext cx="3581400" cy="1077218"/>
          </a:xfrm>
          <a:prstGeom prst="rect">
            <a:avLst/>
          </a:prstGeom>
          <a:noFill/>
        </p:spPr>
        <p:txBody>
          <a:bodyPr wrap="square" rtlCol="0">
            <a:spAutoFit/>
          </a:bodyPr>
          <a:lstStyle/>
          <a:p>
            <a:r>
              <a:rPr lang="en-US" sz="3200" dirty="0" smtClean="0"/>
              <a:t>Three counties have no cities.</a:t>
            </a:r>
            <a:endParaRPr lang="en-US" sz="3200" dirty="0"/>
          </a:p>
        </p:txBody>
      </p:sp>
      <p:cxnSp>
        <p:nvCxnSpPr>
          <p:cNvPr id="8" name="Straight Arrow Connector 7"/>
          <p:cNvCxnSpPr/>
          <p:nvPr/>
        </p:nvCxnSpPr>
        <p:spPr>
          <a:xfrm flipH="1">
            <a:off x="4267200" y="1447800"/>
            <a:ext cx="1066800" cy="914400"/>
          </a:xfrm>
          <a:prstGeom prst="straightConnector1">
            <a:avLst/>
          </a:prstGeom>
          <a:ln w="34925" cmpd="sng">
            <a:headEnd w="sm" len="sm"/>
            <a:tailEnd type="arrow"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2209800" y="1143000"/>
            <a:ext cx="3094022" cy="304800"/>
          </a:xfrm>
          <a:prstGeom prst="straightConnector1">
            <a:avLst/>
          </a:prstGeom>
          <a:ln w="34925" cmpd="sng">
            <a:headEnd w="sm" len="sm"/>
            <a:tailEnd type="arrow"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343400" y="1447800"/>
            <a:ext cx="960422" cy="1676400"/>
          </a:xfrm>
          <a:prstGeom prst="straightConnector1">
            <a:avLst/>
          </a:prstGeom>
          <a:ln w="34925" cmpd="sng">
            <a:headEnd w="sm" len="sm"/>
            <a:tailEnd type="arrow" w="lg" len="lg"/>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BEF27CDA-479E-C94F-9867-D045CA4A1D0E}" type="slidenum">
              <a:rPr lang="en-US" smtClean="0"/>
              <a:t>40</a:t>
            </a:fld>
            <a:endParaRPr lang="en-US"/>
          </a:p>
        </p:txBody>
      </p:sp>
    </p:spTree>
    <p:extLst>
      <p:ext uri="{BB962C8B-B14F-4D97-AF65-F5344CB8AC3E}">
        <p14:creationId xmlns:p14="http://schemas.microsoft.com/office/powerpoint/2010/main" val="8233862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Unincorporated Land</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41</a:t>
            </a:fld>
            <a:endParaRPr lang="en-US"/>
          </a:p>
        </p:txBody>
      </p:sp>
      <p:pic>
        <p:nvPicPr>
          <p:cNvPr id="2050" name="Picture 2" descr="http://www.acgov.org/images/map102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347" y="1195427"/>
            <a:ext cx="7960857" cy="52143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7728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Dates of Incorporation for Cities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The first 8:</a:t>
            </a:r>
          </a:p>
          <a:p>
            <a:pPr lvl="1"/>
            <a:r>
              <a:rPr lang="fr-FR" sz="3200" dirty="0"/>
              <a:t>Santa </a:t>
            </a:r>
            <a:r>
              <a:rPr lang="fr-FR" sz="3200" dirty="0" smtClean="0"/>
              <a:t>Barbara		4/09/1850</a:t>
            </a:r>
            <a:endParaRPr lang="en-US" sz="3200" dirty="0"/>
          </a:p>
          <a:p>
            <a:pPr lvl="1"/>
            <a:r>
              <a:rPr lang="en-US" sz="3200" dirty="0"/>
              <a:t>Stockton	</a:t>
            </a:r>
            <a:r>
              <a:rPr lang="en-US" sz="3200" dirty="0" smtClean="0"/>
              <a:t>			7/23/1850</a:t>
            </a:r>
            <a:endParaRPr lang="en-US" sz="3200" dirty="0"/>
          </a:p>
          <a:p>
            <a:pPr lvl="1"/>
            <a:r>
              <a:rPr lang="en-US" sz="3200" dirty="0"/>
              <a:t>Los Angeles	</a:t>
            </a:r>
            <a:r>
              <a:rPr lang="en-US" sz="3200" dirty="0" smtClean="0"/>
              <a:t>		4/04/1850</a:t>
            </a:r>
            <a:endParaRPr lang="en-US" sz="3200" dirty="0"/>
          </a:p>
          <a:p>
            <a:pPr lvl="1"/>
            <a:r>
              <a:rPr lang="en-US" sz="3200" dirty="0"/>
              <a:t>Benicia	</a:t>
            </a:r>
            <a:r>
              <a:rPr lang="en-US" sz="3200" dirty="0" smtClean="0"/>
              <a:t>           	3/27/1850</a:t>
            </a:r>
            <a:endParaRPr lang="en-US" sz="3200" dirty="0"/>
          </a:p>
          <a:p>
            <a:pPr lvl="1"/>
            <a:r>
              <a:rPr lang="en-US" sz="3200" dirty="0"/>
              <a:t>San </a:t>
            </a:r>
            <a:r>
              <a:rPr lang="en-US" sz="3200" dirty="0" smtClean="0"/>
              <a:t>Diego			3/27/1850</a:t>
            </a:r>
            <a:endParaRPr lang="en-US" sz="3200" dirty="0"/>
          </a:p>
          <a:p>
            <a:pPr lvl="1"/>
            <a:r>
              <a:rPr lang="en-US" sz="3200" dirty="0"/>
              <a:t>San Jose	</a:t>
            </a:r>
            <a:r>
              <a:rPr lang="en-US" sz="3200" dirty="0" smtClean="0"/>
              <a:t>			3/27/1850</a:t>
            </a:r>
            <a:endParaRPr lang="en-US" sz="3200" dirty="0"/>
          </a:p>
          <a:p>
            <a:pPr lvl="1"/>
            <a:r>
              <a:rPr lang="en-US" sz="3200" dirty="0"/>
              <a:t>Sacramento	</a:t>
            </a:r>
            <a:r>
              <a:rPr lang="en-US" sz="3200" dirty="0" smtClean="0"/>
              <a:t>	2/27/1850</a:t>
            </a:r>
            <a:endParaRPr lang="en-US" sz="3200" dirty="0"/>
          </a:p>
          <a:p>
            <a:pPr lvl="1"/>
            <a:r>
              <a:rPr lang="en-US" sz="3200" dirty="0" smtClean="0"/>
              <a:t>San </a:t>
            </a:r>
            <a:r>
              <a:rPr lang="en-US" sz="3200" dirty="0"/>
              <a:t>Francisco	</a:t>
            </a:r>
            <a:r>
              <a:rPr lang="en-US" sz="3200" dirty="0" smtClean="0"/>
              <a:t>	2/18/1850</a:t>
            </a:r>
            <a:endParaRPr lang="en-US" sz="3200" dirty="0"/>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42</a:t>
            </a:fld>
            <a:endParaRPr lang="en-US"/>
          </a:p>
        </p:txBody>
      </p:sp>
    </p:spTree>
    <p:extLst>
      <p:ext uri="{BB962C8B-B14F-4D97-AF65-F5344CB8AC3E}">
        <p14:creationId xmlns:p14="http://schemas.microsoft.com/office/powerpoint/2010/main" val="23466559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Dates of Incorporation for Cities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The most recent 8:</a:t>
            </a:r>
          </a:p>
          <a:p>
            <a:pPr lvl="1"/>
            <a:r>
              <a:rPr lang="en-US" sz="3200" dirty="0"/>
              <a:t>Jurupa </a:t>
            </a:r>
            <a:r>
              <a:rPr lang="en-US" sz="3200" dirty="0" smtClean="0"/>
              <a:t>Valley      	7/1/2011</a:t>
            </a:r>
            <a:endParaRPr lang="en-US" sz="3200" dirty="0"/>
          </a:p>
          <a:p>
            <a:pPr lvl="1"/>
            <a:r>
              <a:rPr lang="en-US" sz="3200" dirty="0" err="1"/>
              <a:t>Eastvale</a:t>
            </a:r>
            <a:r>
              <a:rPr lang="en-US" sz="3200" dirty="0"/>
              <a:t>	</a:t>
            </a:r>
            <a:r>
              <a:rPr lang="en-US" sz="3200" dirty="0" smtClean="0"/>
              <a:t>      			10/1/2010</a:t>
            </a:r>
            <a:endParaRPr lang="en-US" sz="3200" dirty="0"/>
          </a:p>
          <a:p>
            <a:pPr lvl="1"/>
            <a:r>
              <a:rPr lang="en-US" sz="3200" dirty="0"/>
              <a:t>Menifee	 </a:t>
            </a:r>
            <a:r>
              <a:rPr lang="en-US" sz="3200" dirty="0" smtClean="0"/>
              <a:t>     			10/1/2008</a:t>
            </a:r>
            <a:endParaRPr lang="en-US" sz="3200" dirty="0"/>
          </a:p>
          <a:p>
            <a:pPr lvl="1"/>
            <a:r>
              <a:rPr lang="en-US" sz="3200" dirty="0" err="1" smtClean="0"/>
              <a:t>Wildomar</a:t>
            </a:r>
            <a:r>
              <a:rPr lang="en-US" sz="3200" dirty="0" smtClean="0"/>
              <a:t>				7/1/2008</a:t>
            </a:r>
            <a:endParaRPr lang="en-US" sz="3200" dirty="0"/>
          </a:p>
          <a:p>
            <a:pPr lvl="1"/>
            <a:r>
              <a:rPr lang="en-US" sz="3200" dirty="0"/>
              <a:t>Rancho </a:t>
            </a:r>
            <a:r>
              <a:rPr lang="en-US" sz="3200" dirty="0" smtClean="0"/>
              <a:t>Cordova  	7/1/2003</a:t>
            </a:r>
            <a:endParaRPr lang="en-US" sz="3200" dirty="0"/>
          </a:p>
          <a:p>
            <a:pPr lvl="1"/>
            <a:r>
              <a:rPr lang="en-US" sz="3200" dirty="0"/>
              <a:t>Goleta	</a:t>
            </a:r>
            <a:r>
              <a:rPr lang="en-US" sz="3200" dirty="0" smtClean="0"/>
              <a:t>                2/1/2002</a:t>
            </a:r>
            <a:endParaRPr lang="en-US" sz="3200" dirty="0"/>
          </a:p>
          <a:p>
            <a:pPr lvl="1"/>
            <a:r>
              <a:rPr lang="en-US" sz="3200" dirty="0"/>
              <a:t>Aliso Viejo	</a:t>
            </a:r>
            <a:r>
              <a:rPr lang="en-US" sz="3200" dirty="0" smtClean="0"/>
              <a:t>        	7/1/2001</a:t>
            </a:r>
            <a:endParaRPr lang="en-US" sz="3200" dirty="0"/>
          </a:p>
          <a:p>
            <a:pPr lvl="1"/>
            <a:r>
              <a:rPr lang="en-US" sz="3200" dirty="0"/>
              <a:t>Elk Grove	</a:t>
            </a:r>
            <a:r>
              <a:rPr lang="en-US" sz="3200" dirty="0" smtClean="0"/>
              <a:t>        	7/1/2000</a:t>
            </a:r>
            <a:endParaRPr lang="en-US" sz="3200" dirty="0"/>
          </a:p>
          <a:p>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43</a:t>
            </a:fld>
            <a:endParaRPr lang="en-US"/>
          </a:p>
        </p:txBody>
      </p:sp>
    </p:spTree>
    <p:extLst>
      <p:ext uri="{BB962C8B-B14F-4D97-AF65-F5344CB8AC3E}">
        <p14:creationId xmlns:p14="http://schemas.microsoft.com/office/powerpoint/2010/main" val="33376260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Regional Organizations and Special Districts</a:t>
            </a:r>
            <a:endParaRPr lang="en-US" dirty="0"/>
          </a:p>
        </p:txBody>
      </p:sp>
      <p:sp>
        <p:nvSpPr>
          <p:cNvPr id="4" name="Slide Number Placeholder 3"/>
          <p:cNvSpPr>
            <a:spLocks noGrp="1"/>
          </p:cNvSpPr>
          <p:nvPr>
            <p:ph type="sldNum" sz="quarter" idx="12"/>
          </p:nvPr>
        </p:nvSpPr>
        <p:spPr/>
        <p:txBody>
          <a:bodyPr/>
          <a:lstStyle/>
          <a:p>
            <a:fld id="{BEF27CDA-479E-C94F-9867-D045CA4A1D0E}" type="slidenum">
              <a:rPr lang="en-US" smtClean="0"/>
              <a:t>44</a:t>
            </a:fld>
            <a:endParaRPr lang="en-US"/>
          </a:p>
        </p:txBody>
      </p:sp>
      <p:pic>
        <p:nvPicPr>
          <p:cNvPr id="1026" name="Picture 2" descr="http://1.bp.blogspot.com/-PJEmfKrYwCs/TZGeBCGNgaI/AAAAAAAAALs/p-tQjC_NSBQ/s1600/50.California.Caltrans.MPO.RTPA.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0" y="1598479"/>
            <a:ext cx="3703108" cy="49000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arb.ca.gov/capcoa/dis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4508" y="1990922"/>
            <a:ext cx="309562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29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Special Districts</a:t>
            </a:r>
            <a:endParaRPr lang="en-US" dirty="0"/>
          </a:p>
        </p:txBody>
      </p:sp>
      <p:sp>
        <p:nvSpPr>
          <p:cNvPr id="4" name="Content Placeholder 3"/>
          <p:cNvSpPr>
            <a:spLocks noGrp="1"/>
          </p:cNvSpPr>
          <p:nvPr>
            <p:ph sz="half" idx="2"/>
          </p:nvPr>
        </p:nvSpPr>
        <p:spPr>
          <a:xfrm>
            <a:off x="457200" y="1335119"/>
            <a:ext cx="4040188" cy="4546600"/>
          </a:xfrm>
        </p:spPr>
        <p:txBody>
          <a:bodyPr>
            <a:noAutofit/>
          </a:bodyPr>
          <a:lstStyle/>
          <a:p>
            <a:r>
              <a:rPr lang="en-US" dirty="0" smtClean="0"/>
              <a:t>Airport</a:t>
            </a:r>
            <a:endParaRPr lang="en-US" dirty="0"/>
          </a:p>
          <a:p>
            <a:r>
              <a:rPr lang="en-US" dirty="0" smtClean="0"/>
              <a:t>Cemetery</a:t>
            </a:r>
          </a:p>
          <a:p>
            <a:r>
              <a:rPr lang="en-US" dirty="0" smtClean="0"/>
              <a:t>Community </a:t>
            </a:r>
            <a:r>
              <a:rPr lang="en-US" dirty="0"/>
              <a:t>Services </a:t>
            </a:r>
            <a:endParaRPr lang="en-US" dirty="0" smtClean="0"/>
          </a:p>
          <a:p>
            <a:r>
              <a:rPr lang="en-US" dirty="0" smtClean="0"/>
              <a:t>Drainage</a:t>
            </a:r>
          </a:p>
          <a:p>
            <a:r>
              <a:rPr lang="en-US" dirty="0" smtClean="0"/>
              <a:t>Flood </a:t>
            </a:r>
            <a:r>
              <a:rPr lang="en-US" dirty="0"/>
              <a:t>Control, </a:t>
            </a:r>
          </a:p>
          <a:p>
            <a:r>
              <a:rPr lang="en-US" dirty="0" smtClean="0"/>
              <a:t>Water Conservation</a:t>
            </a:r>
          </a:p>
          <a:p>
            <a:r>
              <a:rPr lang="en-US" dirty="0" smtClean="0"/>
              <a:t>Fire Protection</a:t>
            </a:r>
          </a:p>
          <a:p>
            <a:r>
              <a:rPr lang="en-US" dirty="0" smtClean="0"/>
              <a:t>Healthcare/Hospital</a:t>
            </a:r>
          </a:p>
          <a:p>
            <a:r>
              <a:rPr lang="en-US" dirty="0" smtClean="0"/>
              <a:t>Harbor/Ports Improvement</a:t>
            </a:r>
          </a:p>
          <a:p>
            <a:r>
              <a:rPr lang="en-US" dirty="0" smtClean="0"/>
              <a:t>Irrigation</a:t>
            </a:r>
          </a:p>
          <a:p>
            <a:r>
              <a:rPr lang="en-US" dirty="0" smtClean="0"/>
              <a:t>Library</a:t>
            </a:r>
          </a:p>
        </p:txBody>
      </p:sp>
      <p:sp>
        <p:nvSpPr>
          <p:cNvPr id="6" name="Content Placeholder 5"/>
          <p:cNvSpPr>
            <a:spLocks noGrp="1"/>
          </p:cNvSpPr>
          <p:nvPr>
            <p:ph sz="quarter" idx="4"/>
          </p:nvPr>
        </p:nvSpPr>
        <p:spPr>
          <a:xfrm>
            <a:off x="4645025" y="1328108"/>
            <a:ext cx="4041775" cy="4553611"/>
          </a:xfrm>
        </p:spPr>
        <p:txBody>
          <a:bodyPr>
            <a:noAutofit/>
          </a:bodyPr>
          <a:lstStyle/>
          <a:p>
            <a:r>
              <a:rPr lang="en-US" dirty="0"/>
              <a:t>Mosquito </a:t>
            </a:r>
            <a:r>
              <a:rPr lang="en-US" dirty="0" smtClean="0"/>
              <a:t>Abatement &amp; Vector Control</a:t>
            </a:r>
          </a:p>
          <a:p>
            <a:r>
              <a:rPr lang="en-US" dirty="0" smtClean="0"/>
              <a:t>Park </a:t>
            </a:r>
            <a:r>
              <a:rPr lang="en-US" dirty="0"/>
              <a:t>and </a:t>
            </a:r>
            <a:r>
              <a:rPr lang="en-US" dirty="0" smtClean="0"/>
              <a:t>Recreation</a:t>
            </a:r>
          </a:p>
          <a:p>
            <a:r>
              <a:rPr lang="en-US" dirty="0" smtClean="0"/>
              <a:t>Police Protection</a:t>
            </a:r>
          </a:p>
          <a:p>
            <a:r>
              <a:rPr lang="en-US" dirty="0" smtClean="0"/>
              <a:t>Reclamation </a:t>
            </a:r>
          </a:p>
          <a:p>
            <a:r>
              <a:rPr lang="en-US" dirty="0" smtClean="0"/>
              <a:t>Recreation </a:t>
            </a:r>
            <a:r>
              <a:rPr lang="en-US" dirty="0"/>
              <a:t>&amp; Park/Open </a:t>
            </a:r>
            <a:r>
              <a:rPr lang="en-US" dirty="0" smtClean="0"/>
              <a:t>Space</a:t>
            </a:r>
          </a:p>
          <a:p>
            <a:r>
              <a:rPr lang="en-US" dirty="0" smtClean="0"/>
              <a:t>Resource Conservation</a:t>
            </a:r>
          </a:p>
          <a:p>
            <a:r>
              <a:rPr lang="en-US" dirty="0" smtClean="0"/>
              <a:t>Sanitation/Sewer Transit</a:t>
            </a:r>
          </a:p>
          <a:p>
            <a:r>
              <a:rPr lang="en-US" dirty="0" smtClean="0"/>
              <a:t>Utility</a:t>
            </a:r>
          </a:p>
          <a:p>
            <a:r>
              <a:rPr lang="en-US" dirty="0" smtClean="0"/>
              <a:t>Water</a:t>
            </a:r>
            <a:endParaRPr lang="en-US" dirty="0"/>
          </a:p>
        </p:txBody>
      </p:sp>
      <p:sp>
        <p:nvSpPr>
          <p:cNvPr id="7" name="Slide Number Placeholder 6"/>
          <p:cNvSpPr>
            <a:spLocks noGrp="1"/>
          </p:cNvSpPr>
          <p:nvPr>
            <p:ph type="sldNum" sz="quarter" idx="12"/>
          </p:nvPr>
        </p:nvSpPr>
        <p:spPr/>
        <p:txBody>
          <a:bodyPr/>
          <a:lstStyle/>
          <a:p>
            <a:fld id="{BEF27CDA-479E-C94F-9867-D045CA4A1D0E}" type="slidenum">
              <a:rPr lang="en-US" smtClean="0"/>
              <a:t>45</a:t>
            </a:fld>
            <a:endParaRPr lang="en-US" dirty="0"/>
          </a:p>
        </p:txBody>
      </p:sp>
      <p:sp>
        <p:nvSpPr>
          <p:cNvPr id="8" name="TextBox 7"/>
          <p:cNvSpPr txBox="1"/>
          <p:nvPr/>
        </p:nvSpPr>
        <p:spPr>
          <a:xfrm>
            <a:off x="4997513" y="6356350"/>
            <a:ext cx="3123445" cy="246221"/>
          </a:xfrm>
          <a:prstGeom prst="rect">
            <a:avLst/>
          </a:prstGeom>
          <a:noFill/>
        </p:spPr>
        <p:txBody>
          <a:bodyPr wrap="square" rtlCol="0">
            <a:spAutoFit/>
          </a:bodyPr>
          <a:lstStyle/>
          <a:p>
            <a:r>
              <a:rPr lang="en-US" sz="1000" dirty="0" smtClean="0"/>
              <a:t>Source: California Special District Association</a:t>
            </a:r>
            <a:endParaRPr lang="en-US" sz="1000" dirty="0"/>
          </a:p>
        </p:txBody>
      </p:sp>
    </p:spTree>
    <p:extLst>
      <p:ext uri="{BB962C8B-B14F-4D97-AF65-F5344CB8AC3E}">
        <p14:creationId xmlns:p14="http://schemas.microsoft.com/office/powerpoint/2010/main" val="22895845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BEF27CDA-479E-C94F-9867-D045CA4A1D0E}" type="slidenum">
              <a:rPr lang="en-US" smtClean="0"/>
              <a:t>46</a:t>
            </a:fld>
            <a:endParaRPr lang="en-US"/>
          </a:p>
        </p:txBody>
      </p:sp>
      <p:pic>
        <p:nvPicPr>
          <p:cNvPr id="6146" name="Picture 2" descr="https://streame.co/assets/logos/facebook/JPR_Rhythm_amp;_News_KSBA_FM_88_5_Coos_Bay-bann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306028"/>
            <a:ext cx="9144000" cy="3385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16315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of Jefferson</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47</a:t>
            </a:fld>
            <a:endParaRPr lang="en-US"/>
          </a:p>
        </p:txBody>
      </p:sp>
      <p:pic>
        <p:nvPicPr>
          <p:cNvPr id="4100" name="Picture 4" descr="http://media.oregonlive.com/travel_impact/photo/jeffersonjpg-6fb91ad515c3a18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686" y="1745295"/>
            <a:ext cx="3070225" cy="5112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8652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48</a:t>
            </a:fld>
            <a:endParaRPr lang="en-US"/>
          </a:p>
        </p:txBody>
      </p:sp>
      <p:pic>
        <p:nvPicPr>
          <p:cNvPr id="3074" name="Picture 2" descr="Image result for state of jeffers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2095500"/>
            <a:ext cx="8444450" cy="371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63352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 Draper’s Six State Option</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49</a:t>
            </a:fld>
            <a:endParaRPr lang="en-US"/>
          </a:p>
        </p:txBody>
      </p:sp>
      <p:pic>
        <p:nvPicPr>
          <p:cNvPr id="5122" name="Picture 2" descr="http://media2.abc15.com/photo/2014/07/16/KNXV%20Dividing%20California%20_1405526047424_6856073_ver1.0_640_4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474" y="1444625"/>
            <a:ext cx="7217833" cy="541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30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547771"/>
            <a:ext cx="8229600" cy="1143000"/>
          </a:xfrm>
        </p:spPr>
        <p:txBody>
          <a:bodyPr>
            <a:normAutofit fontScale="90000"/>
          </a:bodyPr>
          <a:lstStyle/>
          <a:p>
            <a:r>
              <a:rPr lang="en-US" b="1" dirty="0" smtClean="0">
                <a:latin typeface="Comic Sans MS" panose="030F0702030302020204" pitchFamily="66" charset="0"/>
              </a:rPr>
              <a:t>Why do we want a government?</a:t>
            </a:r>
            <a:endParaRPr lang="en-US" b="1" dirty="0">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fld id="{BEF27CDA-479E-C94F-9867-D045CA4A1D0E}" type="slidenum">
              <a:rPr lang="en-US" smtClean="0"/>
              <a:t>5</a:t>
            </a:fld>
            <a:endParaRPr lang="en-US"/>
          </a:p>
        </p:txBody>
      </p:sp>
      <p:sp>
        <p:nvSpPr>
          <p:cNvPr id="4" name="TextBox 3"/>
          <p:cNvSpPr txBox="1"/>
          <p:nvPr/>
        </p:nvSpPr>
        <p:spPr>
          <a:xfrm>
            <a:off x="570015" y="1977242"/>
            <a:ext cx="2725388" cy="369332"/>
          </a:xfrm>
          <a:prstGeom prst="rect">
            <a:avLst/>
          </a:prstGeom>
          <a:noFill/>
        </p:spPr>
        <p:txBody>
          <a:bodyPr wrap="square" rtlCol="0">
            <a:spAutoFit/>
          </a:bodyPr>
          <a:lstStyle/>
          <a:p>
            <a:r>
              <a:rPr lang="en-US" dirty="0" smtClean="0"/>
              <a:t>Steve Weissman (now-?)</a:t>
            </a:r>
            <a:endParaRPr lang="en-US" dirty="0"/>
          </a:p>
        </p:txBody>
      </p:sp>
      <p:pic>
        <p:nvPicPr>
          <p:cNvPr id="3074" name="Picture 2" descr="I:\Resume and Bio Blurb\2015 Photos\Steve Weissman Headsho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8713" y="2659511"/>
            <a:ext cx="2609208" cy="244371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041075" y="2273562"/>
            <a:ext cx="2850078" cy="4185761"/>
          </a:xfrm>
          <a:prstGeom prst="rect">
            <a:avLst/>
          </a:prstGeom>
          <a:noFill/>
        </p:spPr>
        <p:txBody>
          <a:bodyPr wrap="square" rtlCol="0">
            <a:spAutoFit/>
          </a:bodyPr>
          <a:lstStyle/>
          <a:p>
            <a:pPr marL="800100" lvl="1" indent="-342900">
              <a:buFont typeface="+mj-lt"/>
              <a:buAutoNum type="arabicPeriod"/>
            </a:pPr>
            <a:r>
              <a:rPr lang="en-US" dirty="0"/>
              <a:t>To protect us and the things we </a:t>
            </a:r>
            <a:r>
              <a:rPr lang="en-US" dirty="0" smtClean="0"/>
              <a:t>value</a:t>
            </a:r>
            <a:endParaRPr lang="en-US" sz="1600" dirty="0"/>
          </a:p>
          <a:p>
            <a:pPr marL="800100" lvl="1" indent="-342900">
              <a:buFont typeface="+mj-lt"/>
              <a:buAutoNum type="arabicPeriod"/>
            </a:pPr>
            <a:endParaRPr lang="en-US" sz="1600" dirty="0"/>
          </a:p>
          <a:p>
            <a:pPr marL="800100" lvl="1" indent="-342900">
              <a:buFont typeface="+mj-lt"/>
              <a:buAutoNum type="arabicPeriod"/>
            </a:pPr>
            <a:r>
              <a:rPr lang="en-US" dirty="0" smtClean="0"/>
              <a:t>To </a:t>
            </a:r>
            <a:r>
              <a:rPr lang="en-US" dirty="0"/>
              <a:t>do things that enable us to make our own lives </a:t>
            </a:r>
            <a:r>
              <a:rPr lang="en-US" dirty="0" smtClean="0"/>
              <a:t>better</a:t>
            </a:r>
            <a:endParaRPr lang="en-US" sz="1600" dirty="0"/>
          </a:p>
          <a:p>
            <a:pPr marL="800100" lvl="1" indent="-342900">
              <a:buFont typeface="+mj-lt"/>
              <a:buAutoNum type="arabicPeriod"/>
            </a:pPr>
            <a:endParaRPr lang="en-US" sz="1600" dirty="0"/>
          </a:p>
          <a:p>
            <a:pPr marL="800100" lvl="1" indent="-342900">
              <a:buFont typeface="+mj-lt"/>
              <a:buAutoNum type="arabicPeriod"/>
            </a:pPr>
            <a:r>
              <a:rPr lang="en-US" dirty="0" smtClean="0"/>
              <a:t>To </a:t>
            </a:r>
            <a:r>
              <a:rPr lang="en-US" dirty="0"/>
              <a:t>do together things, toward these ends, that require collective action</a:t>
            </a:r>
            <a:endParaRPr lang="en-US" sz="1600" dirty="0"/>
          </a:p>
          <a:p>
            <a:endParaRPr lang="en-US" dirty="0"/>
          </a:p>
        </p:txBody>
      </p:sp>
    </p:spTree>
    <p:extLst>
      <p:ext uri="{BB962C8B-B14F-4D97-AF65-F5344CB8AC3E}">
        <p14:creationId xmlns:p14="http://schemas.microsoft.com/office/powerpoint/2010/main" val="28896168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2004 Presidential Election</a:t>
            </a:r>
            <a:endParaRPr lang="en-US" dirty="0"/>
          </a:p>
        </p:txBody>
      </p:sp>
      <p:sp>
        <p:nvSpPr>
          <p:cNvPr id="3" name="Slide Number Placeholder 2"/>
          <p:cNvSpPr>
            <a:spLocks noGrp="1"/>
          </p:cNvSpPr>
          <p:nvPr>
            <p:ph type="sldNum" sz="quarter" idx="12"/>
          </p:nvPr>
        </p:nvSpPr>
        <p:spPr/>
        <p:txBody>
          <a:bodyPr/>
          <a:lstStyle/>
          <a:p>
            <a:fld id="{BEF27CDA-479E-C94F-9867-D045CA4A1D0E}" type="slidenum">
              <a:rPr lang="en-US" smtClean="0"/>
              <a:t>50</a:t>
            </a:fld>
            <a:endParaRPr lang="en-US"/>
          </a:p>
        </p:txBody>
      </p:sp>
      <p:pic>
        <p:nvPicPr>
          <p:cNvPr id="2050" name="Picture 2" descr="I'd rather be dead tha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184" y="1417638"/>
            <a:ext cx="7349271" cy="49387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72016" y="3748135"/>
            <a:ext cx="1041148" cy="738664"/>
          </a:xfrm>
          <a:prstGeom prst="rect">
            <a:avLst/>
          </a:prstGeom>
          <a:noFill/>
        </p:spPr>
        <p:txBody>
          <a:bodyPr wrap="square" rtlCol="0">
            <a:spAutoFit/>
          </a:bodyPr>
          <a:lstStyle/>
          <a:p>
            <a:r>
              <a:rPr lang="en-US" sz="1400" dirty="0" smtClean="0"/>
              <a:t>Kerry Won in CA by     &gt;10%</a:t>
            </a:r>
            <a:endParaRPr lang="en-US" sz="1400" dirty="0"/>
          </a:p>
        </p:txBody>
      </p:sp>
      <p:sp>
        <p:nvSpPr>
          <p:cNvPr id="7" name="Right Arrow 6"/>
          <p:cNvSpPr/>
          <p:nvPr/>
        </p:nvSpPr>
        <p:spPr>
          <a:xfrm rot="18983448">
            <a:off x="814812" y="4237022"/>
            <a:ext cx="461727" cy="24977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421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1818431"/>
            <a:ext cx="8229600" cy="1143000"/>
          </a:xfrm>
        </p:spPr>
        <p:txBody>
          <a:bodyPr>
            <a:normAutofit fontScale="90000"/>
          </a:bodyPr>
          <a:lstStyle/>
          <a:p>
            <a:r>
              <a:rPr lang="en-US" b="1" dirty="0" smtClean="0">
                <a:latin typeface="Comic Sans MS" panose="030F0702030302020204" pitchFamily="66" charset="0"/>
              </a:rPr>
              <a:t>What do we want government to do?</a:t>
            </a:r>
            <a:endParaRPr lang="en-US" b="1" dirty="0">
              <a:latin typeface="Comic Sans MS" panose="030F0702030302020204" pitchFamily="66" charset="0"/>
            </a:endParaRPr>
          </a:p>
        </p:txBody>
      </p:sp>
      <p:sp>
        <p:nvSpPr>
          <p:cNvPr id="3" name="Slide Number Placeholder 2"/>
          <p:cNvSpPr>
            <a:spLocks noGrp="1"/>
          </p:cNvSpPr>
          <p:nvPr>
            <p:ph type="sldNum" sz="quarter" idx="12"/>
          </p:nvPr>
        </p:nvSpPr>
        <p:spPr/>
        <p:txBody>
          <a:bodyPr/>
          <a:lstStyle/>
          <a:p>
            <a:fld id="{BEF27CDA-479E-C94F-9867-D045CA4A1D0E}" type="slidenum">
              <a:rPr lang="en-US" smtClean="0"/>
              <a:t>6</a:t>
            </a:fld>
            <a:endParaRPr lang="en-US"/>
          </a:p>
        </p:txBody>
      </p:sp>
    </p:spTree>
    <p:extLst>
      <p:ext uri="{BB962C8B-B14F-4D97-AF65-F5344CB8AC3E}">
        <p14:creationId xmlns:p14="http://schemas.microsoft.com/office/powerpoint/2010/main" val="4198405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9900"/>
                </a:solidFill>
              </a:rPr>
              <a:t>The Climate Challenge</a:t>
            </a:r>
            <a:endParaRPr lang="en-US" dirty="0">
              <a:solidFill>
                <a:srgbClr val="CC9900"/>
              </a:solidFill>
            </a:endParaRPr>
          </a:p>
        </p:txBody>
      </p:sp>
      <p:sp>
        <p:nvSpPr>
          <p:cNvPr id="3" name="Text Placeholder 2"/>
          <p:cNvSpPr>
            <a:spLocks noGrp="1"/>
          </p:cNvSpPr>
          <p:nvPr>
            <p:ph type="body" idx="1"/>
          </p:nvPr>
        </p:nvSpPr>
        <p:spPr>
          <a:xfrm>
            <a:off x="457199" y="1535113"/>
            <a:ext cx="4304805" cy="639762"/>
          </a:xfrm>
        </p:spPr>
        <p:txBody>
          <a:bodyPr>
            <a:noAutofit/>
          </a:bodyPr>
          <a:lstStyle/>
          <a:p>
            <a:r>
              <a:rPr lang="en-US" sz="3600" dirty="0" smtClean="0">
                <a:solidFill>
                  <a:srgbClr val="00B050"/>
                </a:solidFill>
              </a:rPr>
              <a:t>Climate Mitigation</a:t>
            </a:r>
            <a:endParaRPr lang="en-US" sz="3600" dirty="0">
              <a:solidFill>
                <a:srgbClr val="00B050"/>
              </a:solidFill>
            </a:endParaRPr>
          </a:p>
        </p:txBody>
      </p:sp>
      <p:sp>
        <p:nvSpPr>
          <p:cNvPr id="4" name="Content Placeholder 3"/>
          <p:cNvSpPr>
            <a:spLocks noGrp="1"/>
          </p:cNvSpPr>
          <p:nvPr>
            <p:ph sz="half" idx="2"/>
          </p:nvPr>
        </p:nvSpPr>
        <p:spPr/>
        <p:txBody>
          <a:bodyPr/>
          <a:lstStyle/>
          <a:p>
            <a:pPr marL="0" indent="0">
              <a:buNone/>
            </a:pPr>
            <a:r>
              <a:rPr lang="en-US" sz="2800" dirty="0" smtClean="0">
                <a:solidFill>
                  <a:srgbClr val="00B050"/>
                </a:solidFill>
              </a:rPr>
              <a:t>Reduce greenhouse gas emissions or reduce the impact of greenhouse gas emissions on our climate</a:t>
            </a:r>
            <a:r>
              <a:rPr lang="en-US" dirty="0" smtClean="0">
                <a:solidFill>
                  <a:srgbClr val="00B050"/>
                </a:solidFill>
              </a:rPr>
              <a:t>.</a:t>
            </a:r>
            <a:endParaRPr lang="en-US" dirty="0">
              <a:solidFill>
                <a:srgbClr val="00B050"/>
              </a:solidFill>
            </a:endParaRPr>
          </a:p>
        </p:txBody>
      </p:sp>
      <p:sp>
        <p:nvSpPr>
          <p:cNvPr id="5" name="Text Placeholder 4"/>
          <p:cNvSpPr>
            <a:spLocks noGrp="1"/>
          </p:cNvSpPr>
          <p:nvPr>
            <p:ph type="body" sz="quarter" idx="3"/>
          </p:nvPr>
        </p:nvSpPr>
        <p:spPr>
          <a:xfrm>
            <a:off x="4645025" y="1535113"/>
            <a:ext cx="4439598" cy="639762"/>
          </a:xfrm>
        </p:spPr>
        <p:txBody>
          <a:bodyPr>
            <a:noAutofit/>
          </a:bodyPr>
          <a:lstStyle/>
          <a:p>
            <a:r>
              <a:rPr lang="en-US" sz="3600" dirty="0" smtClean="0">
                <a:solidFill>
                  <a:srgbClr val="FF0000"/>
                </a:solidFill>
              </a:rPr>
              <a:t>Climate Adaptation</a:t>
            </a:r>
            <a:endParaRPr lang="en-US" sz="3600" dirty="0">
              <a:solidFill>
                <a:srgbClr val="FF0000"/>
              </a:solidFill>
            </a:endParaRPr>
          </a:p>
        </p:txBody>
      </p:sp>
      <p:sp>
        <p:nvSpPr>
          <p:cNvPr id="6" name="Content Placeholder 5"/>
          <p:cNvSpPr>
            <a:spLocks noGrp="1"/>
          </p:cNvSpPr>
          <p:nvPr>
            <p:ph sz="quarter" idx="4"/>
          </p:nvPr>
        </p:nvSpPr>
        <p:spPr/>
        <p:txBody>
          <a:bodyPr>
            <a:normAutofit/>
          </a:bodyPr>
          <a:lstStyle/>
          <a:p>
            <a:pPr marL="0" indent="0">
              <a:buNone/>
            </a:pPr>
            <a:r>
              <a:rPr lang="en-US" sz="2800" dirty="0" smtClean="0">
                <a:solidFill>
                  <a:srgbClr val="FF0000"/>
                </a:solidFill>
              </a:rPr>
              <a:t>Change infrastructure and behavior in response to a changing climate.</a:t>
            </a:r>
            <a:endParaRPr lang="en-US" sz="2800" dirty="0">
              <a:solidFill>
                <a:srgbClr val="FF0000"/>
              </a:solidFill>
            </a:endParaRPr>
          </a:p>
        </p:txBody>
      </p:sp>
      <p:sp>
        <p:nvSpPr>
          <p:cNvPr id="7" name="Slide Number Placeholder 6"/>
          <p:cNvSpPr>
            <a:spLocks noGrp="1"/>
          </p:cNvSpPr>
          <p:nvPr>
            <p:ph type="sldNum" sz="quarter" idx="12"/>
          </p:nvPr>
        </p:nvSpPr>
        <p:spPr/>
        <p:txBody>
          <a:bodyPr/>
          <a:lstStyle/>
          <a:p>
            <a:fld id="{BEF27CDA-479E-C94F-9867-D045CA4A1D0E}" type="slidenum">
              <a:rPr lang="en-US" smtClean="0"/>
              <a:t>7</a:t>
            </a:fld>
            <a:endParaRPr lang="en-US"/>
          </a:p>
        </p:txBody>
      </p:sp>
    </p:spTree>
    <p:extLst>
      <p:ext uri="{BB962C8B-B14F-4D97-AF65-F5344CB8AC3E}">
        <p14:creationId xmlns:p14="http://schemas.microsoft.com/office/powerpoint/2010/main" val="288994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9900"/>
                </a:solidFill>
              </a:rPr>
              <a:t>The Climate Challenge</a:t>
            </a:r>
            <a:endParaRPr lang="en-US" dirty="0">
              <a:solidFill>
                <a:srgbClr val="CC9900"/>
              </a:solidFill>
            </a:endParaRPr>
          </a:p>
        </p:txBody>
      </p:sp>
      <p:sp>
        <p:nvSpPr>
          <p:cNvPr id="3" name="Text Placeholder 2"/>
          <p:cNvSpPr>
            <a:spLocks noGrp="1"/>
          </p:cNvSpPr>
          <p:nvPr>
            <p:ph type="body" idx="1"/>
          </p:nvPr>
        </p:nvSpPr>
        <p:spPr>
          <a:xfrm>
            <a:off x="457199" y="1535113"/>
            <a:ext cx="6591671" cy="639762"/>
          </a:xfrm>
        </p:spPr>
        <p:txBody>
          <a:bodyPr>
            <a:noAutofit/>
          </a:bodyPr>
          <a:lstStyle/>
          <a:p>
            <a:r>
              <a:rPr lang="en-US" sz="3600" dirty="0" smtClean="0"/>
              <a:t>The overarching challenge:</a:t>
            </a:r>
            <a:endParaRPr lang="en-US" sz="3600" dirty="0"/>
          </a:p>
        </p:txBody>
      </p:sp>
      <p:sp>
        <p:nvSpPr>
          <p:cNvPr id="4" name="Content Placeholder 3"/>
          <p:cNvSpPr>
            <a:spLocks noGrp="1"/>
          </p:cNvSpPr>
          <p:nvPr>
            <p:ph sz="half" idx="2"/>
          </p:nvPr>
        </p:nvSpPr>
        <p:spPr>
          <a:xfrm>
            <a:off x="1815482" y="2591972"/>
            <a:ext cx="5348797" cy="3951288"/>
          </a:xfrm>
        </p:spPr>
        <p:txBody>
          <a:bodyPr>
            <a:normAutofit/>
          </a:bodyPr>
          <a:lstStyle/>
          <a:p>
            <a:pPr marL="0" indent="0">
              <a:buNone/>
            </a:pPr>
            <a:r>
              <a:rPr lang="en-US" sz="4400" dirty="0" smtClean="0"/>
              <a:t>Making plans and taking action in the face of uncertainty</a:t>
            </a:r>
            <a:endParaRPr lang="en-US" sz="4400" dirty="0"/>
          </a:p>
        </p:txBody>
      </p:sp>
      <p:sp>
        <p:nvSpPr>
          <p:cNvPr id="7" name="Slide Number Placeholder 6"/>
          <p:cNvSpPr>
            <a:spLocks noGrp="1"/>
          </p:cNvSpPr>
          <p:nvPr>
            <p:ph type="sldNum" sz="quarter" idx="12"/>
          </p:nvPr>
        </p:nvSpPr>
        <p:spPr/>
        <p:txBody>
          <a:bodyPr/>
          <a:lstStyle/>
          <a:p>
            <a:fld id="{BEF27CDA-479E-C94F-9867-D045CA4A1D0E}" type="slidenum">
              <a:rPr lang="en-US" smtClean="0"/>
              <a:t>8</a:t>
            </a:fld>
            <a:endParaRPr lang="en-US"/>
          </a:p>
        </p:txBody>
      </p:sp>
    </p:spTree>
    <p:extLst>
      <p:ext uri="{BB962C8B-B14F-4D97-AF65-F5344CB8AC3E}">
        <p14:creationId xmlns:p14="http://schemas.microsoft.com/office/powerpoint/2010/main" val="219117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3"/>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r" eaLnBrk="1" hangingPunct="1">
              <a:spcBef>
                <a:spcPct val="0"/>
              </a:spcBef>
              <a:buFontTx/>
              <a:buNone/>
            </a:pPr>
            <a:fld id="{5DB09DFA-D42C-486F-A0E9-48A3777DA756}" type="slidenum">
              <a:rPr lang="en-US" altLang="en-US" sz="1400"/>
              <a:pPr algn="r" eaLnBrk="1" hangingPunct="1">
                <a:spcBef>
                  <a:spcPct val="0"/>
                </a:spcBef>
                <a:buFontTx/>
                <a:buNone/>
              </a:pPr>
              <a:t>9</a:t>
            </a:fld>
            <a:endParaRPr lang="en-US" altLang="en-US" sz="1400"/>
          </a:p>
        </p:txBody>
      </p:sp>
      <p:sp>
        <p:nvSpPr>
          <p:cNvPr id="74755" name="Rectangle 2"/>
          <p:cNvSpPr>
            <a:spLocks noChangeArrowheads="1"/>
          </p:cNvSpPr>
          <p:nvPr/>
        </p:nvSpPr>
        <p:spPr bwMode="auto">
          <a:xfrm>
            <a:off x="609600" y="2514600"/>
            <a:ext cx="80152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50000"/>
              </a:spcBef>
              <a:buFontTx/>
              <a:buNone/>
            </a:pPr>
            <a:r>
              <a:rPr lang="en-US" altLang="en-US" sz="6000" b="1">
                <a:latin typeface="Arial" charset="0"/>
              </a:rPr>
              <a:t>The state/federal split</a:t>
            </a:r>
          </a:p>
        </p:txBody>
      </p:sp>
    </p:spTree>
    <p:extLst>
      <p:ext uri="{BB962C8B-B14F-4D97-AF65-F5344CB8AC3E}">
        <p14:creationId xmlns:p14="http://schemas.microsoft.com/office/powerpoint/2010/main" val="41331967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1069</TotalTime>
  <Words>968</Words>
  <Application>Microsoft Office PowerPoint</Application>
  <PresentationFormat>On-screen Show (4:3)</PresentationFormat>
  <Paragraphs>269</Paragraphs>
  <Slides>50</Slides>
  <Notes>3</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LECTURE 10.  Structure of the California Political System</vt:lpstr>
      <vt:lpstr>Learning Goals/Objectives</vt:lpstr>
      <vt:lpstr>Why do we want a government?</vt:lpstr>
      <vt:lpstr>Why do we want a government?</vt:lpstr>
      <vt:lpstr>Why do we want a government?</vt:lpstr>
      <vt:lpstr>What do we want government to do?</vt:lpstr>
      <vt:lpstr>The Climate Challenge</vt:lpstr>
      <vt:lpstr>The Climate Challenge</vt:lpstr>
      <vt:lpstr>PowerPoint Presentation</vt:lpstr>
      <vt:lpstr>The federal government can get involved where it finds a federal interest.</vt:lpstr>
      <vt:lpstr>A Limited Government</vt:lpstr>
      <vt:lpstr>U.S. Constitution 10th Amendment</vt:lpstr>
      <vt:lpstr>  States           Feds</vt:lpstr>
      <vt:lpstr>Police Power</vt:lpstr>
      <vt:lpstr>Basic Rights</vt:lpstr>
      <vt:lpstr>PowerPoint Presentation</vt:lpstr>
      <vt:lpstr>Levels of Government</vt:lpstr>
      <vt:lpstr>PowerPoint Presentation</vt:lpstr>
      <vt:lpstr>Many Proposals to Shape California </vt:lpstr>
      <vt:lpstr>PowerPoint Presentation</vt:lpstr>
      <vt:lpstr>Federal Land in California</vt:lpstr>
      <vt:lpstr>Tribal Land in California</vt:lpstr>
      <vt:lpstr>State Government </vt:lpstr>
      <vt:lpstr>PowerPoint Presentation</vt:lpstr>
      <vt:lpstr>Elected Officials</vt:lpstr>
      <vt:lpstr>Executive – Super Agencies</vt:lpstr>
      <vt:lpstr>Natural Resources</vt:lpstr>
      <vt:lpstr>Environmental Protection</vt:lpstr>
      <vt:lpstr>Independent Agencies </vt:lpstr>
      <vt:lpstr>Legislative</vt:lpstr>
      <vt:lpstr>Judiciary</vt:lpstr>
      <vt:lpstr>Local Government </vt:lpstr>
      <vt:lpstr>Counties</vt:lpstr>
      <vt:lpstr>What Counties Do</vt:lpstr>
      <vt:lpstr>PowerPoint Presentation</vt:lpstr>
      <vt:lpstr>PowerPoint Presentation</vt:lpstr>
      <vt:lpstr>PowerPoint Presentation</vt:lpstr>
      <vt:lpstr>Cities</vt:lpstr>
      <vt:lpstr>General Law Versus Charter</vt:lpstr>
      <vt:lpstr>PowerPoint Presentation</vt:lpstr>
      <vt:lpstr>Unincorporated Land</vt:lpstr>
      <vt:lpstr>Dates of Incorporation for Cities</vt:lpstr>
      <vt:lpstr>Dates of Incorporation for Cities</vt:lpstr>
      <vt:lpstr>Regional Organizations and Special Districts</vt:lpstr>
      <vt:lpstr>Examples of Special Districts</vt:lpstr>
      <vt:lpstr>PowerPoint Presentation</vt:lpstr>
      <vt:lpstr>State of Jefferson</vt:lpstr>
      <vt:lpstr>PowerPoint Presentation</vt:lpstr>
      <vt:lpstr>Tim Draper’s Six State Option</vt:lpstr>
      <vt:lpstr>2004 Presidential Election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Welcome to California</dc:title>
  <dc:creator>Ben</dc:creator>
  <cp:lastModifiedBy>Steve Weissman</cp:lastModifiedBy>
  <cp:revision>85</cp:revision>
  <dcterms:created xsi:type="dcterms:W3CDTF">2016-01-04T23:22:35Z</dcterms:created>
  <dcterms:modified xsi:type="dcterms:W3CDTF">2016-02-09T02:40:49Z</dcterms:modified>
</cp:coreProperties>
</file>